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9"/>
    <p:sldMasterId id="2147483678" r:id="rId10"/>
    <p:sldMasterId id="2147483690" r:id="rId11"/>
  </p:sldMasterIdLst>
  <p:notesMasterIdLst>
    <p:notesMasterId r:id="rId74"/>
  </p:notesMasterIdLst>
  <p:handoutMasterIdLst>
    <p:handoutMasterId r:id="rId75"/>
  </p:handoutMasterIdLst>
  <p:sldIdLst>
    <p:sldId id="261" r:id="rId12"/>
    <p:sldId id="262" r:id="rId13"/>
    <p:sldId id="263" r:id="rId14"/>
    <p:sldId id="264" r:id="rId15"/>
    <p:sldId id="265" r:id="rId16"/>
    <p:sldId id="26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267"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269" r:id="rId71"/>
    <p:sldId id="275" r:id="rId72"/>
    <p:sldId id="276" r:id="rId73"/>
  </p:sldIdLst>
  <p:sldSz cx="12190413" cy="6858000"/>
  <p:notesSz cx="6858000" cy="9144000"/>
  <p:custDataLst>
    <p:tags r:id="rId76"/>
  </p:custDataLst>
  <p:defaultTextStyle>
    <a:defPPr>
      <a:defRPr lang="da-DK"/>
    </a:defPPr>
    <a:lvl1pPr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1pPr>
    <a:lvl2pPr marL="4572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2pPr>
    <a:lvl3pPr marL="9144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3pPr>
    <a:lvl4pPr marL="13716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4pPr>
    <a:lvl5pPr marL="18288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1600" kern="1200">
        <a:solidFill>
          <a:schemeClr val="tx1"/>
        </a:solidFill>
        <a:latin typeface="Verdana" pitchFamily="34" charset="0"/>
        <a:ea typeface="ＭＳ Ｐゴシック" pitchFamily="-80" charset="-128"/>
        <a:cs typeface="+mn-cs"/>
      </a:defRPr>
    </a:lvl6pPr>
    <a:lvl7pPr marL="2743200" algn="l" defTabSz="914400" rtl="0" eaLnBrk="1" latinLnBrk="0" hangingPunct="1">
      <a:defRPr sz="1600" kern="1200">
        <a:solidFill>
          <a:schemeClr val="tx1"/>
        </a:solidFill>
        <a:latin typeface="Verdana" pitchFamily="34" charset="0"/>
        <a:ea typeface="ＭＳ Ｐゴシック" pitchFamily="-80" charset="-128"/>
        <a:cs typeface="+mn-cs"/>
      </a:defRPr>
    </a:lvl7pPr>
    <a:lvl8pPr marL="3200400" algn="l" defTabSz="914400" rtl="0" eaLnBrk="1" latinLnBrk="0" hangingPunct="1">
      <a:defRPr sz="1600" kern="1200">
        <a:solidFill>
          <a:schemeClr val="tx1"/>
        </a:solidFill>
        <a:latin typeface="Verdana" pitchFamily="34" charset="0"/>
        <a:ea typeface="ＭＳ Ｐゴシック" pitchFamily="-80" charset="-128"/>
        <a:cs typeface="+mn-cs"/>
      </a:defRPr>
    </a:lvl8pPr>
    <a:lvl9pPr marL="3657600" algn="l" defTabSz="914400" rtl="0" eaLnBrk="1" latinLnBrk="0" hangingPunct="1">
      <a:defRPr sz="1600" kern="1200">
        <a:solidFill>
          <a:schemeClr val="tx1"/>
        </a:solidFill>
        <a:latin typeface="Verdana" pitchFamily="34" charset="0"/>
        <a:ea typeface="ＭＳ Ｐゴシック" pitchFamily="-80"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90000"/>
    <a:srgbClr val="000000"/>
    <a:srgbClr val="FFCC00"/>
    <a:srgbClr val="FF6600"/>
    <a:srgbClr val="FF0000"/>
    <a:srgbClr val="FF0099"/>
    <a:srgbClr val="CC3399"/>
    <a:srgbClr val="660066"/>
    <a:srgbClr val="66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098" autoAdjust="0"/>
  </p:normalViewPr>
  <p:slideViewPr>
    <p:cSldViewPr showGuides="1">
      <p:cViewPr varScale="1">
        <p:scale>
          <a:sx n="96" d="100"/>
          <a:sy n="96" d="100"/>
        </p:scale>
        <p:origin x="101" y="96"/>
      </p:cViewPr>
      <p:guideLst/>
    </p:cSldViewPr>
  </p:slideViewPr>
  <p:notesTextViewPr>
    <p:cViewPr>
      <p:scale>
        <a:sx n="100" d="100"/>
        <a:sy n="100" d="100"/>
      </p:scale>
      <p:origin x="0" y="0"/>
    </p:cViewPr>
  </p:notesText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tags" Target="tags/tag1.xml"/><Relationship Id="rId7" Type="http://schemas.openxmlformats.org/officeDocument/2006/relationships/customXml" Target="../customXml/item7.xml"/><Relationship Id="rId71" Type="http://schemas.openxmlformats.org/officeDocument/2006/relationships/slide" Target="slides/slide60.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3.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customXml" Target="../customXml/item5.xml"/><Relationship Id="rId61" Type="http://schemas.openxmlformats.org/officeDocument/2006/relationships/slide" Target="slides/slide50.xml"/><Relationship Id="rId10" Type="http://schemas.openxmlformats.org/officeDocument/2006/relationships/slideMaster" Target="slideMasters/slideMaster2.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1.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s>
</file>

<file path=ppt/diagrams/_rels/data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7.svg"/><Relationship Id="rId1" Type="http://schemas.openxmlformats.org/officeDocument/2006/relationships/image" Target="../media/image36.png"/><Relationship Id="rId6" Type="http://schemas.openxmlformats.org/officeDocument/2006/relationships/image" Target="../media/image31.svg"/><Relationship Id="rId5" Type="http://schemas.openxmlformats.org/officeDocument/2006/relationships/image" Target="../media/image38.png"/><Relationship Id="rId4" Type="http://schemas.openxmlformats.org/officeDocument/2006/relationships/image" Target="../media/image29.svg"/></Relationships>
</file>

<file path=ppt/diagrams/_rels/data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3.svg"/><Relationship Id="rId1" Type="http://schemas.openxmlformats.org/officeDocument/2006/relationships/image" Target="../media/image39.png"/><Relationship Id="rId6" Type="http://schemas.openxmlformats.org/officeDocument/2006/relationships/image" Target="../media/image37.svg"/><Relationship Id="rId5" Type="http://schemas.openxmlformats.org/officeDocument/2006/relationships/image" Target="../media/image41.png"/><Relationship Id="rId4" Type="http://schemas.openxmlformats.org/officeDocument/2006/relationships/image" Target="../media/image3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7.svg"/><Relationship Id="rId1" Type="http://schemas.openxmlformats.org/officeDocument/2006/relationships/image" Target="../media/image36.png"/><Relationship Id="rId6" Type="http://schemas.openxmlformats.org/officeDocument/2006/relationships/image" Target="../media/image31.svg"/><Relationship Id="rId5" Type="http://schemas.openxmlformats.org/officeDocument/2006/relationships/image" Target="../media/image38.png"/><Relationship Id="rId4" Type="http://schemas.openxmlformats.org/officeDocument/2006/relationships/image" Target="../media/image2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3.svg"/><Relationship Id="rId1" Type="http://schemas.openxmlformats.org/officeDocument/2006/relationships/image" Target="../media/image39.png"/><Relationship Id="rId6" Type="http://schemas.openxmlformats.org/officeDocument/2006/relationships/image" Target="../media/image37.svg"/><Relationship Id="rId5" Type="http://schemas.openxmlformats.org/officeDocument/2006/relationships/image" Target="../media/image41.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850D2E-27B3-A348-B19D-A6C5877AADCB}" type="doc">
      <dgm:prSet loTypeId="urn:microsoft.com/office/officeart/2005/8/layout/vList4" loCatId="" qsTypeId="urn:microsoft.com/office/officeart/2005/8/quickstyle/simple1" qsCatId="simple" csTypeId="urn:microsoft.com/office/officeart/2005/8/colors/accent1_5" csCatId="accent1" phldr="1"/>
      <dgm:spPr/>
    </dgm:pt>
    <dgm:pt modelId="{6AC102A6-6309-284A-9F7D-D8A9C1572E94}">
      <dgm:prSet phldrT="[Text]" custT="1"/>
      <dgm:spPr/>
      <dgm:t>
        <a:bodyPr/>
        <a:lstStyle/>
        <a:p>
          <a:r>
            <a:rPr lang="en-GB" sz="2200" b="1" dirty="0"/>
            <a:t/>
          </a:r>
          <a:br>
            <a:rPr lang="en-GB" sz="2200" b="1" dirty="0"/>
          </a:br>
          <a:r>
            <a:rPr lang="en-GB" sz="2200" b="1" dirty="0" err="1">
              <a:latin typeface="+mj-lt"/>
            </a:rPr>
            <a:t>Fleksibilitet</a:t>
          </a:r>
          <a:r>
            <a:rPr lang="en-GB" sz="2200" b="1" dirty="0">
              <a:latin typeface="+mj-lt"/>
            </a:rPr>
            <a:t> for den </a:t>
          </a:r>
          <a:r>
            <a:rPr lang="en-GB" sz="2200" b="1" dirty="0" err="1">
              <a:latin typeface="+mj-lt"/>
            </a:rPr>
            <a:t>enkelte</a:t>
          </a:r>
          <a:endParaRPr lang="en-GB" sz="2200" b="1" dirty="0">
            <a:latin typeface="+mj-lt"/>
          </a:endParaRPr>
        </a:p>
        <a:p>
          <a:r>
            <a:rPr lang="en-GB" sz="2200" b="1" dirty="0">
              <a:latin typeface="+mj-lt"/>
            </a:rPr>
            <a:t>- </a:t>
          </a:r>
          <a:r>
            <a:rPr lang="en-GB" sz="2200" b="1" dirty="0" err="1">
              <a:latin typeface="+mj-lt"/>
            </a:rPr>
            <a:t>Arbejdslivsbalance</a:t>
          </a:r>
          <a:r>
            <a:rPr lang="en-GB" sz="2200" b="1" dirty="0">
              <a:latin typeface="+mj-lt"/>
            </a:rPr>
            <a:t>, </a:t>
          </a:r>
          <a:r>
            <a:rPr lang="en-GB" sz="2200" b="1" dirty="0" err="1">
              <a:latin typeface="+mj-lt"/>
            </a:rPr>
            <a:t>frihed</a:t>
          </a:r>
          <a:endParaRPr lang="en-GB" sz="2200" b="1" dirty="0">
            <a:latin typeface="+mj-lt"/>
          </a:endParaRPr>
        </a:p>
        <a:p>
          <a:endParaRPr lang="en-GB" sz="1700" dirty="0"/>
        </a:p>
      </dgm:t>
    </dgm:pt>
    <dgm:pt modelId="{4105BF46-B8ED-CE46-B16B-A00B788B9A82}" type="parTrans" cxnId="{CE929F04-256D-4343-80FC-1D6A77F75FAD}">
      <dgm:prSet/>
      <dgm:spPr/>
      <dgm:t>
        <a:bodyPr/>
        <a:lstStyle/>
        <a:p>
          <a:endParaRPr lang="en-GB"/>
        </a:p>
      </dgm:t>
    </dgm:pt>
    <dgm:pt modelId="{E7D66356-3801-0844-B8D8-E8B86254EB15}" type="sibTrans" cxnId="{CE929F04-256D-4343-80FC-1D6A77F75FAD}">
      <dgm:prSet/>
      <dgm:spPr/>
      <dgm:t>
        <a:bodyPr/>
        <a:lstStyle/>
        <a:p>
          <a:endParaRPr lang="en-GB"/>
        </a:p>
      </dgm:t>
    </dgm:pt>
    <dgm:pt modelId="{6A6FFB01-5187-634B-B5A9-0A00F319EF8A}">
      <dgm:prSet phldrT="[Text]" custT="1"/>
      <dgm:spPr/>
      <dgm:t>
        <a:bodyPr/>
        <a:lstStyle/>
        <a:p>
          <a:endParaRPr lang="en-GB" sz="1700" b="1" dirty="0"/>
        </a:p>
        <a:p>
          <a:r>
            <a:rPr lang="en-GB" sz="2200" b="1" dirty="0" err="1">
              <a:latin typeface="+mj-lt"/>
            </a:rPr>
            <a:t>Effektivt</a:t>
          </a:r>
          <a:r>
            <a:rPr lang="en-GB" sz="2200" b="1" dirty="0">
              <a:latin typeface="+mj-lt"/>
            </a:rPr>
            <a:t> </a:t>
          </a:r>
          <a:r>
            <a:rPr lang="en-GB" sz="2200" b="1" dirty="0" err="1">
              <a:latin typeface="+mj-lt"/>
            </a:rPr>
            <a:t>arbejde</a:t>
          </a:r>
          <a:endParaRPr lang="en-GB" sz="2200" b="1" dirty="0">
            <a:latin typeface="+mj-lt"/>
          </a:endParaRPr>
        </a:p>
        <a:p>
          <a:endParaRPr lang="en-GB" sz="1700" dirty="0"/>
        </a:p>
      </dgm:t>
    </dgm:pt>
    <dgm:pt modelId="{456E057D-7458-CB48-8A17-04A891DBBB24}" type="parTrans" cxnId="{2C20058A-8F9C-D649-9E1D-A90496D77590}">
      <dgm:prSet/>
      <dgm:spPr/>
      <dgm:t>
        <a:bodyPr/>
        <a:lstStyle/>
        <a:p>
          <a:endParaRPr lang="en-GB"/>
        </a:p>
      </dgm:t>
    </dgm:pt>
    <dgm:pt modelId="{3FEE8B6D-D995-7747-9BD6-42EB60D2831A}" type="sibTrans" cxnId="{2C20058A-8F9C-D649-9E1D-A90496D77590}">
      <dgm:prSet/>
      <dgm:spPr/>
      <dgm:t>
        <a:bodyPr/>
        <a:lstStyle/>
        <a:p>
          <a:endParaRPr lang="en-GB"/>
        </a:p>
      </dgm:t>
    </dgm:pt>
    <dgm:pt modelId="{5E55F98A-C2AC-364D-9BB8-4B564CBFAFF2}">
      <dgm:prSet phldrT="[Text]" custT="1"/>
      <dgm:spPr/>
      <dgm:t>
        <a:bodyPr/>
        <a:lstStyle/>
        <a:p>
          <a:r>
            <a:rPr lang="en-GB" sz="2200" b="1" dirty="0" err="1">
              <a:latin typeface="+mj-lt"/>
            </a:rPr>
            <a:t>Tillid</a:t>
          </a:r>
          <a:r>
            <a:rPr lang="en-GB" sz="2200" b="1" dirty="0">
              <a:latin typeface="+mj-lt"/>
            </a:rPr>
            <a:t> og </a:t>
          </a:r>
          <a:r>
            <a:rPr lang="en-GB" sz="2200" b="1" dirty="0" err="1">
              <a:latin typeface="+mj-lt"/>
            </a:rPr>
            <a:t>selvledelse</a:t>
          </a:r>
          <a:r>
            <a:rPr lang="en-GB" sz="2200" b="1" dirty="0">
              <a:latin typeface="+mj-lt"/>
            </a:rPr>
            <a:t>- </a:t>
          </a:r>
          <a:r>
            <a:rPr lang="en-GB" sz="2200" b="1" dirty="0" err="1">
              <a:latin typeface="+mj-lt"/>
            </a:rPr>
            <a:t>oplevelse</a:t>
          </a:r>
          <a:r>
            <a:rPr lang="en-GB" sz="2200" b="1" dirty="0">
              <a:latin typeface="+mj-lt"/>
            </a:rPr>
            <a:t> </a:t>
          </a:r>
          <a:r>
            <a:rPr lang="en-GB" sz="2200" b="1" dirty="0" err="1">
              <a:latin typeface="+mj-lt"/>
            </a:rPr>
            <a:t>af</a:t>
          </a:r>
          <a:r>
            <a:rPr lang="en-GB" sz="2200" b="1" dirty="0">
              <a:latin typeface="+mj-lt"/>
            </a:rPr>
            <a:t> </a:t>
          </a:r>
          <a:r>
            <a:rPr lang="en-GB" sz="2200" b="1" dirty="0" err="1">
              <a:latin typeface="+mj-lt"/>
            </a:rPr>
            <a:t>øget</a:t>
          </a:r>
          <a:r>
            <a:rPr lang="en-GB" sz="2200" b="1" dirty="0">
              <a:latin typeface="+mj-lt"/>
            </a:rPr>
            <a:t> </a:t>
          </a:r>
          <a:r>
            <a:rPr lang="en-GB" sz="2200" b="1" dirty="0" err="1">
              <a:latin typeface="+mj-lt"/>
            </a:rPr>
            <a:t>autonomi</a:t>
          </a:r>
          <a:endParaRPr lang="en-GB" sz="2200" b="1" dirty="0">
            <a:latin typeface="+mj-lt"/>
          </a:endParaRPr>
        </a:p>
      </dgm:t>
    </dgm:pt>
    <dgm:pt modelId="{00479D77-3747-4847-B579-B256BA54154B}" type="parTrans" cxnId="{FC8AF566-BDB2-9145-96B4-391AB52C611E}">
      <dgm:prSet/>
      <dgm:spPr/>
      <dgm:t>
        <a:bodyPr/>
        <a:lstStyle/>
        <a:p>
          <a:endParaRPr lang="en-GB"/>
        </a:p>
      </dgm:t>
    </dgm:pt>
    <dgm:pt modelId="{71717D73-A3E6-6746-A32A-8883F0E4BE95}" type="sibTrans" cxnId="{FC8AF566-BDB2-9145-96B4-391AB52C611E}">
      <dgm:prSet/>
      <dgm:spPr/>
      <dgm:t>
        <a:bodyPr/>
        <a:lstStyle/>
        <a:p>
          <a:endParaRPr lang="en-GB"/>
        </a:p>
      </dgm:t>
    </dgm:pt>
    <dgm:pt modelId="{56E03B5A-902F-E94D-B563-8BAD7EB5730E}" type="pres">
      <dgm:prSet presAssocID="{A0850D2E-27B3-A348-B19D-A6C5877AADCB}" presName="linear" presStyleCnt="0">
        <dgm:presLayoutVars>
          <dgm:dir/>
          <dgm:resizeHandles val="exact"/>
        </dgm:presLayoutVars>
      </dgm:prSet>
      <dgm:spPr/>
    </dgm:pt>
    <dgm:pt modelId="{7827696F-6817-4748-A26D-BD10B0B31537}" type="pres">
      <dgm:prSet presAssocID="{6AC102A6-6309-284A-9F7D-D8A9C1572E94}" presName="comp" presStyleCnt="0"/>
      <dgm:spPr/>
    </dgm:pt>
    <dgm:pt modelId="{5346A78A-45A4-9B48-8172-E475FE34474F}" type="pres">
      <dgm:prSet presAssocID="{6AC102A6-6309-284A-9F7D-D8A9C1572E94}" presName="box" presStyleLbl="node1" presStyleIdx="0" presStyleCnt="3" custLinFactNeighborX="3758" custLinFactNeighborY="61"/>
      <dgm:spPr/>
      <dgm:t>
        <a:bodyPr/>
        <a:lstStyle/>
        <a:p>
          <a:endParaRPr lang="da-DK"/>
        </a:p>
      </dgm:t>
    </dgm:pt>
    <dgm:pt modelId="{B66C7FA8-534D-504B-9C9D-782719916D66}" type="pres">
      <dgm:prSet presAssocID="{6AC102A6-6309-284A-9F7D-D8A9C1572E94}"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pt>
    <dgm:pt modelId="{15B3B5BF-1C96-A64F-B561-756FDCE3027B}" type="pres">
      <dgm:prSet presAssocID="{6AC102A6-6309-284A-9F7D-D8A9C1572E94}" presName="text" presStyleLbl="node1" presStyleIdx="0" presStyleCnt="3">
        <dgm:presLayoutVars>
          <dgm:bulletEnabled val="1"/>
        </dgm:presLayoutVars>
      </dgm:prSet>
      <dgm:spPr/>
      <dgm:t>
        <a:bodyPr/>
        <a:lstStyle/>
        <a:p>
          <a:endParaRPr lang="da-DK"/>
        </a:p>
      </dgm:t>
    </dgm:pt>
    <dgm:pt modelId="{5C7926A6-2395-4E40-A718-A57F3660F482}" type="pres">
      <dgm:prSet presAssocID="{E7D66356-3801-0844-B8D8-E8B86254EB15}" presName="spacer" presStyleCnt="0"/>
      <dgm:spPr/>
    </dgm:pt>
    <dgm:pt modelId="{E96015FD-3A1E-6440-A697-AF3C7AE8ABF1}" type="pres">
      <dgm:prSet presAssocID="{6A6FFB01-5187-634B-B5A9-0A00F319EF8A}" presName="comp" presStyleCnt="0"/>
      <dgm:spPr/>
    </dgm:pt>
    <dgm:pt modelId="{58B3F9CC-2CD3-0948-8D8F-2A9ABE286AC5}" type="pres">
      <dgm:prSet presAssocID="{6A6FFB01-5187-634B-B5A9-0A00F319EF8A}" presName="box" presStyleLbl="node1" presStyleIdx="1" presStyleCnt="3"/>
      <dgm:spPr/>
      <dgm:t>
        <a:bodyPr/>
        <a:lstStyle/>
        <a:p>
          <a:endParaRPr lang="da-DK"/>
        </a:p>
      </dgm:t>
    </dgm:pt>
    <dgm:pt modelId="{6991D713-7285-3644-A3DF-ACA1BF490DD9}" type="pres">
      <dgm:prSet presAssocID="{6A6FFB01-5187-634B-B5A9-0A00F319EF8A}" presName="img"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pt>
    <dgm:pt modelId="{6F5FEB8C-D275-5B44-A3DB-E06908BE7FDC}" type="pres">
      <dgm:prSet presAssocID="{6A6FFB01-5187-634B-B5A9-0A00F319EF8A}" presName="text" presStyleLbl="node1" presStyleIdx="1" presStyleCnt="3">
        <dgm:presLayoutVars>
          <dgm:bulletEnabled val="1"/>
        </dgm:presLayoutVars>
      </dgm:prSet>
      <dgm:spPr/>
      <dgm:t>
        <a:bodyPr/>
        <a:lstStyle/>
        <a:p>
          <a:endParaRPr lang="da-DK"/>
        </a:p>
      </dgm:t>
    </dgm:pt>
    <dgm:pt modelId="{B2FA9FCE-8CDA-364B-8F89-3C56CA50CAB9}" type="pres">
      <dgm:prSet presAssocID="{3FEE8B6D-D995-7747-9BD6-42EB60D2831A}" presName="spacer" presStyleCnt="0"/>
      <dgm:spPr/>
    </dgm:pt>
    <dgm:pt modelId="{500BBD9D-2169-8B4A-83DE-896FC4C524A3}" type="pres">
      <dgm:prSet presAssocID="{5E55F98A-C2AC-364D-9BB8-4B564CBFAFF2}" presName="comp" presStyleCnt="0"/>
      <dgm:spPr/>
    </dgm:pt>
    <dgm:pt modelId="{E4077B6D-D7B4-B441-8BAC-96C8FF7E6A2D}" type="pres">
      <dgm:prSet presAssocID="{5E55F98A-C2AC-364D-9BB8-4B564CBFAFF2}" presName="box" presStyleLbl="node1" presStyleIdx="2" presStyleCnt="3"/>
      <dgm:spPr/>
      <dgm:t>
        <a:bodyPr/>
        <a:lstStyle/>
        <a:p>
          <a:endParaRPr lang="da-DK"/>
        </a:p>
      </dgm:t>
    </dgm:pt>
    <dgm:pt modelId="{E9B2E0EC-5606-5848-A420-6A1C0C6DE8BF}" type="pres">
      <dgm:prSet presAssocID="{5E55F98A-C2AC-364D-9BB8-4B564CBFAFF2}" presName="img" presStyleLbl="fgImgPlac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Office worker male with solid fill"/>
        </a:ext>
      </dgm:extLst>
    </dgm:pt>
    <dgm:pt modelId="{CF448F35-2B62-B448-84B4-4E58C83C7B87}" type="pres">
      <dgm:prSet presAssocID="{5E55F98A-C2AC-364D-9BB8-4B564CBFAFF2}" presName="text" presStyleLbl="node1" presStyleIdx="2" presStyleCnt="3">
        <dgm:presLayoutVars>
          <dgm:bulletEnabled val="1"/>
        </dgm:presLayoutVars>
      </dgm:prSet>
      <dgm:spPr/>
      <dgm:t>
        <a:bodyPr/>
        <a:lstStyle/>
        <a:p>
          <a:endParaRPr lang="da-DK"/>
        </a:p>
      </dgm:t>
    </dgm:pt>
  </dgm:ptLst>
  <dgm:cxnLst>
    <dgm:cxn modelId="{0F823102-8475-1F4A-B790-309026BAB8F4}" type="presOf" srcId="{A0850D2E-27B3-A348-B19D-A6C5877AADCB}" destId="{56E03B5A-902F-E94D-B563-8BAD7EB5730E}" srcOrd="0" destOrd="0" presId="urn:microsoft.com/office/officeart/2005/8/layout/vList4"/>
    <dgm:cxn modelId="{C11419BE-A415-344D-BF5D-4FBC28F181B8}" type="presOf" srcId="{5E55F98A-C2AC-364D-9BB8-4B564CBFAFF2}" destId="{CF448F35-2B62-B448-84B4-4E58C83C7B87}" srcOrd="1" destOrd="0" presId="urn:microsoft.com/office/officeart/2005/8/layout/vList4"/>
    <dgm:cxn modelId="{FB051A73-EAFD-C84E-A596-409CFE7D9BAE}" type="presOf" srcId="{6A6FFB01-5187-634B-B5A9-0A00F319EF8A}" destId="{6F5FEB8C-D275-5B44-A3DB-E06908BE7FDC}" srcOrd="1" destOrd="0" presId="urn:microsoft.com/office/officeart/2005/8/layout/vList4"/>
    <dgm:cxn modelId="{E2EFC93D-9158-2641-8D44-8B275737FF88}" type="presOf" srcId="{6A6FFB01-5187-634B-B5A9-0A00F319EF8A}" destId="{58B3F9CC-2CD3-0948-8D8F-2A9ABE286AC5}" srcOrd="0" destOrd="0" presId="urn:microsoft.com/office/officeart/2005/8/layout/vList4"/>
    <dgm:cxn modelId="{206BDFA4-393A-D242-9C37-BFD623053DDA}" type="presOf" srcId="{6AC102A6-6309-284A-9F7D-D8A9C1572E94}" destId="{5346A78A-45A4-9B48-8172-E475FE34474F}" srcOrd="0" destOrd="0" presId="urn:microsoft.com/office/officeart/2005/8/layout/vList4"/>
    <dgm:cxn modelId="{A16B37B0-EF18-8F48-8D9F-D8BB8DF39E19}" type="presOf" srcId="{6AC102A6-6309-284A-9F7D-D8A9C1572E94}" destId="{15B3B5BF-1C96-A64F-B561-756FDCE3027B}" srcOrd="1" destOrd="0" presId="urn:microsoft.com/office/officeart/2005/8/layout/vList4"/>
    <dgm:cxn modelId="{2C20058A-8F9C-D649-9E1D-A90496D77590}" srcId="{A0850D2E-27B3-A348-B19D-A6C5877AADCB}" destId="{6A6FFB01-5187-634B-B5A9-0A00F319EF8A}" srcOrd="1" destOrd="0" parTransId="{456E057D-7458-CB48-8A17-04A891DBBB24}" sibTransId="{3FEE8B6D-D995-7747-9BD6-42EB60D2831A}"/>
    <dgm:cxn modelId="{FC8AF566-BDB2-9145-96B4-391AB52C611E}" srcId="{A0850D2E-27B3-A348-B19D-A6C5877AADCB}" destId="{5E55F98A-C2AC-364D-9BB8-4B564CBFAFF2}" srcOrd="2" destOrd="0" parTransId="{00479D77-3747-4847-B579-B256BA54154B}" sibTransId="{71717D73-A3E6-6746-A32A-8883F0E4BE95}"/>
    <dgm:cxn modelId="{62587716-FDD1-314D-B0A7-8814E8364E56}" type="presOf" srcId="{5E55F98A-C2AC-364D-9BB8-4B564CBFAFF2}" destId="{E4077B6D-D7B4-B441-8BAC-96C8FF7E6A2D}" srcOrd="0" destOrd="0" presId="urn:microsoft.com/office/officeart/2005/8/layout/vList4"/>
    <dgm:cxn modelId="{CE929F04-256D-4343-80FC-1D6A77F75FAD}" srcId="{A0850D2E-27B3-A348-B19D-A6C5877AADCB}" destId="{6AC102A6-6309-284A-9F7D-D8A9C1572E94}" srcOrd="0" destOrd="0" parTransId="{4105BF46-B8ED-CE46-B16B-A00B788B9A82}" sibTransId="{E7D66356-3801-0844-B8D8-E8B86254EB15}"/>
    <dgm:cxn modelId="{2B2E4D5E-612C-0A44-8380-1DEEADAB25ED}" type="presParOf" srcId="{56E03B5A-902F-E94D-B563-8BAD7EB5730E}" destId="{7827696F-6817-4748-A26D-BD10B0B31537}" srcOrd="0" destOrd="0" presId="urn:microsoft.com/office/officeart/2005/8/layout/vList4"/>
    <dgm:cxn modelId="{0C21C00A-A62D-6D4B-A907-DF90AAAE344A}" type="presParOf" srcId="{7827696F-6817-4748-A26D-BD10B0B31537}" destId="{5346A78A-45A4-9B48-8172-E475FE34474F}" srcOrd="0" destOrd="0" presId="urn:microsoft.com/office/officeart/2005/8/layout/vList4"/>
    <dgm:cxn modelId="{2DEF4468-95F9-0448-9548-C0BE2AD2ED56}" type="presParOf" srcId="{7827696F-6817-4748-A26D-BD10B0B31537}" destId="{B66C7FA8-534D-504B-9C9D-782719916D66}" srcOrd="1" destOrd="0" presId="urn:microsoft.com/office/officeart/2005/8/layout/vList4"/>
    <dgm:cxn modelId="{CE8131E4-AA28-1644-8A89-3544D05FD802}" type="presParOf" srcId="{7827696F-6817-4748-A26D-BD10B0B31537}" destId="{15B3B5BF-1C96-A64F-B561-756FDCE3027B}" srcOrd="2" destOrd="0" presId="urn:microsoft.com/office/officeart/2005/8/layout/vList4"/>
    <dgm:cxn modelId="{49A71ADB-4DBA-584C-9333-5C466A27EF61}" type="presParOf" srcId="{56E03B5A-902F-E94D-B563-8BAD7EB5730E}" destId="{5C7926A6-2395-4E40-A718-A57F3660F482}" srcOrd="1" destOrd="0" presId="urn:microsoft.com/office/officeart/2005/8/layout/vList4"/>
    <dgm:cxn modelId="{FF70B658-77E4-9E46-A69E-10F902554733}" type="presParOf" srcId="{56E03B5A-902F-E94D-B563-8BAD7EB5730E}" destId="{E96015FD-3A1E-6440-A697-AF3C7AE8ABF1}" srcOrd="2" destOrd="0" presId="urn:microsoft.com/office/officeart/2005/8/layout/vList4"/>
    <dgm:cxn modelId="{D8D26BC1-E678-F54D-B3B6-4CC60C633F3B}" type="presParOf" srcId="{E96015FD-3A1E-6440-A697-AF3C7AE8ABF1}" destId="{58B3F9CC-2CD3-0948-8D8F-2A9ABE286AC5}" srcOrd="0" destOrd="0" presId="urn:microsoft.com/office/officeart/2005/8/layout/vList4"/>
    <dgm:cxn modelId="{9513625F-9F1B-7347-8AFF-51D271C1442B}" type="presParOf" srcId="{E96015FD-3A1E-6440-A697-AF3C7AE8ABF1}" destId="{6991D713-7285-3644-A3DF-ACA1BF490DD9}" srcOrd="1" destOrd="0" presId="urn:microsoft.com/office/officeart/2005/8/layout/vList4"/>
    <dgm:cxn modelId="{48890071-4F90-3D44-B7E2-7FAF9CED9CE0}" type="presParOf" srcId="{E96015FD-3A1E-6440-A697-AF3C7AE8ABF1}" destId="{6F5FEB8C-D275-5B44-A3DB-E06908BE7FDC}" srcOrd="2" destOrd="0" presId="urn:microsoft.com/office/officeart/2005/8/layout/vList4"/>
    <dgm:cxn modelId="{3ABB0FB2-BCC8-2148-A307-B6261566B9C3}" type="presParOf" srcId="{56E03B5A-902F-E94D-B563-8BAD7EB5730E}" destId="{B2FA9FCE-8CDA-364B-8F89-3C56CA50CAB9}" srcOrd="3" destOrd="0" presId="urn:microsoft.com/office/officeart/2005/8/layout/vList4"/>
    <dgm:cxn modelId="{846D39B1-E343-C748-838A-DCB63ACDFF38}" type="presParOf" srcId="{56E03B5A-902F-E94D-B563-8BAD7EB5730E}" destId="{500BBD9D-2169-8B4A-83DE-896FC4C524A3}" srcOrd="4" destOrd="0" presId="urn:microsoft.com/office/officeart/2005/8/layout/vList4"/>
    <dgm:cxn modelId="{BB14E321-B2F4-5A49-B369-497780B2AED7}" type="presParOf" srcId="{500BBD9D-2169-8B4A-83DE-896FC4C524A3}" destId="{E4077B6D-D7B4-B441-8BAC-96C8FF7E6A2D}" srcOrd="0" destOrd="0" presId="urn:microsoft.com/office/officeart/2005/8/layout/vList4"/>
    <dgm:cxn modelId="{50ED1050-1E87-424B-BBE2-D8164654F7FD}" type="presParOf" srcId="{500BBD9D-2169-8B4A-83DE-896FC4C524A3}" destId="{E9B2E0EC-5606-5848-A420-6A1C0C6DE8BF}" srcOrd="1" destOrd="0" presId="urn:microsoft.com/office/officeart/2005/8/layout/vList4"/>
    <dgm:cxn modelId="{5FC459B3-DD72-AB45-BB6A-1E6BC891A078}" type="presParOf" srcId="{500BBD9D-2169-8B4A-83DE-896FC4C524A3}" destId="{CF448F35-2B62-B448-84B4-4E58C83C7B8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850D2E-27B3-A348-B19D-A6C5877AADCB}" type="doc">
      <dgm:prSet loTypeId="urn:microsoft.com/office/officeart/2005/8/layout/vList4" loCatId="" qsTypeId="urn:microsoft.com/office/officeart/2005/8/quickstyle/simple1" qsCatId="simple" csTypeId="urn:microsoft.com/office/officeart/2005/8/colors/accent1_2" csCatId="accent1" phldr="1"/>
      <dgm:spPr/>
    </dgm:pt>
    <dgm:pt modelId="{6AC102A6-6309-284A-9F7D-D8A9C1572E94}">
      <dgm:prSet phldrT="[Text]" custT="1"/>
      <dgm:spPr/>
      <dgm:t>
        <a:bodyPr/>
        <a:lstStyle/>
        <a:p>
          <a:r>
            <a:rPr lang="en-GB" sz="2200" b="1" dirty="0" err="1">
              <a:latin typeface="+mj-lt"/>
            </a:rPr>
            <a:t>Kompleksitet</a:t>
          </a:r>
          <a:r>
            <a:rPr lang="en-GB" sz="2200" b="1" dirty="0">
              <a:latin typeface="+mj-lt"/>
            </a:rPr>
            <a:t> for </a:t>
          </a:r>
          <a:r>
            <a:rPr lang="en-GB" sz="2200" b="1" dirty="0" err="1">
              <a:latin typeface="+mj-lt"/>
            </a:rPr>
            <a:t>flere</a:t>
          </a:r>
          <a:r>
            <a:rPr lang="en-GB" sz="2200" b="1" dirty="0">
              <a:latin typeface="+mj-lt"/>
            </a:rPr>
            <a:t/>
          </a:r>
          <a:br>
            <a:rPr lang="en-GB" sz="2200" b="1" dirty="0">
              <a:latin typeface="+mj-lt"/>
            </a:rPr>
          </a:br>
          <a:r>
            <a:rPr lang="en-GB" sz="2200" b="1" dirty="0">
              <a:latin typeface="+mj-lt"/>
            </a:rPr>
            <a:t>- </a:t>
          </a:r>
          <a:r>
            <a:rPr lang="en-GB" sz="2200" b="1" dirty="0" err="1">
              <a:latin typeface="+mj-lt"/>
            </a:rPr>
            <a:t>Møder</a:t>
          </a:r>
          <a:r>
            <a:rPr lang="en-GB" sz="2200" b="1" dirty="0">
              <a:latin typeface="+mj-lt"/>
            </a:rPr>
            <a:t>, </a:t>
          </a:r>
          <a:r>
            <a:rPr lang="en-GB" sz="2200" b="1" dirty="0" err="1">
              <a:latin typeface="+mj-lt"/>
            </a:rPr>
            <a:t>opgaveplanlægning</a:t>
          </a:r>
          <a:r>
            <a:rPr lang="en-GB" sz="2200" b="1" dirty="0">
              <a:latin typeface="+mj-lt"/>
            </a:rPr>
            <a:t>, sparring</a:t>
          </a:r>
        </a:p>
      </dgm:t>
    </dgm:pt>
    <dgm:pt modelId="{4105BF46-B8ED-CE46-B16B-A00B788B9A82}" type="parTrans" cxnId="{CE929F04-256D-4343-80FC-1D6A77F75FAD}">
      <dgm:prSet/>
      <dgm:spPr/>
      <dgm:t>
        <a:bodyPr/>
        <a:lstStyle/>
        <a:p>
          <a:endParaRPr lang="en-GB"/>
        </a:p>
      </dgm:t>
    </dgm:pt>
    <dgm:pt modelId="{E7D66356-3801-0844-B8D8-E8B86254EB15}" type="sibTrans" cxnId="{CE929F04-256D-4343-80FC-1D6A77F75FAD}">
      <dgm:prSet/>
      <dgm:spPr/>
      <dgm:t>
        <a:bodyPr/>
        <a:lstStyle/>
        <a:p>
          <a:endParaRPr lang="en-GB"/>
        </a:p>
      </dgm:t>
    </dgm:pt>
    <dgm:pt modelId="{6A6FFB01-5187-634B-B5A9-0A00F319EF8A}">
      <dgm:prSet phldrT="[Text]" custT="1"/>
      <dgm:spPr/>
      <dgm:t>
        <a:bodyPr/>
        <a:lstStyle/>
        <a:p>
          <a:r>
            <a:rPr lang="en-GB" sz="2200" b="1" dirty="0">
              <a:latin typeface="+mj-lt"/>
            </a:rPr>
            <a:t>Ekstraarbejde, </a:t>
          </a:r>
          <a:r>
            <a:rPr lang="en-GB" sz="2200" b="1" dirty="0" err="1">
              <a:latin typeface="+mj-lt"/>
            </a:rPr>
            <a:t>arbejde</a:t>
          </a:r>
          <a:r>
            <a:rPr lang="en-GB" sz="2200" b="1" dirty="0">
              <a:latin typeface="+mj-lt"/>
            </a:rPr>
            <a:t> ved </a:t>
          </a:r>
          <a:r>
            <a:rPr lang="en-GB" sz="2200" b="1" dirty="0" err="1">
              <a:latin typeface="+mj-lt"/>
            </a:rPr>
            <a:t>sygdom</a:t>
          </a:r>
          <a:endParaRPr lang="en-GB" sz="2200" b="1" dirty="0">
            <a:latin typeface="+mj-lt"/>
          </a:endParaRPr>
        </a:p>
      </dgm:t>
    </dgm:pt>
    <dgm:pt modelId="{456E057D-7458-CB48-8A17-04A891DBBB24}" type="parTrans" cxnId="{2C20058A-8F9C-D649-9E1D-A90496D77590}">
      <dgm:prSet/>
      <dgm:spPr/>
      <dgm:t>
        <a:bodyPr/>
        <a:lstStyle/>
        <a:p>
          <a:endParaRPr lang="en-GB"/>
        </a:p>
      </dgm:t>
    </dgm:pt>
    <dgm:pt modelId="{3FEE8B6D-D995-7747-9BD6-42EB60D2831A}" type="sibTrans" cxnId="{2C20058A-8F9C-D649-9E1D-A90496D77590}">
      <dgm:prSet/>
      <dgm:spPr/>
      <dgm:t>
        <a:bodyPr/>
        <a:lstStyle/>
        <a:p>
          <a:endParaRPr lang="en-GB"/>
        </a:p>
      </dgm:t>
    </dgm:pt>
    <dgm:pt modelId="{5E55F98A-C2AC-364D-9BB8-4B564CBFAFF2}">
      <dgm:prSet phldrT="[Text]" custT="1"/>
      <dgm:spPr/>
      <dgm:t>
        <a:bodyPr/>
        <a:lstStyle/>
        <a:p>
          <a:r>
            <a:rPr lang="en-GB" sz="2200" i="1" dirty="0">
              <a:latin typeface="+mj-lt"/>
            </a:rPr>
            <a:t>Tab </a:t>
          </a:r>
          <a:r>
            <a:rPr lang="en-GB" sz="2200" i="1" dirty="0" err="1">
              <a:latin typeface="+mj-lt"/>
            </a:rPr>
            <a:t>af</a:t>
          </a:r>
          <a:r>
            <a:rPr lang="en-GB" sz="2200" i="1" dirty="0">
              <a:latin typeface="+mj-lt"/>
            </a:rPr>
            <a:t> social og </a:t>
          </a:r>
          <a:r>
            <a:rPr lang="en-GB" sz="2200" i="1" dirty="0" err="1">
              <a:latin typeface="+mj-lt"/>
            </a:rPr>
            <a:t>faglig</a:t>
          </a:r>
          <a:r>
            <a:rPr lang="en-GB" sz="2200" i="1" dirty="0">
              <a:latin typeface="+mj-lt"/>
            </a:rPr>
            <a:t> </a:t>
          </a:r>
          <a:r>
            <a:rPr lang="en-GB" sz="2200" i="1" dirty="0" err="1">
              <a:latin typeface="+mj-lt"/>
            </a:rPr>
            <a:t>nærhed</a:t>
          </a:r>
          <a:r>
            <a:rPr lang="en-GB" sz="2200" i="1" dirty="0">
              <a:latin typeface="+mj-lt"/>
            </a:rPr>
            <a:t> – </a:t>
          </a:r>
          <a:r>
            <a:rPr lang="en-GB" sz="2200" i="1" dirty="0" err="1">
              <a:latin typeface="+mj-lt"/>
            </a:rPr>
            <a:t>støtte</a:t>
          </a:r>
          <a:r>
            <a:rPr lang="en-GB" sz="2200" i="1" dirty="0">
              <a:latin typeface="+mj-lt"/>
            </a:rPr>
            <a:t>, </a:t>
          </a:r>
          <a:r>
            <a:rPr lang="en-GB" sz="2200" i="1" dirty="0" err="1">
              <a:latin typeface="+mj-lt"/>
            </a:rPr>
            <a:t>tilhørsforhold</a:t>
          </a:r>
          <a:r>
            <a:rPr lang="en-GB" sz="2200" i="1" dirty="0">
              <a:latin typeface="+mj-lt"/>
            </a:rPr>
            <a:t>, onboarding</a:t>
          </a:r>
        </a:p>
      </dgm:t>
    </dgm:pt>
    <dgm:pt modelId="{00479D77-3747-4847-B579-B256BA54154B}" type="parTrans" cxnId="{FC8AF566-BDB2-9145-96B4-391AB52C611E}">
      <dgm:prSet/>
      <dgm:spPr/>
      <dgm:t>
        <a:bodyPr/>
        <a:lstStyle/>
        <a:p>
          <a:endParaRPr lang="en-GB"/>
        </a:p>
      </dgm:t>
    </dgm:pt>
    <dgm:pt modelId="{71717D73-A3E6-6746-A32A-8883F0E4BE95}" type="sibTrans" cxnId="{FC8AF566-BDB2-9145-96B4-391AB52C611E}">
      <dgm:prSet/>
      <dgm:spPr/>
      <dgm:t>
        <a:bodyPr/>
        <a:lstStyle/>
        <a:p>
          <a:endParaRPr lang="en-GB"/>
        </a:p>
      </dgm:t>
    </dgm:pt>
    <dgm:pt modelId="{6414C1C1-0C7C-704D-AAD2-DDEE109393E9}" type="pres">
      <dgm:prSet presAssocID="{A0850D2E-27B3-A348-B19D-A6C5877AADCB}" presName="linear" presStyleCnt="0">
        <dgm:presLayoutVars>
          <dgm:dir/>
          <dgm:resizeHandles val="exact"/>
        </dgm:presLayoutVars>
      </dgm:prSet>
      <dgm:spPr/>
    </dgm:pt>
    <dgm:pt modelId="{A662F66D-B595-4B46-9DF9-B6812971F1D2}" type="pres">
      <dgm:prSet presAssocID="{6AC102A6-6309-284A-9F7D-D8A9C1572E94}" presName="comp" presStyleCnt="0"/>
      <dgm:spPr/>
    </dgm:pt>
    <dgm:pt modelId="{17F3A4AA-783D-AC41-9618-52E1E18C00F7}" type="pres">
      <dgm:prSet presAssocID="{6AC102A6-6309-284A-9F7D-D8A9C1572E94}" presName="box" presStyleLbl="node1" presStyleIdx="0" presStyleCnt="3" custLinFactNeighborX="4047" custLinFactNeighborY="1157"/>
      <dgm:spPr/>
      <dgm:t>
        <a:bodyPr/>
        <a:lstStyle/>
        <a:p>
          <a:endParaRPr lang="da-DK"/>
        </a:p>
      </dgm:t>
    </dgm:pt>
    <dgm:pt modelId="{67E24503-D5FB-684A-9C94-E4727FF0FEFC}" type="pres">
      <dgm:prSet presAssocID="{6AC102A6-6309-284A-9F7D-D8A9C1572E94}"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Spinning Plates outline"/>
        </a:ext>
      </dgm:extLst>
    </dgm:pt>
    <dgm:pt modelId="{0C6F01C5-4E05-BC42-B222-28116709DA8B}" type="pres">
      <dgm:prSet presAssocID="{6AC102A6-6309-284A-9F7D-D8A9C1572E94}" presName="text" presStyleLbl="node1" presStyleIdx="0" presStyleCnt="3">
        <dgm:presLayoutVars>
          <dgm:bulletEnabled val="1"/>
        </dgm:presLayoutVars>
      </dgm:prSet>
      <dgm:spPr/>
      <dgm:t>
        <a:bodyPr/>
        <a:lstStyle/>
        <a:p>
          <a:endParaRPr lang="da-DK"/>
        </a:p>
      </dgm:t>
    </dgm:pt>
    <dgm:pt modelId="{74999805-1A47-A34A-8A1D-BD085C6F54FE}" type="pres">
      <dgm:prSet presAssocID="{E7D66356-3801-0844-B8D8-E8B86254EB15}" presName="spacer" presStyleCnt="0"/>
      <dgm:spPr/>
    </dgm:pt>
    <dgm:pt modelId="{E6E9E868-D975-B94F-AD5A-AEEB900EF5E5}" type="pres">
      <dgm:prSet presAssocID="{6A6FFB01-5187-634B-B5A9-0A00F319EF8A}" presName="comp" presStyleCnt="0"/>
      <dgm:spPr/>
    </dgm:pt>
    <dgm:pt modelId="{FBBDDCFF-BFC1-C44E-AAFD-42A87CDB40A3}" type="pres">
      <dgm:prSet presAssocID="{6A6FFB01-5187-634B-B5A9-0A00F319EF8A}" presName="box" presStyleLbl="node1" presStyleIdx="1" presStyleCnt="3"/>
      <dgm:spPr/>
      <dgm:t>
        <a:bodyPr/>
        <a:lstStyle/>
        <a:p>
          <a:endParaRPr lang="da-DK"/>
        </a:p>
      </dgm:t>
    </dgm:pt>
    <dgm:pt modelId="{39881D19-4860-A245-9A64-55BB95449738}" type="pres">
      <dgm:prSet presAssocID="{6A6FFB01-5187-634B-B5A9-0A00F319EF8A}" presName="img"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Work from home desk with solid fill"/>
        </a:ext>
      </dgm:extLst>
    </dgm:pt>
    <dgm:pt modelId="{08AB96DC-B748-224D-A2B8-6C19BFF440BE}" type="pres">
      <dgm:prSet presAssocID="{6A6FFB01-5187-634B-B5A9-0A00F319EF8A}" presName="text" presStyleLbl="node1" presStyleIdx="1" presStyleCnt="3">
        <dgm:presLayoutVars>
          <dgm:bulletEnabled val="1"/>
        </dgm:presLayoutVars>
      </dgm:prSet>
      <dgm:spPr/>
      <dgm:t>
        <a:bodyPr/>
        <a:lstStyle/>
        <a:p>
          <a:endParaRPr lang="da-DK"/>
        </a:p>
      </dgm:t>
    </dgm:pt>
    <dgm:pt modelId="{D9162053-D22B-0D40-9F16-1ABB95311A13}" type="pres">
      <dgm:prSet presAssocID="{3FEE8B6D-D995-7747-9BD6-42EB60D2831A}" presName="spacer" presStyleCnt="0"/>
      <dgm:spPr/>
    </dgm:pt>
    <dgm:pt modelId="{E87FA17B-1BB9-834D-A95F-716A8335DD86}" type="pres">
      <dgm:prSet presAssocID="{5E55F98A-C2AC-364D-9BB8-4B564CBFAFF2}" presName="comp" presStyleCnt="0"/>
      <dgm:spPr/>
    </dgm:pt>
    <dgm:pt modelId="{CE0A05A8-E806-474B-9275-3167A0CD426C}" type="pres">
      <dgm:prSet presAssocID="{5E55F98A-C2AC-364D-9BB8-4B564CBFAFF2}" presName="box" presStyleLbl="node1" presStyleIdx="2" presStyleCnt="3"/>
      <dgm:spPr/>
      <dgm:t>
        <a:bodyPr/>
        <a:lstStyle/>
        <a:p>
          <a:endParaRPr lang="da-DK"/>
        </a:p>
      </dgm:t>
    </dgm:pt>
    <dgm:pt modelId="{8AE7B81B-DA3C-914A-B1D9-6A93AC201D24}" type="pres">
      <dgm:prSet presAssocID="{5E55F98A-C2AC-364D-9BB8-4B564CBFAFF2}" presName="img" presStyleLbl="fgImgPlac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Cheers with solid fill"/>
        </a:ext>
      </dgm:extLst>
    </dgm:pt>
    <dgm:pt modelId="{4EA75991-444C-A345-85F6-C51441F9262C}" type="pres">
      <dgm:prSet presAssocID="{5E55F98A-C2AC-364D-9BB8-4B564CBFAFF2}" presName="text" presStyleLbl="node1" presStyleIdx="2" presStyleCnt="3">
        <dgm:presLayoutVars>
          <dgm:bulletEnabled val="1"/>
        </dgm:presLayoutVars>
      </dgm:prSet>
      <dgm:spPr/>
      <dgm:t>
        <a:bodyPr/>
        <a:lstStyle/>
        <a:p>
          <a:endParaRPr lang="da-DK"/>
        </a:p>
      </dgm:t>
    </dgm:pt>
  </dgm:ptLst>
  <dgm:cxnLst>
    <dgm:cxn modelId="{27BB37C3-4003-DC4C-8CF0-F2A04F4663B8}" type="presOf" srcId="{5E55F98A-C2AC-364D-9BB8-4B564CBFAFF2}" destId="{CE0A05A8-E806-474B-9275-3167A0CD426C}" srcOrd="0" destOrd="0" presId="urn:microsoft.com/office/officeart/2005/8/layout/vList4"/>
    <dgm:cxn modelId="{1ABED02D-BDEC-BE4B-AE9C-93AD57818E12}" type="presOf" srcId="{5E55F98A-C2AC-364D-9BB8-4B564CBFAFF2}" destId="{4EA75991-444C-A345-85F6-C51441F9262C}" srcOrd="1" destOrd="0" presId="urn:microsoft.com/office/officeart/2005/8/layout/vList4"/>
    <dgm:cxn modelId="{FA5874E5-98C7-2249-9CCE-329E385A3231}" type="presOf" srcId="{6A6FFB01-5187-634B-B5A9-0A00F319EF8A}" destId="{08AB96DC-B748-224D-A2B8-6C19BFF440BE}" srcOrd="1" destOrd="0" presId="urn:microsoft.com/office/officeart/2005/8/layout/vList4"/>
    <dgm:cxn modelId="{CC856782-4902-9745-A38C-863D0DF5527C}" type="presOf" srcId="{6AC102A6-6309-284A-9F7D-D8A9C1572E94}" destId="{17F3A4AA-783D-AC41-9618-52E1E18C00F7}" srcOrd="0" destOrd="0" presId="urn:microsoft.com/office/officeart/2005/8/layout/vList4"/>
    <dgm:cxn modelId="{B756CE64-9BCE-9147-A1AB-524F9BD499A2}" type="presOf" srcId="{6AC102A6-6309-284A-9F7D-D8A9C1572E94}" destId="{0C6F01C5-4E05-BC42-B222-28116709DA8B}" srcOrd="1" destOrd="0" presId="urn:microsoft.com/office/officeart/2005/8/layout/vList4"/>
    <dgm:cxn modelId="{2C20058A-8F9C-D649-9E1D-A90496D77590}" srcId="{A0850D2E-27B3-A348-B19D-A6C5877AADCB}" destId="{6A6FFB01-5187-634B-B5A9-0A00F319EF8A}" srcOrd="1" destOrd="0" parTransId="{456E057D-7458-CB48-8A17-04A891DBBB24}" sibTransId="{3FEE8B6D-D995-7747-9BD6-42EB60D2831A}"/>
    <dgm:cxn modelId="{F3CD80FE-BA34-1B44-8DAD-DCE72F17A9CA}" type="presOf" srcId="{6A6FFB01-5187-634B-B5A9-0A00F319EF8A}" destId="{FBBDDCFF-BFC1-C44E-AAFD-42A87CDB40A3}" srcOrd="0" destOrd="0" presId="urn:microsoft.com/office/officeart/2005/8/layout/vList4"/>
    <dgm:cxn modelId="{FC8AF566-BDB2-9145-96B4-391AB52C611E}" srcId="{A0850D2E-27B3-A348-B19D-A6C5877AADCB}" destId="{5E55F98A-C2AC-364D-9BB8-4B564CBFAFF2}" srcOrd="2" destOrd="0" parTransId="{00479D77-3747-4847-B579-B256BA54154B}" sibTransId="{71717D73-A3E6-6746-A32A-8883F0E4BE95}"/>
    <dgm:cxn modelId="{E91E78DA-FE4F-2445-A897-A683477ECC6B}" type="presOf" srcId="{A0850D2E-27B3-A348-B19D-A6C5877AADCB}" destId="{6414C1C1-0C7C-704D-AAD2-DDEE109393E9}" srcOrd="0" destOrd="0" presId="urn:microsoft.com/office/officeart/2005/8/layout/vList4"/>
    <dgm:cxn modelId="{CE929F04-256D-4343-80FC-1D6A77F75FAD}" srcId="{A0850D2E-27B3-A348-B19D-A6C5877AADCB}" destId="{6AC102A6-6309-284A-9F7D-D8A9C1572E94}" srcOrd="0" destOrd="0" parTransId="{4105BF46-B8ED-CE46-B16B-A00B788B9A82}" sibTransId="{E7D66356-3801-0844-B8D8-E8B86254EB15}"/>
    <dgm:cxn modelId="{882EE1A5-31B9-ED40-8D2A-B16B79B24510}" type="presParOf" srcId="{6414C1C1-0C7C-704D-AAD2-DDEE109393E9}" destId="{A662F66D-B595-4B46-9DF9-B6812971F1D2}" srcOrd="0" destOrd="0" presId="urn:microsoft.com/office/officeart/2005/8/layout/vList4"/>
    <dgm:cxn modelId="{46F190EC-A27E-0C4A-9E33-B08640D99A46}" type="presParOf" srcId="{A662F66D-B595-4B46-9DF9-B6812971F1D2}" destId="{17F3A4AA-783D-AC41-9618-52E1E18C00F7}" srcOrd="0" destOrd="0" presId="urn:microsoft.com/office/officeart/2005/8/layout/vList4"/>
    <dgm:cxn modelId="{59C6CBDC-8EDD-5D40-87C1-37E452FA9CF3}" type="presParOf" srcId="{A662F66D-B595-4B46-9DF9-B6812971F1D2}" destId="{67E24503-D5FB-684A-9C94-E4727FF0FEFC}" srcOrd="1" destOrd="0" presId="urn:microsoft.com/office/officeart/2005/8/layout/vList4"/>
    <dgm:cxn modelId="{4957360A-01CC-9649-AC14-A48A76D3A5AF}" type="presParOf" srcId="{A662F66D-B595-4B46-9DF9-B6812971F1D2}" destId="{0C6F01C5-4E05-BC42-B222-28116709DA8B}" srcOrd="2" destOrd="0" presId="urn:microsoft.com/office/officeart/2005/8/layout/vList4"/>
    <dgm:cxn modelId="{CAB829F9-71F0-AD43-8DCA-385678DB31B6}" type="presParOf" srcId="{6414C1C1-0C7C-704D-AAD2-DDEE109393E9}" destId="{74999805-1A47-A34A-8A1D-BD085C6F54FE}" srcOrd="1" destOrd="0" presId="urn:microsoft.com/office/officeart/2005/8/layout/vList4"/>
    <dgm:cxn modelId="{47F5DF14-BA9C-B042-B637-FEB1049FAAA9}" type="presParOf" srcId="{6414C1C1-0C7C-704D-AAD2-DDEE109393E9}" destId="{E6E9E868-D975-B94F-AD5A-AEEB900EF5E5}" srcOrd="2" destOrd="0" presId="urn:microsoft.com/office/officeart/2005/8/layout/vList4"/>
    <dgm:cxn modelId="{B3CFFACC-0B5C-1C41-86A6-2612A06E57F6}" type="presParOf" srcId="{E6E9E868-D975-B94F-AD5A-AEEB900EF5E5}" destId="{FBBDDCFF-BFC1-C44E-AAFD-42A87CDB40A3}" srcOrd="0" destOrd="0" presId="urn:microsoft.com/office/officeart/2005/8/layout/vList4"/>
    <dgm:cxn modelId="{F3A8AC34-22AF-FF4C-BD15-A18C9D7F73AF}" type="presParOf" srcId="{E6E9E868-D975-B94F-AD5A-AEEB900EF5E5}" destId="{39881D19-4860-A245-9A64-55BB95449738}" srcOrd="1" destOrd="0" presId="urn:microsoft.com/office/officeart/2005/8/layout/vList4"/>
    <dgm:cxn modelId="{1430C4A6-B63F-5145-99EE-6789DFA67BC2}" type="presParOf" srcId="{E6E9E868-D975-B94F-AD5A-AEEB900EF5E5}" destId="{08AB96DC-B748-224D-A2B8-6C19BFF440BE}" srcOrd="2" destOrd="0" presId="urn:microsoft.com/office/officeart/2005/8/layout/vList4"/>
    <dgm:cxn modelId="{5C01E766-AF4A-0546-9222-3B1D2984B205}" type="presParOf" srcId="{6414C1C1-0C7C-704D-AAD2-DDEE109393E9}" destId="{D9162053-D22B-0D40-9F16-1ABB95311A13}" srcOrd="3" destOrd="0" presId="urn:microsoft.com/office/officeart/2005/8/layout/vList4"/>
    <dgm:cxn modelId="{C9B4FF5F-A79D-D84C-B31A-800189542E2A}" type="presParOf" srcId="{6414C1C1-0C7C-704D-AAD2-DDEE109393E9}" destId="{E87FA17B-1BB9-834D-A95F-716A8335DD86}" srcOrd="4" destOrd="0" presId="urn:microsoft.com/office/officeart/2005/8/layout/vList4"/>
    <dgm:cxn modelId="{8CF0A618-22EB-BB48-B00D-56149B3F8B2D}" type="presParOf" srcId="{E87FA17B-1BB9-834D-A95F-716A8335DD86}" destId="{CE0A05A8-E806-474B-9275-3167A0CD426C}" srcOrd="0" destOrd="0" presId="urn:microsoft.com/office/officeart/2005/8/layout/vList4"/>
    <dgm:cxn modelId="{B30583A6-4183-2A49-9FA8-64085F0825ED}" type="presParOf" srcId="{E87FA17B-1BB9-834D-A95F-716A8335DD86}" destId="{8AE7B81B-DA3C-914A-B1D9-6A93AC201D24}" srcOrd="1" destOrd="0" presId="urn:microsoft.com/office/officeart/2005/8/layout/vList4"/>
    <dgm:cxn modelId="{EA690BC5-80B1-9741-93EA-5D6686594440}" type="presParOf" srcId="{E87FA17B-1BB9-834D-A95F-716A8335DD86}" destId="{4EA75991-444C-A345-85F6-C51441F9262C}"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CEE01B-AF0B-AC45-8A69-8CDD34A7BD59}" type="doc">
      <dgm:prSet loTypeId="urn:microsoft.com/office/officeart/2005/8/layout/radial3" loCatId="" qsTypeId="urn:microsoft.com/office/officeart/2005/8/quickstyle/3d4" qsCatId="3D" csTypeId="urn:microsoft.com/office/officeart/2005/8/colors/accent1_4" csCatId="accent1" phldr="1"/>
      <dgm:spPr/>
      <dgm:t>
        <a:bodyPr/>
        <a:lstStyle/>
        <a:p>
          <a:endParaRPr lang="en-GB"/>
        </a:p>
      </dgm:t>
    </dgm:pt>
    <dgm:pt modelId="{F22C3135-F5A0-8542-AF73-B4CD29660C82}">
      <dgm:prSet phldrT="[Text]"/>
      <dgm:spPr/>
      <dgm:t>
        <a:bodyPr/>
        <a:lstStyle/>
        <a:p>
          <a:r>
            <a:rPr lang="en-GB" dirty="0">
              <a:latin typeface="+mj-lt"/>
            </a:rPr>
            <a:t>Vores </a:t>
          </a:r>
          <a:r>
            <a:rPr lang="en-GB" dirty="0" err="1">
              <a:latin typeface="+mj-lt"/>
            </a:rPr>
            <a:t>hybride</a:t>
          </a:r>
          <a:r>
            <a:rPr lang="en-GB" dirty="0">
              <a:latin typeface="+mj-lt"/>
            </a:rPr>
            <a:t> </a:t>
          </a:r>
          <a:r>
            <a:rPr lang="en-GB" dirty="0" err="1">
              <a:latin typeface="+mj-lt"/>
            </a:rPr>
            <a:t>spilleregler</a:t>
          </a:r>
          <a:endParaRPr lang="en-GB" dirty="0">
            <a:latin typeface="+mj-lt"/>
          </a:endParaRPr>
        </a:p>
      </dgm:t>
    </dgm:pt>
    <dgm:pt modelId="{2EE46B50-8F9A-CD4E-A153-938D34E78FA4}" type="parTrans" cxnId="{F524D178-6A19-7444-994A-B79A3855F189}">
      <dgm:prSet/>
      <dgm:spPr/>
      <dgm:t>
        <a:bodyPr/>
        <a:lstStyle/>
        <a:p>
          <a:endParaRPr lang="en-GB"/>
        </a:p>
      </dgm:t>
    </dgm:pt>
    <dgm:pt modelId="{A987739E-322D-2E41-B450-89A26C7970C3}" type="sibTrans" cxnId="{F524D178-6A19-7444-994A-B79A3855F189}">
      <dgm:prSet/>
      <dgm:spPr/>
      <dgm:t>
        <a:bodyPr/>
        <a:lstStyle/>
        <a:p>
          <a:endParaRPr lang="en-GB"/>
        </a:p>
      </dgm:t>
    </dgm:pt>
    <dgm:pt modelId="{BF12667D-555F-3B46-AF34-8ED4AE561813}">
      <dgm:prSet phldrT="[Text]" custT="1"/>
      <dgm:spPr/>
      <dgm:t>
        <a:bodyPr/>
        <a:lstStyle/>
        <a:p>
          <a:r>
            <a:rPr lang="en-GB" sz="1600" dirty="0" err="1">
              <a:latin typeface="+mj-lt"/>
            </a:rPr>
            <a:t>Hvilke</a:t>
          </a:r>
          <a:r>
            <a:rPr lang="en-GB" sz="1600" dirty="0">
              <a:latin typeface="+mj-lt"/>
            </a:rPr>
            <a:t> </a:t>
          </a:r>
          <a:r>
            <a:rPr lang="en-GB" sz="1600" dirty="0" err="1">
              <a:latin typeface="+mj-lt"/>
            </a:rPr>
            <a:t>spilleregler</a:t>
          </a:r>
          <a:r>
            <a:rPr lang="en-GB" sz="1600" dirty="0">
              <a:latin typeface="+mj-lt"/>
            </a:rPr>
            <a:t> </a:t>
          </a:r>
          <a:r>
            <a:rPr lang="en-GB" sz="1600" dirty="0" err="1">
              <a:latin typeface="+mj-lt"/>
            </a:rPr>
            <a:t>har</a:t>
          </a:r>
          <a:r>
            <a:rPr lang="en-GB" sz="1600" dirty="0">
              <a:latin typeface="+mj-lt"/>
            </a:rPr>
            <a:t> vi </a:t>
          </a:r>
          <a:r>
            <a:rPr lang="en-GB" sz="1600" dirty="0" err="1">
              <a:latin typeface="+mj-lt"/>
            </a:rPr>
            <a:t>ift</a:t>
          </a:r>
          <a:r>
            <a:rPr lang="en-GB" sz="1600" dirty="0">
              <a:latin typeface="+mj-lt"/>
            </a:rPr>
            <a:t>. </a:t>
          </a:r>
          <a:r>
            <a:rPr lang="en-GB" sz="1600" b="1" dirty="0" err="1">
              <a:latin typeface="+mj-lt"/>
            </a:rPr>
            <a:t>fysisk</a:t>
          </a:r>
          <a:r>
            <a:rPr lang="en-GB" sz="1600" b="1" dirty="0">
              <a:latin typeface="+mj-lt"/>
            </a:rPr>
            <a:t> </a:t>
          </a:r>
          <a:r>
            <a:rPr lang="en-GB" sz="1600" b="1" dirty="0" err="1">
              <a:latin typeface="+mj-lt"/>
            </a:rPr>
            <a:t>fremmøde</a:t>
          </a:r>
          <a:r>
            <a:rPr lang="en-GB" sz="1600" b="1" dirty="0">
              <a:latin typeface="+mj-lt"/>
            </a:rPr>
            <a:t>?</a:t>
          </a:r>
        </a:p>
      </dgm:t>
    </dgm:pt>
    <dgm:pt modelId="{91F279DE-3C4E-C74C-99DB-4B0512317402}" type="parTrans" cxnId="{ECF87A05-7D37-5E47-A1A0-4539CA9564B1}">
      <dgm:prSet/>
      <dgm:spPr/>
      <dgm:t>
        <a:bodyPr/>
        <a:lstStyle/>
        <a:p>
          <a:endParaRPr lang="en-GB"/>
        </a:p>
      </dgm:t>
    </dgm:pt>
    <dgm:pt modelId="{4D6EA37D-0042-5540-8FAD-D52FEF726FF5}" type="sibTrans" cxnId="{ECF87A05-7D37-5E47-A1A0-4539CA9564B1}">
      <dgm:prSet/>
      <dgm:spPr/>
      <dgm:t>
        <a:bodyPr/>
        <a:lstStyle/>
        <a:p>
          <a:endParaRPr lang="en-GB"/>
        </a:p>
      </dgm:t>
    </dgm:pt>
    <dgm:pt modelId="{ABE44E19-146B-5346-91A3-F3C0802326E7}">
      <dgm:prSet phldrT="[Text]" custT="1"/>
      <dgm:spPr/>
      <dgm:t>
        <a:bodyPr/>
        <a:lstStyle/>
        <a:p>
          <a:r>
            <a:rPr lang="en-GB" sz="1600" dirty="0" err="1">
              <a:latin typeface="+mj-lt"/>
            </a:rPr>
            <a:t>Hvilke</a:t>
          </a:r>
          <a:r>
            <a:rPr lang="en-GB" sz="1600" dirty="0">
              <a:latin typeface="+mj-lt"/>
            </a:rPr>
            <a:t> </a:t>
          </a:r>
          <a:r>
            <a:rPr lang="en-GB" sz="1600" dirty="0" err="1">
              <a:latin typeface="+mj-lt"/>
            </a:rPr>
            <a:t>spilleregler</a:t>
          </a:r>
          <a:r>
            <a:rPr lang="en-GB" sz="1600" dirty="0">
              <a:latin typeface="+mj-lt"/>
            </a:rPr>
            <a:t> </a:t>
          </a:r>
          <a:r>
            <a:rPr lang="en-GB" sz="1600" dirty="0" err="1">
              <a:latin typeface="+mj-lt"/>
            </a:rPr>
            <a:t>har</a:t>
          </a:r>
          <a:r>
            <a:rPr lang="en-GB" sz="1600" dirty="0">
              <a:latin typeface="+mj-lt"/>
            </a:rPr>
            <a:t> vi </a:t>
          </a:r>
          <a:r>
            <a:rPr lang="en-GB" sz="1600" dirty="0" err="1">
              <a:latin typeface="+mj-lt"/>
            </a:rPr>
            <a:t>ift</a:t>
          </a:r>
          <a:r>
            <a:rPr lang="en-GB" sz="1600" dirty="0">
              <a:latin typeface="+mj-lt"/>
            </a:rPr>
            <a:t>. </a:t>
          </a:r>
          <a:r>
            <a:rPr lang="en-GB" sz="1600" b="1" dirty="0" err="1">
              <a:latin typeface="+mj-lt"/>
            </a:rPr>
            <a:t>tilgængelig-hed</a:t>
          </a:r>
          <a:r>
            <a:rPr lang="en-GB" sz="1600" b="1" dirty="0">
              <a:latin typeface="+mj-lt"/>
            </a:rPr>
            <a:t>?</a:t>
          </a:r>
        </a:p>
      </dgm:t>
    </dgm:pt>
    <dgm:pt modelId="{36CF104F-257E-D24E-8D76-D90AF5DAECFB}" type="parTrans" cxnId="{F80AC719-D720-9B47-B492-436887341C15}">
      <dgm:prSet/>
      <dgm:spPr/>
      <dgm:t>
        <a:bodyPr/>
        <a:lstStyle/>
        <a:p>
          <a:endParaRPr lang="en-GB"/>
        </a:p>
      </dgm:t>
    </dgm:pt>
    <dgm:pt modelId="{37AD2C2C-FDF1-F44D-92EC-29419F05F124}" type="sibTrans" cxnId="{F80AC719-D720-9B47-B492-436887341C15}">
      <dgm:prSet/>
      <dgm:spPr/>
      <dgm:t>
        <a:bodyPr/>
        <a:lstStyle/>
        <a:p>
          <a:endParaRPr lang="en-GB"/>
        </a:p>
      </dgm:t>
    </dgm:pt>
    <dgm:pt modelId="{B0F973AB-3655-E640-8C84-1D940036EAED}">
      <dgm:prSet phldrT="[Text]" custT="1"/>
      <dgm:spPr/>
      <dgm:t>
        <a:bodyPr/>
        <a:lstStyle/>
        <a:p>
          <a:r>
            <a:rPr lang="en-GB" sz="1600" dirty="0" err="1">
              <a:latin typeface="+mj-lt"/>
            </a:rPr>
            <a:t>Hvilke</a:t>
          </a:r>
          <a:r>
            <a:rPr lang="en-GB" sz="1600" dirty="0">
              <a:latin typeface="+mj-lt"/>
            </a:rPr>
            <a:t> </a:t>
          </a:r>
          <a:r>
            <a:rPr lang="en-GB" sz="1600" dirty="0" err="1">
              <a:latin typeface="+mj-lt"/>
            </a:rPr>
            <a:t>spilleregler</a:t>
          </a:r>
          <a:r>
            <a:rPr lang="en-GB" sz="1600" dirty="0">
              <a:latin typeface="+mj-lt"/>
            </a:rPr>
            <a:t> </a:t>
          </a:r>
          <a:r>
            <a:rPr lang="en-GB" sz="1600" dirty="0" err="1">
              <a:latin typeface="+mj-lt"/>
            </a:rPr>
            <a:t>har</a:t>
          </a:r>
          <a:r>
            <a:rPr lang="en-GB" sz="1600" dirty="0">
              <a:latin typeface="+mj-lt"/>
            </a:rPr>
            <a:t> vi </a:t>
          </a:r>
          <a:r>
            <a:rPr lang="en-GB" sz="1600" dirty="0" err="1">
              <a:latin typeface="+mj-lt"/>
            </a:rPr>
            <a:t>ift</a:t>
          </a:r>
          <a:r>
            <a:rPr lang="en-GB" sz="1600" dirty="0">
              <a:latin typeface="+mj-lt"/>
            </a:rPr>
            <a:t>. </a:t>
          </a:r>
          <a:r>
            <a:rPr lang="en-GB" sz="1600" b="1" dirty="0" err="1">
              <a:latin typeface="+mj-lt"/>
            </a:rPr>
            <a:t>arbejde</a:t>
          </a:r>
          <a:r>
            <a:rPr lang="en-GB" sz="1600" b="1" dirty="0">
              <a:latin typeface="+mj-lt"/>
            </a:rPr>
            <a:t> ved </a:t>
          </a:r>
          <a:r>
            <a:rPr lang="en-GB" sz="1600" b="1" dirty="0" err="1">
              <a:latin typeface="+mj-lt"/>
            </a:rPr>
            <a:t>sygdom</a:t>
          </a:r>
          <a:r>
            <a:rPr lang="en-GB" sz="1600" b="1" dirty="0">
              <a:latin typeface="+mj-lt"/>
            </a:rPr>
            <a:t>?</a:t>
          </a:r>
        </a:p>
      </dgm:t>
    </dgm:pt>
    <dgm:pt modelId="{90E67120-597E-1949-BAC1-BAB8A9912883}" type="parTrans" cxnId="{3A8419F7-70AA-514F-B2F2-467FF89DD894}">
      <dgm:prSet/>
      <dgm:spPr/>
      <dgm:t>
        <a:bodyPr/>
        <a:lstStyle/>
        <a:p>
          <a:endParaRPr lang="en-GB"/>
        </a:p>
      </dgm:t>
    </dgm:pt>
    <dgm:pt modelId="{FB7ACFCB-0DCE-654D-8A0A-7CF14135C5B8}" type="sibTrans" cxnId="{3A8419F7-70AA-514F-B2F2-467FF89DD894}">
      <dgm:prSet/>
      <dgm:spPr/>
      <dgm:t>
        <a:bodyPr/>
        <a:lstStyle/>
        <a:p>
          <a:endParaRPr lang="en-GB"/>
        </a:p>
      </dgm:t>
    </dgm:pt>
    <dgm:pt modelId="{B9A39C3E-927D-F045-8A31-E6E1D0BEA2C6}">
      <dgm:prSet phldrT="[Text]" custT="1"/>
      <dgm:spPr/>
      <dgm:t>
        <a:bodyPr/>
        <a:lstStyle/>
        <a:p>
          <a:r>
            <a:rPr lang="en-GB" sz="1600" dirty="0" err="1">
              <a:latin typeface="+mj-lt"/>
            </a:rPr>
            <a:t>Hvilke</a:t>
          </a:r>
          <a:r>
            <a:rPr lang="en-GB" sz="1600" dirty="0">
              <a:latin typeface="+mj-lt"/>
            </a:rPr>
            <a:t> </a:t>
          </a:r>
          <a:r>
            <a:rPr lang="en-GB" sz="1600" dirty="0" err="1">
              <a:latin typeface="+mj-lt"/>
            </a:rPr>
            <a:t>spilleregler</a:t>
          </a:r>
          <a:r>
            <a:rPr lang="en-GB" sz="1600" dirty="0">
              <a:latin typeface="+mj-lt"/>
            </a:rPr>
            <a:t> har vi </a:t>
          </a:r>
          <a:r>
            <a:rPr lang="en-GB" sz="1600" dirty="0" err="1">
              <a:latin typeface="+mj-lt"/>
            </a:rPr>
            <a:t>ift</a:t>
          </a:r>
          <a:r>
            <a:rPr lang="en-GB" sz="1600" dirty="0">
              <a:latin typeface="+mj-lt"/>
            </a:rPr>
            <a:t>. </a:t>
          </a:r>
          <a:r>
            <a:rPr lang="en-GB" sz="1600" b="1" dirty="0">
              <a:latin typeface="+mj-lt"/>
            </a:rPr>
            <a:t>trivsel check-in?</a:t>
          </a:r>
        </a:p>
      </dgm:t>
    </dgm:pt>
    <dgm:pt modelId="{A9D932FE-6EF2-D646-98BA-40C7A4FEADEF}" type="parTrans" cxnId="{6D4430BE-3F51-D248-91BA-21DC77930AD7}">
      <dgm:prSet/>
      <dgm:spPr/>
      <dgm:t>
        <a:bodyPr/>
        <a:lstStyle/>
        <a:p>
          <a:endParaRPr lang="en-GB"/>
        </a:p>
      </dgm:t>
    </dgm:pt>
    <dgm:pt modelId="{8E8BAE51-5794-AF46-A289-0E3CA2BD9E6E}" type="sibTrans" cxnId="{6D4430BE-3F51-D248-91BA-21DC77930AD7}">
      <dgm:prSet/>
      <dgm:spPr/>
      <dgm:t>
        <a:bodyPr/>
        <a:lstStyle/>
        <a:p>
          <a:endParaRPr lang="en-GB"/>
        </a:p>
      </dgm:t>
    </dgm:pt>
    <dgm:pt modelId="{3C486829-BAAD-9F4F-9E9A-4851B461CA95}">
      <dgm:prSet phldrT="[Text]" custT="1"/>
      <dgm:spPr/>
      <dgm:t>
        <a:bodyPr/>
        <a:lstStyle/>
        <a:p>
          <a:r>
            <a:rPr lang="en-GB" sz="1600" dirty="0" err="1">
              <a:latin typeface="+mj-lt"/>
            </a:rPr>
            <a:t>Hvilke</a:t>
          </a:r>
          <a:r>
            <a:rPr lang="en-GB" sz="1600" dirty="0">
              <a:latin typeface="+mj-lt"/>
            </a:rPr>
            <a:t> </a:t>
          </a:r>
          <a:r>
            <a:rPr lang="en-GB" sz="1600" dirty="0" err="1">
              <a:latin typeface="+mj-lt"/>
            </a:rPr>
            <a:t>spilleregler</a:t>
          </a:r>
          <a:r>
            <a:rPr lang="en-GB" sz="1600" dirty="0">
              <a:latin typeface="+mj-lt"/>
            </a:rPr>
            <a:t> </a:t>
          </a:r>
          <a:r>
            <a:rPr lang="en-GB" sz="1600" dirty="0" err="1">
              <a:latin typeface="+mj-lt"/>
            </a:rPr>
            <a:t>har</a:t>
          </a:r>
          <a:r>
            <a:rPr lang="en-GB" sz="1600" dirty="0">
              <a:latin typeface="+mj-lt"/>
            </a:rPr>
            <a:t> vi </a:t>
          </a:r>
          <a:r>
            <a:rPr lang="en-GB" sz="1600" dirty="0" err="1">
              <a:latin typeface="+mj-lt"/>
            </a:rPr>
            <a:t>ift</a:t>
          </a:r>
          <a:r>
            <a:rPr lang="en-GB" sz="1600" dirty="0">
              <a:latin typeface="+mj-lt"/>
            </a:rPr>
            <a:t>. </a:t>
          </a:r>
          <a:r>
            <a:rPr lang="en-GB" sz="1600" b="1" dirty="0" err="1">
              <a:latin typeface="+mj-lt"/>
            </a:rPr>
            <a:t>socialt</a:t>
          </a:r>
          <a:r>
            <a:rPr lang="en-GB" sz="1600" b="1" dirty="0">
              <a:latin typeface="+mj-lt"/>
            </a:rPr>
            <a:t> </a:t>
          </a:r>
          <a:r>
            <a:rPr lang="en-GB" sz="1600" b="1" dirty="0" err="1">
              <a:latin typeface="+mj-lt"/>
            </a:rPr>
            <a:t>samvær</a:t>
          </a:r>
          <a:r>
            <a:rPr lang="en-GB" sz="1600" b="1" dirty="0">
              <a:latin typeface="+mj-lt"/>
            </a:rPr>
            <a:t>?</a:t>
          </a:r>
        </a:p>
      </dgm:t>
    </dgm:pt>
    <dgm:pt modelId="{AB50D20E-E1EC-8742-AE3A-D37FAC879A6F}" type="parTrans" cxnId="{3C2EEF56-7D71-2147-A083-2C05F8E1F817}">
      <dgm:prSet/>
      <dgm:spPr/>
      <dgm:t>
        <a:bodyPr/>
        <a:lstStyle/>
        <a:p>
          <a:endParaRPr lang="en-GB"/>
        </a:p>
      </dgm:t>
    </dgm:pt>
    <dgm:pt modelId="{F233AEC0-61B9-F54B-9B0A-AD6B3921344F}" type="sibTrans" cxnId="{3C2EEF56-7D71-2147-A083-2C05F8E1F817}">
      <dgm:prSet/>
      <dgm:spPr/>
      <dgm:t>
        <a:bodyPr/>
        <a:lstStyle/>
        <a:p>
          <a:endParaRPr lang="en-GB"/>
        </a:p>
      </dgm:t>
    </dgm:pt>
    <dgm:pt modelId="{85D67467-3508-9946-A9B4-7F642062CAB1}">
      <dgm:prSet/>
      <dgm:spPr/>
      <dgm:t>
        <a:bodyPr/>
        <a:lstStyle/>
        <a:p>
          <a:endParaRPr lang="en-GB" dirty="0"/>
        </a:p>
      </dgm:t>
    </dgm:pt>
    <dgm:pt modelId="{1D80CB9D-4EBF-6844-9B3C-355616865975}" type="parTrans" cxnId="{9CB701E2-259F-3D4A-9ADC-6A5566DDEB4B}">
      <dgm:prSet/>
      <dgm:spPr/>
      <dgm:t>
        <a:bodyPr/>
        <a:lstStyle/>
        <a:p>
          <a:endParaRPr lang="en-GB"/>
        </a:p>
      </dgm:t>
    </dgm:pt>
    <dgm:pt modelId="{73F0C893-474A-FE42-9EE8-872E3AD1C0C3}" type="sibTrans" cxnId="{9CB701E2-259F-3D4A-9ADC-6A5566DDEB4B}">
      <dgm:prSet/>
      <dgm:spPr/>
      <dgm:t>
        <a:bodyPr/>
        <a:lstStyle/>
        <a:p>
          <a:endParaRPr lang="en-GB"/>
        </a:p>
      </dgm:t>
    </dgm:pt>
    <dgm:pt modelId="{3EE97AB5-60A7-7D45-A0C3-55CA7C534186}" type="pres">
      <dgm:prSet presAssocID="{0DCEE01B-AF0B-AC45-8A69-8CDD34A7BD59}" presName="composite" presStyleCnt="0">
        <dgm:presLayoutVars>
          <dgm:chMax val="1"/>
          <dgm:dir/>
          <dgm:resizeHandles val="exact"/>
        </dgm:presLayoutVars>
      </dgm:prSet>
      <dgm:spPr/>
      <dgm:t>
        <a:bodyPr/>
        <a:lstStyle/>
        <a:p>
          <a:endParaRPr lang="da-DK"/>
        </a:p>
      </dgm:t>
    </dgm:pt>
    <dgm:pt modelId="{D968893B-A4E4-E145-A2A7-7B1335A62B84}" type="pres">
      <dgm:prSet presAssocID="{0DCEE01B-AF0B-AC45-8A69-8CDD34A7BD59}" presName="radial" presStyleCnt="0">
        <dgm:presLayoutVars>
          <dgm:animLvl val="ctr"/>
        </dgm:presLayoutVars>
      </dgm:prSet>
      <dgm:spPr/>
    </dgm:pt>
    <dgm:pt modelId="{E70A0D3F-A8C1-4B48-B7D0-B3C2B5D9CF3B}" type="pres">
      <dgm:prSet presAssocID="{F22C3135-F5A0-8542-AF73-B4CD29660C82}" presName="centerShape" presStyleLbl="vennNode1" presStyleIdx="0" presStyleCnt="6"/>
      <dgm:spPr/>
      <dgm:t>
        <a:bodyPr/>
        <a:lstStyle/>
        <a:p>
          <a:endParaRPr lang="da-DK"/>
        </a:p>
      </dgm:t>
    </dgm:pt>
    <dgm:pt modelId="{6AD1C4A0-D7F9-5D41-BDEB-064AF7BE267C}" type="pres">
      <dgm:prSet presAssocID="{BF12667D-555F-3B46-AF34-8ED4AE561813}" presName="node" presStyleLbl="vennNode1" presStyleIdx="1" presStyleCnt="6">
        <dgm:presLayoutVars>
          <dgm:bulletEnabled val="1"/>
        </dgm:presLayoutVars>
      </dgm:prSet>
      <dgm:spPr/>
      <dgm:t>
        <a:bodyPr/>
        <a:lstStyle/>
        <a:p>
          <a:endParaRPr lang="da-DK"/>
        </a:p>
      </dgm:t>
    </dgm:pt>
    <dgm:pt modelId="{7B06D4D8-1E34-CB4A-8225-A9E78E68DBE3}" type="pres">
      <dgm:prSet presAssocID="{ABE44E19-146B-5346-91A3-F3C0802326E7}" presName="node" presStyleLbl="vennNode1" presStyleIdx="2" presStyleCnt="6">
        <dgm:presLayoutVars>
          <dgm:bulletEnabled val="1"/>
        </dgm:presLayoutVars>
      </dgm:prSet>
      <dgm:spPr/>
      <dgm:t>
        <a:bodyPr/>
        <a:lstStyle/>
        <a:p>
          <a:endParaRPr lang="da-DK"/>
        </a:p>
      </dgm:t>
    </dgm:pt>
    <dgm:pt modelId="{0E71D688-5AA4-D94F-9532-C329B01C94F8}" type="pres">
      <dgm:prSet presAssocID="{B0F973AB-3655-E640-8C84-1D940036EAED}" presName="node" presStyleLbl="vennNode1" presStyleIdx="3" presStyleCnt="6">
        <dgm:presLayoutVars>
          <dgm:bulletEnabled val="1"/>
        </dgm:presLayoutVars>
      </dgm:prSet>
      <dgm:spPr/>
      <dgm:t>
        <a:bodyPr/>
        <a:lstStyle/>
        <a:p>
          <a:endParaRPr lang="da-DK"/>
        </a:p>
      </dgm:t>
    </dgm:pt>
    <dgm:pt modelId="{414FDB54-C5D9-6E47-940A-14BFEC57D56C}" type="pres">
      <dgm:prSet presAssocID="{B9A39C3E-927D-F045-8A31-E6E1D0BEA2C6}" presName="node" presStyleLbl="vennNode1" presStyleIdx="4" presStyleCnt="6">
        <dgm:presLayoutVars>
          <dgm:bulletEnabled val="1"/>
        </dgm:presLayoutVars>
      </dgm:prSet>
      <dgm:spPr/>
      <dgm:t>
        <a:bodyPr/>
        <a:lstStyle/>
        <a:p>
          <a:endParaRPr lang="da-DK"/>
        </a:p>
      </dgm:t>
    </dgm:pt>
    <dgm:pt modelId="{16A52C4C-DDD4-0743-909A-57AC75CF0606}" type="pres">
      <dgm:prSet presAssocID="{3C486829-BAAD-9F4F-9E9A-4851B461CA95}" presName="node" presStyleLbl="vennNode1" presStyleIdx="5" presStyleCnt="6">
        <dgm:presLayoutVars>
          <dgm:bulletEnabled val="1"/>
        </dgm:presLayoutVars>
      </dgm:prSet>
      <dgm:spPr/>
      <dgm:t>
        <a:bodyPr/>
        <a:lstStyle/>
        <a:p>
          <a:endParaRPr lang="da-DK"/>
        </a:p>
      </dgm:t>
    </dgm:pt>
  </dgm:ptLst>
  <dgm:cxnLst>
    <dgm:cxn modelId="{3C2EEF56-7D71-2147-A083-2C05F8E1F817}" srcId="{F22C3135-F5A0-8542-AF73-B4CD29660C82}" destId="{3C486829-BAAD-9F4F-9E9A-4851B461CA95}" srcOrd="4" destOrd="0" parTransId="{AB50D20E-E1EC-8742-AE3A-D37FAC879A6F}" sibTransId="{F233AEC0-61B9-F54B-9B0A-AD6B3921344F}"/>
    <dgm:cxn modelId="{3A8419F7-70AA-514F-B2F2-467FF89DD894}" srcId="{F22C3135-F5A0-8542-AF73-B4CD29660C82}" destId="{B0F973AB-3655-E640-8C84-1D940036EAED}" srcOrd="2" destOrd="0" parTransId="{90E67120-597E-1949-BAC1-BAB8A9912883}" sibTransId="{FB7ACFCB-0DCE-654D-8A0A-7CF14135C5B8}"/>
    <dgm:cxn modelId="{F80AC719-D720-9B47-B492-436887341C15}" srcId="{F22C3135-F5A0-8542-AF73-B4CD29660C82}" destId="{ABE44E19-146B-5346-91A3-F3C0802326E7}" srcOrd="1" destOrd="0" parTransId="{36CF104F-257E-D24E-8D76-D90AF5DAECFB}" sibTransId="{37AD2C2C-FDF1-F44D-92EC-29419F05F124}"/>
    <dgm:cxn modelId="{5780B92B-F283-844D-8BF5-DD9950D12050}" type="presOf" srcId="{F22C3135-F5A0-8542-AF73-B4CD29660C82}" destId="{E70A0D3F-A8C1-4B48-B7D0-B3C2B5D9CF3B}" srcOrd="0" destOrd="0" presId="urn:microsoft.com/office/officeart/2005/8/layout/radial3"/>
    <dgm:cxn modelId="{9CB701E2-259F-3D4A-9ADC-6A5566DDEB4B}" srcId="{0DCEE01B-AF0B-AC45-8A69-8CDD34A7BD59}" destId="{85D67467-3508-9946-A9B4-7F642062CAB1}" srcOrd="1" destOrd="0" parTransId="{1D80CB9D-4EBF-6844-9B3C-355616865975}" sibTransId="{73F0C893-474A-FE42-9EE8-872E3AD1C0C3}"/>
    <dgm:cxn modelId="{6D4430BE-3F51-D248-91BA-21DC77930AD7}" srcId="{F22C3135-F5A0-8542-AF73-B4CD29660C82}" destId="{B9A39C3E-927D-F045-8A31-E6E1D0BEA2C6}" srcOrd="3" destOrd="0" parTransId="{A9D932FE-6EF2-D646-98BA-40C7A4FEADEF}" sibTransId="{8E8BAE51-5794-AF46-A289-0E3CA2BD9E6E}"/>
    <dgm:cxn modelId="{DD0A8344-E178-064D-82AD-A001AD93B133}" type="presOf" srcId="{B9A39C3E-927D-F045-8A31-E6E1D0BEA2C6}" destId="{414FDB54-C5D9-6E47-940A-14BFEC57D56C}" srcOrd="0" destOrd="0" presId="urn:microsoft.com/office/officeart/2005/8/layout/radial3"/>
    <dgm:cxn modelId="{362B0674-50B6-574D-96FA-C0C1F83CD829}" type="presOf" srcId="{B0F973AB-3655-E640-8C84-1D940036EAED}" destId="{0E71D688-5AA4-D94F-9532-C329B01C94F8}" srcOrd="0" destOrd="0" presId="urn:microsoft.com/office/officeart/2005/8/layout/radial3"/>
    <dgm:cxn modelId="{0D41ADA3-2526-5341-BE27-5A01612176D3}" type="presOf" srcId="{BF12667D-555F-3B46-AF34-8ED4AE561813}" destId="{6AD1C4A0-D7F9-5D41-BDEB-064AF7BE267C}" srcOrd="0" destOrd="0" presId="urn:microsoft.com/office/officeart/2005/8/layout/radial3"/>
    <dgm:cxn modelId="{EB4E30DD-037D-B44F-8031-3B063B95B65C}" type="presOf" srcId="{3C486829-BAAD-9F4F-9E9A-4851B461CA95}" destId="{16A52C4C-DDD4-0743-909A-57AC75CF0606}" srcOrd="0" destOrd="0" presId="urn:microsoft.com/office/officeart/2005/8/layout/radial3"/>
    <dgm:cxn modelId="{E72CC2C0-8187-D048-AECC-387C0551533A}" type="presOf" srcId="{0DCEE01B-AF0B-AC45-8A69-8CDD34A7BD59}" destId="{3EE97AB5-60A7-7D45-A0C3-55CA7C534186}" srcOrd="0" destOrd="0" presId="urn:microsoft.com/office/officeart/2005/8/layout/radial3"/>
    <dgm:cxn modelId="{D188DA54-F0AC-6D42-AEF0-06CA7E0712E3}" type="presOf" srcId="{ABE44E19-146B-5346-91A3-F3C0802326E7}" destId="{7B06D4D8-1E34-CB4A-8225-A9E78E68DBE3}" srcOrd="0" destOrd="0" presId="urn:microsoft.com/office/officeart/2005/8/layout/radial3"/>
    <dgm:cxn modelId="{ECF87A05-7D37-5E47-A1A0-4539CA9564B1}" srcId="{F22C3135-F5A0-8542-AF73-B4CD29660C82}" destId="{BF12667D-555F-3B46-AF34-8ED4AE561813}" srcOrd="0" destOrd="0" parTransId="{91F279DE-3C4E-C74C-99DB-4B0512317402}" sibTransId="{4D6EA37D-0042-5540-8FAD-D52FEF726FF5}"/>
    <dgm:cxn modelId="{F524D178-6A19-7444-994A-B79A3855F189}" srcId="{0DCEE01B-AF0B-AC45-8A69-8CDD34A7BD59}" destId="{F22C3135-F5A0-8542-AF73-B4CD29660C82}" srcOrd="0" destOrd="0" parTransId="{2EE46B50-8F9A-CD4E-A153-938D34E78FA4}" sibTransId="{A987739E-322D-2E41-B450-89A26C7970C3}"/>
    <dgm:cxn modelId="{2E557ED5-9181-2142-B009-F277D10B2D69}" type="presParOf" srcId="{3EE97AB5-60A7-7D45-A0C3-55CA7C534186}" destId="{D968893B-A4E4-E145-A2A7-7B1335A62B84}" srcOrd="0" destOrd="0" presId="urn:microsoft.com/office/officeart/2005/8/layout/radial3"/>
    <dgm:cxn modelId="{9E29D5BC-C2F3-5F4D-B3D3-89C38758643C}" type="presParOf" srcId="{D968893B-A4E4-E145-A2A7-7B1335A62B84}" destId="{E70A0D3F-A8C1-4B48-B7D0-B3C2B5D9CF3B}" srcOrd="0" destOrd="0" presId="urn:microsoft.com/office/officeart/2005/8/layout/radial3"/>
    <dgm:cxn modelId="{14B19CC1-2F97-6E49-95CD-139B96D07D47}" type="presParOf" srcId="{D968893B-A4E4-E145-A2A7-7B1335A62B84}" destId="{6AD1C4A0-D7F9-5D41-BDEB-064AF7BE267C}" srcOrd="1" destOrd="0" presId="urn:microsoft.com/office/officeart/2005/8/layout/radial3"/>
    <dgm:cxn modelId="{128D5117-1762-F849-8AFA-5E7D19D9068F}" type="presParOf" srcId="{D968893B-A4E4-E145-A2A7-7B1335A62B84}" destId="{7B06D4D8-1E34-CB4A-8225-A9E78E68DBE3}" srcOrd="2" destOrd="0" presId="urn:microsoft.com/office/officeart/2005/8/layout/radial3"/>
    <dgm:cxn modelId="{EC679CF1-AB89-9F4E-A222-531FA86AC1C8}" type="presParOf" srcId="{D968893B-A4E4-E145-A2A7-7B1335A62B84}" destId="{0E71D688-5AA4-D94F-9532-C329B01C94F8}" srcOrd="3" destOrd="0" presId="urn:microsoft.com/office/officeart/2005/8/layout/radial3"/>
    <dgm:cxn modelId="{EE9D1734-FB9B-1645-9844-CEA06F921A2C}" type="presParOf" srcId="{D968893B-A4E4-E145-A2A7-7B1335A62B84}" destId="{414FDB54-C5D9-6E47-940A-14BFEC57D56C}" srcOrd="4" destOrd="0" presId="urn:microsoft.com/office/officeart/2005/8/layout/radial3"/>
    <dgm:cxn modelId="{8D9FD7CF-DDC8-D449-B043-E4CEA8EBD93D}" type="presParOf" srcId="{D968893B-A4E4-E145-A2A7-7B1335A62B84}" destId="{16A52C4C-DDD4-0743-909A-57AC75CF0606}"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6A78A-45A4-9B48-8172-E475FE34474F}">
      <dsp:nvSpPr>
        <dsp:cNvPr id="0" name=""/>
        <dsp:cNvSpPr/>
      </dsp:nvSpPr>
      <dsp:spPr>
        <a:xfrm>
          <a:off x="0" y="726"/>
          <a:ext cx="5692413" cy="1190965"/>
        </a:xfrm>
        <a:prstGeom prst="roundRect">
          <a:avLst>
            <a:gd name="adj" fmla="val 10000"/>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b="1" kern="1200" dirty="0"/>
            <a:t/>
          </a:r>
          <a:br>
            <a:rPr lang="en-GB" sz="2200" b="1" kern="1200" dirty="0"/>
          </a:br>
          <a:r>
            <a:rPr lang="en-GB" sz="2200" b="1" kern="1200" dirty="0" err="1">
              <a:latin typeface="+mj-lt"/>
            </a:rPr>
            <a:t>Fleksibilitet</a:t>
          </a:r>
          <a:r>
            <a:rPr lang="en-GB" sz="2200" b="1" kern="1200" dirty="0">
              <a:latin typeface="+mj-lt"/>
            </a:rPr>
            <a:t> for den </a:t>
          </a:r>
          <a:r>
            <a:rPr lang="en-GB" sz="2200" b="1" kern="1200" dirty="0" err="1">
              <a:latin typeface="+mj-lt"/>
            </a:rPr>
            <a:t>enkelte</a:t>
          </a:r>
          <a:endParaRPr lang="en-GB" sz="2200" b="1" kern="1200" dirty="0">
            <a:latin typeface="+mj-lt"/>
          </a:endParaRPr>
        </a:p>
        <a:p>
          <a:pPr lvl="0" algn="l" defTabSz="977900">
            <a:lnSpc>
              <a:spcPct val="90000"/>
            </a:lnSpc>
            <a:spcBef>
              <a:spcPct val="0"/>
            </a:spcBef>
            <a:spcAft>
              <a:spcPct val="35000"/>
            </a:spcAft>
          </a:pPr>
          <a:r>
            <a:rPr lang="en-GB" sz="2200" b="1" kern="1200" dirty="0">
              <a:latin typeface="+mj-lt"/>
            </a:rPr>
            <a:t>- </a:t>
          </a:r>
          <a:r>
            <a:rPr lang="en-GB" sz="2200" b="1" kern="1200" dirty="0" err="1">
              <a:latin typeface="+mj-lt"/>
            </a:rPr>
            <a:t>Arbejdslivsbalance</a:t>
          </a:r>
          <a:r>
            <a:rPr lang="en-GB" sz="2200" b="1" kern="1200" dirty="0">
              <a:latin typeface="+mj-lt"/>
            </a:rPr>
            <a:t>, </a:t>
          </a:r>
          <a:r>
            <a:rPr lang="en-GB" sz="2200" b="1" kern="1200" dirty="0" err="1">
              <a:latin typeface="+mj-lt"/>
            </a:rPr>
            <a:t>frihed</a:t>
          </a:r>
          <a:endParaRPr lang="en-GB" sz="2200" b="1" kern="1200" dirty="0">
            <a:latin typeface="+mj-lt"/>
          </a:endParaRPr>
        </a:p>
        <a:p>
          <a:pPr lvl="0" algn="l" defTabSz="977900">
            <a:lnSpc>
              <a:spcPct val="90000"/>
            </a:lnSpc>
            <a:spcBef>
              <a:spcPct val="0"/>
            </a:spcBef>
            <a:spcAft>
              <a:spcPct val="35000"/>
            </a:spcAft>
          </a:pPr>
          <a:endParaRPr lang="en-GB" sz="1700" kern="1200" dirty="0"/>
        </a:p>
      </dsp:txBody>
      <dsp:txXfrm>
        <a:off x="1257579" y="726"/>
        <a:ext cx="4434833" cy="1190965"/>
      </dsp:txXfrm>
    </dsp:sp>
    <dsp:sp modelId="{B66C7FA8-534D-504B-9C9D-782719916D66}">
      <dsp:nvSpPr>
        <dsp:cNvPr id="0" name=""/>
        <dsp:cNvSpPr/>
      </dsp:nvSpPr>
      <dsp:spPr>
        <a:xfrm>
          <a:off x="119096" y="119096"/>
          <a:ext cx="1138482" cy="95277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B3F9CC-2CD3-0948-8D8F-2A9ABE286AC5}">
      <dsp:nvSpPr>
        <dsp:cNvPr id="0" name=""/>
        <dsp:cNvSpPr/>
      </dsp:nvSpPr>
      <dsp:spPr>
        <a:xfrm>
          <a:off x="0" y="1310062"/>
          <a:ext cx="5692413" cy="1190965"/>
        </a:xfrm>
        <a:prstGeom prst="roundRect">
          <a:avLst>
            <a:gd name="adj" fmla="val 10000"/>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endParaRPr lang="en-GB" sz="1700" b="1" kern="1200" dirty="0"/>
        </a:p>
        <a:p>
          <a:pPr lvl="0" algn="l" defTabSz="755650">
            <a:lnSpc>
              <a:spcPct val="90000"/>
            </a:lnSpc>
            <a:spcBef>
              <a:spcPct val="0"/>
            </a:spcBef>
            <a:spcAft>
              <a:spcPct val="35000"/>
            </a:spcAft>
          </a:pPr>
          <a:r>
            <a:rPr lang="en-GB" sz="2200" b="1" kern="1200" dirty="0" err="1">
              <a:latin typeface="+mj-lt"/>
            </a:rPr>
            <a:t>Effektivt</a:t>
          </a:r>
          <a:r>
            <a:rPr lang="en-GB" sz="2200" b="1" kern="1200" dirty="0">
              <a:latin typeface="+mj-lt"/>
            </a:rPr>
            <a:t> </a:t>
          </a:r>
          <a:r>
            <a:rPr lang="en-GB" sz="2200" b="1" kern="1200" dirty="0" err="1">
              <a:latin typeface="+mj-lt"/>
            </a:rPr>
            <a:t>arbejde</a:t>
          </a:r>
          <a:endParaRPr lang="en-GB" sz="2200" b="1" kern="1200" dirty="0">
            <a:latin typeface="+mj-lt"/>
          </a:endParaRPr>
        </a:p>
        <a:p>
          <a:pPr lvl="0" algn="l" defTabSz="755650">
            <a:lnSpc>
              <a:spcPct val="90000"/>
            </a:lnSpc>
            <a:spcBef>
              <a:spcPct val="0"/>
            </a:spcBef>
            <a:spcAft>
              <a:spcPct val="35000"/>
            </a:spcAft>
          </a:pPr>
          <a:endParaRPr lang="en-GB" sz="1700" kern="1200" dirty="0"/>
        </a:p>
      </dsp:txBody>
      <dsp:txXfrm>
        <a:off x="1257579" y="1310062"/>
        <a:ext cx="4434833" cy="1190965"/>
      </dsp:txXfrm>
    </dsp:sp>
    <dsp:sp modelId="{6991D713-7285-3644-A3DF-ACA1BF490DD9}">
      <dsp:nvSpPr>
        <dsp:cNvPr id="0" name=""/>
        <dsp:cNvSpPr/>
      </dsp:nvSpPr>
      <dsp:spPr>
        <a:xfrm>
          <a:off x="119096" y="1429159"/>
          <a:ext cx="1138482" cy="95277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077B6D-D7B4-B441-8BAC-96C8FF7E6A2D}">
      <dsp:nvSpPr>
        <dsp:cNvPr id="0" name=""/>
        <dsp:cNvSpPr/>
      </dsp:nvSpPr>
      <dsp:spPr>
        <a:xfrm>
          <a:off x="0" y="2620125"/>
          <a:ext cx="5692413" cy="1190965"/>
        </a:xfrm>
        <a:prstGeom prst="roundRect">
          <a:avLst>
            <a:gd name="adj" fmla="val 10000"/>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b="1" kern="1200" dirty="0" err="1">
              <a:latin typeface="+mj-lt"/>
            </a:rPr>
            <a:t>Tillid</a:t>
          </a:r>
          <a:r>
            <a:rPr lang="en-GB" sz="2200" b="1" kern="1200" dirty="0">
              <a:latin typeface="+mj-lt"/>
            </a:rPr>
            <a:t> og </a:t>
          </a:r>
          <a:r>
            <a:rPr lang="en-GB" sz="2200" b="1" kern="1200" dirty="0" err="1">
              <a:latin typeface="+mj-lt"/>
            </a:rPr>
            <a:t>selvledelse</a:t>
          </a:r>
          <a:r>
            <a:rPr lang="en-GB" sz="2200" b="1" kern="1200" dirty="0">
              <a:latin typeface="+mj-lt"/>
            </a:rPr>
            <a:t>- </a:t>
          </a:r>
          <a:r>
            <a:rPr lang="en-GB" sz="2200" b="1" kern="1200" dirty="0" err="1">
              <a:latin typeface="+mj-lt"/>
            </a:rPr>
            <a:t>oplevelse</a:t>
          </a:r>
          <a:r>
            <a:rPr lang="en-GB" sz="2200" b="1" kern="1200" dirty="0">
              <a:latin typeface="+mj-lt"/>
            </a:rPr>
            <a:t> </a:t>
          </a:r>
          <a:r>
            <a:rPr lang="en-GB" sz="2200" b="1" kern="1200" dirty="0" err="1">
              <a:latin typeface="+mj-lt"/>
            </a:rPr>
            <a:t>af</a:t>
          </a:r>
          <a:r>
            <a:rPr lang="en-GB" sz="2200" b="1" kern="1200" dirty="0">
              <a:latin typeface="+mj-lt"/>
            </a:rPr>
            <a:t> </a:t>
          </a:r>
          <a:r>
            <a:rPr lang="en-GB" sz="2200" b="1" kern="1200" dirty="0" err="1">
              <a:latin typeface="+mj-lt"/>
            </a:rPr>
            <a:t>øget</a:t>
          </a:r>
          <a:r>
            <a:rPr lang="en-GB" sz="2200" b="1" kern="1200" dirty="0">
              <a:latin typeface="+mj-lt"/>
            </a:rPr>
            <a:t> </a:t>
          </a:r>
          <a:r>
            <a:rPr lang="en-GB" sz="2200" b="1" kern="1200" dirty="0" err="1">
              <a:latin typeface="+mj-lt"/>
            </a:rPr>
            <a:t>autonomi</a:t>
          </a:r>
          <a:endParaRPr lang="en-GB" sz="2200" b="1" kern="1200" dirty="0">
            <a:latin typeface="+mj-lt"/>
          </a:endParaRPr>
        </a:p>
      </dsp:txBody>
      <dsp:txXfrm>
        <a:off x="1257579" y="2620125"/>
        <a:ext cx="4434833" cy="1190965"/>
      </dsp:txXfrm>
    </dsp:sp>
    <dsp:sp modelId="{E9B2E0EC-5606-5848-A420-6A1C0C6DE8BF}">
      <dsp:nvSpPr>
        <dsp:cNvPr id="0" name=""/>
        <dsp:cNvSpPr/>
      </dsp:nvSpPr>
      <dsp:spPr>
        <a:xfrm>
          <a:off x="119096" y="2739221"/>
          <a:ext cx="1138482" cy="952772"/>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3A4AA-783D-AC41-9618-52E1E18C00F7}">
      <dsp:nvSpPr>
        <dsp:cNvPr id="0" name=""/>
        <dsp:cNvSpPr/>
      </dsp:nvSpPr>
      <dsp:spPr>
        <a:xfrm>
          <a:off x="0" y="13779"/>
          <a:ext cx="5692413" cy="11909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b="1" kern="1200" dirty="0" err="1">
              <a:latin typeface="+mj-lt"/>
            </a:rPr>
            <a:t>Kompleksitet</a:t>
          </a:r>
          <a:r>
            <a:rPr lang="en-GB" sz="2200" b="1" kern="1200" dirty="0">
              <a:latin typeface="+mj-lt"/>
            </a:rPr>
            <a:t> for </a:t>
          </a:r>
          <a:r>
            <a:rPr lang="en-GB" sz="2200" b="1" kern="1200" dirty="0" err="1">
              <a:latin typeface="+mj-lt"/>
            </a:rPr>
            <a:t>flere</a:t>
          </a:r>
          <a:r>
            <a:rPr lang="en-GB" sz="2200" b="1" kern="1200" dirty="0">
              <a:latin typeface="+mj-lt"/>
            </a:rPr>
            <a:t/>
          </a:r>
          <a:br>
            <a:rPr lang="en-GB" sz="2200" b="1" kern="1200" dirty="0">
              <a:latin typeface="+mj-lt"/>
            </a:rPr>
          </a:br>
          <a:r>
            <a:rPr lang="en-GB" sz="2200" b="1" kern="1200" dirty="0">
              <a:latin typeface="+mj-lt"/>
            </a:rPr>
            <a:t>- </a:t>
          </a:r>
          <a:r>
            <a:rPr lang="en-GB" sz="2200" b="1" kern="1200" dirty="0" err="1">
              <a:latin typeface="+mj-lt"/>
            </a:rPr>
            <a:t>Møder</a:t>
          </a:r>
          <a:r>
            <a:rPr lang="en-GB" sz="2200" b="1" kern="1200" dirty="0">
              <a:latin typeface="+mj-lt"/>
            </a:rPr>
            <a:t>, </a:t>
          </a:r>
          <a:r>
            <a:rPr lang="en-GB" sz="2200" b="1" kern="1200" dirty="0" err="1">
              <a:latin typeface="+mj-lt"/>
            </a:rPr>
            <a:t>opgaveplanlægning</a:t>
          </a:r>
          <a:r>
            <a:rPr lang="en-GB" sz="2200" b="1" kern="1200" dirty="0">
              <a:latin typeface="+mj-lt"/>
            </a:rPr>
            <a:t>, sparring</a:t>
          </a:r>
        </a:p>
      </dsp:txBody>
      <dsp:txXfrm>
        <a:off x="1257579" y="13779"/>
        <a:ext cx="4434833" cy="1190965"/>
      </dsp:txXfrm>
    </dsp:sp>
    <dsp:sp modelId="{67E24503-D5FB-684A-9C94-E4727FF0FEFC}">
      <dsp:nvSpPr>
        <dsp:cNvPr id="0" name=""/>
        <dsp:cNvSpPr/>
      </dsp:nvSpPr>
      <dsp:spPr>
        <a:xfrm>
          <a:off x="119096" y="119096"/>
          <a:ext cx="1138482" cy="95277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BDDCFF-BFC1-C44E-AAFD-42A87CDB40A3}">
      <dsp:nvSpPr>
        <dsp:cNvPr id="0" name=""/>
        <dsp:cNvSpPr/>
      </dsp:nvSpPr>
      <dsp:spPr>
        <a:xfrm>
          <a:off x="0" y="1310062"/>
          <a:ext cx="5692413" cy="11909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b="1" kern="1200" dirty="0">
              <a:latin typeface="+mj-lt"/>
            </a:rPr>
            <a:t>Ekstraarbejde, </a:t>
          </a:r>
          <a:r>
            <a:rPr lang="en-GB" sz="2200" b="1" kern="1200" dirty="0" err="1">
              <a:latin typeface="+mj-lt"/>
            </a:rPr>
            <a:t>arbejde</a:t>
          </a:r>
          <a:r>
            <a:rPr lang="en-GB" sz="2200" b="1" kern="1200" dirty="0">
              <a:latin typeface="+mj-lt"/>
            </a:rPr>
            <a:t> ved </a:t>
          </a:r>
          <a:r>
            <a:rPr lang="en-GB" sz="2200" b="1" kern="1200" dirty="0" err="1">
              <a:latin typeface="+mj-lt"/>
            </a:rPr>
            <a:t>sygdom</a:t>
          </a:r>
          <a:endParaRPr lang="en-GB" sz="2200" b="1" kern="1200" dirty="0">
            <a:latin typeface="+mj-lt"/>
          </a:endParaRPr>
        </a:p>
      </dsp:txBody>
      <dsp:txXfrm>
        <a:off x="1257579" y="1310062"/>
        <a:ext cx="4434833" cy="1190965"/>
      </dsp:txXfrm>
    </dsp:sp>
    <dsp:sp modelId="{39881D19-4860-A245-9A64-55BB95449738}">
      <dsp:nvSpPr>
        <dsp:cNvPr id="0" name=""/>
        <dsp:cNvSpPr/>
      </dsp:nvSpPr>
      <dsp:spPr>
        <a:xfrm>
          <a:off x="119096" y="1429159"/>
          <a:ext cx="1138482" cy="952772"/>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0A05A8-E806-474B-9275-3167A0CD426C}">
      <dsp:nvSpPr>
        <dsp:cNvPr id="0" name=""/>
        <dsp:cNvSpPr/>
      </dsp:nvSpPr>
      <dsp:spPr>
        <a:xfrm>
          <a:off x="0" y="2620125"/>
          <a:ext cx="5692413" cy="11909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i="1" kern="1200" dirty="0">
              <a:latin typeface="+mj-lt"/>
            </a:rPr>
            <a:t>Tab </a:t>
          </a:r>
          <a:r>
            <a:rPr lang="en-GB" sz="2200" i="1" kern="1200" dirty="0" err="1">
              <a:latin typeface="+mj-lt"/>
            </a:rPr>
            <a:t>af</a:t>
          </a:r>
          <a:r>
            <a:rPr lang="en-GB" sz="2200" i="1" kern="1200" dirty="0">
              <a:latin typeface="+mj-lt"/>
            </a:rPr>
            <a:t> social og </a:t>
          </a:r>
          <a:r>
            <a:rPr lang="en-GB" sz="2200" i="1" kern="1200" dirty="0" err="1">
              <a:latin typeface="+mj-lt"/>
            </a:rPr>
            <a:t>faglig</a:t>
          </a:r>
          <a:r>
            <a:rPr lang="en-GB" sz="2200" i="1" kern="1200" dirty="0">
              <a:latin typeface="+mj-lt"/>
            </a:rPr>
            <a:t> </a:t>
          </a:r>
          <a:r>
            <a:rPr lang="en-GB" sz="2200" i="1" kern="1200" dirty="0" err="1">
              <a:latin typeface="+mj-lt"/>
            </a:rPr>
            <a:t>nærhed</a:t>
          </a:r>
          <a:r>
            <a:rPr lang="en-GB" sz="2200" i="1" kern="1200" dirty="0">
              <a:latin typeface="+mj-lt"/>
            </a:rPr>
            <a:t> – </a:t>
          </a:r>
          <a:r>
            <a:rPr lang="en-GB" sz="2200" i="1" kern="1200" dirty="0" err="1">
              <a:latin typeface="+mj-lt"/>
            </a:rPr>
            <a:t>støtte</a:t>
          </a:r>
          <a:r>
            <a:rPr lang="en-GB" sz="2200" i="1" kern="1200" dirty="0">
              <a:latin typeface="+mj-lt"/>
            </a:rPr>
            <a:t>, </a:t>
          </a:r>
          <a:r>
            <a:rPr lang="en-GB" sz="2200" i="1" kern="1200" dirty="0" err="1">
              <a:latin typeface="+mj-lt"/>
            </a:rPr>
            <a:t>tilhørsforhold</a:t>
          </a:r>
          <a:r>
            <a:rPr lang="en-GB" sz="2200" i="1" kern="1200" dirty="0">
              <a:latin typeface="+mj-lt"/>
            </a:rPr>
            <a:t>, onboarding</a:t>
          </a:r>
        </a:p>
      </dsp:txBody>
      <dsp:txXfrm>
        <a:off x="1257579" y="2620125"/>
        <a:ext cx="4434833" cy="1190965"/>
      </dsp:txXfrm>
    </dsp:sp>
    <dsp:sp modelId="{8AE7B81B-DA3C-914A-B1D9-6A93AC201D24}">
      <dsp:nvSpPr>
        <dsp:cNvPr id="0" name=""/>
        <dsp:cNvSpPr/>
      </dsp:nvSpPr>
      <dsp:spPr>
        <a:xfrm>
          <a:off x="119096" y="2739221"/>
          <a:ext cx="1138482" cy="952772"/>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A0D3F-A8C1-4B48-B7D0-B3C2B5D9CF3B}">
      <dsp:nvSpPr>
        <dsp:cNvPr id="0" name=""/>
        <dsp:cNvSpPr/>
      </dsp:nvSpPr>
      <dsp:spPr>
        <a:xfrm>
          <a:off x="4237057" y="1377014"/>
          <a:ext cx="3192035" cy="3192035"/>
        </a:xfrm>
        <a:prstGeom prst="ellipse">
          <a:avLst/>
        </a:prstGeom>
        <a:solidFill>
          <a:schemeClr val="accent1">
            <a:shade val="80000"/>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GB" sz="3500" kern="1200" dirty="0">
              <a:latin typeface="+mj-lt"/>
            </a:rPr>
            <a:t>Vores </a:t>
          </a:r>
          <a:r>
            <a:rPr lang="en-GB" sz="3500" kern="1200" dirty="0" err="1">
              <a:latin typeface="+mj-lt"/>
            </a:rPr>
            <a:t>hybride</a:t>
          </a:r>
          <a:r>
            <a:rPr lang="en-GB" sz="3500" kern="1200" dirty="0">
              <a:latin typeface="+mj-lt"/>
            </a:rPr>
            <a:t> </a:t>
          </a:r>
          <a:r>
            <a:rPr lang="en-GB" sz="3500" kern="1200" dirty="0" err="1">
              <a:latin typeface="+mj-lt"/>
            </a:rPr>
            <a:t>spilleregler</a:t>
          </a:r>
          <a:endParaRPr lang="en-GB" sz="3500" kern="1200" dirty="0">
            <a:latin typeface="+mj-lt"/>
          </a:endParaRPr>
        </a:p>
      </dsp:txBody>
      <dsp:txXfrm>
        <a:off x="4704520" y="1844477"/>
        <a:ext cx="2257109" cy="2257109"/>
      </dsp:txXfrm>
    </dsp:sp>
    <dsp:sp modelId="{6AD1C4A0-D7F9-5D41-BDEB-064AF7BE267C}">
      <dsp:nvSpPr>
        <dsp:cNvPr id="0" name=""/>
        <dsp:cNvSpPr/>
      </dsp:nvSpPr>
      <dsp:spPr>
        <a:xfrm>
          <a:off x="5035066" y="98481"/>
          <a:ext cx="1596017" cy="1596017"/>
        </a:xfrm>
        <a:prstGeom prst="ellipse">
          <a:avLst/>
        </a:prstGeom>
        <a:solidFill>
          <a:schemeClr val="accent1">
            <a:shade val="80000"/>
            <a:alpha val="50000"/>
            <a:hueOff val="-43770"/>
            <a:satOff val="-4043"/>
            <a:lumOff val="1364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err="1">
              <a:latin typeface="+mj-lt"/>
            </a:rPr>
            <a:t>Hvilke</a:t>
          </a:r>
          <a:r>
            <a:rPr lang="en-GB" sz="1600" kern="1200" dirty="0">
              <a:latin typeface="+mj-lt"/>
            </a:rPr>
            <a:t> </a:t>
          </a:r>
          <a:r>
            <a:rPr lang="en-GB" sz="1600" kern="1200" dirty="0" err="1">
              <a:latin typeface="+mj-lt"/>
            </a:rPr>
            <a:t>spilleregler</a:t>
          </a:r>
          <a:r>
            <a:rPr lang="en-GB" sz="1600" kern="1200" dirty="0">
              <a:latin typeface="+mj-lt"/>
            </a:rPr>
            <a:t> </a:t>
          </a:r>
          <a:r>
            <a:rPr lang="en-GB" sz="1600" kern="1200" dirty="0" err="1">
              <a:latin typeface="+mj-lt"/>
            </a:rPr>
            <a:t>har</a:t>
          </a:r>
          <a:r>
            <a:rPr lang="en-GB" sz="1600" kern="1200" dirty="0">
              <a:latin typeface="+mj-lt"/>
            </a:rPr>
            <a:t> vi </a:t>
          </a:r>
          <a:r>
            <a:rPr lang="en-GB" sz="1600" kern="1200" dirty="0" err="1">
              <a:latin typeface="+mj-lt"/>
            </a:rPr>
            <a:t>ift</a:t>
          </a:r>
          <a:r>
            <a:rPr lang="en-GB" sz="1600" kern="1200" dirty="0">
              <a:latin typeface="+mj-lt"/>
            </a:rPr>
            <a:t>. </a:t>
          </a:r>
          <a:r>
            <a:rPr lang="en-GB" sz="1600" b="1" kern="1200" dirty="0" err="1">
              <a:latin typeface="+mj-lt"/>
            </a:rPr>
            <a:t>fysisk</a:t>
          </a:r>
          <a:r>
            <a:rPr lang="en-GB" sz="1600" b="1" kern="1200" dirty="0">
              <a:latin typeface="+mj-lt"/>
            </a:rPr>
            <a:t> </a:t>
          </a:r>
          <a:r>
            <a:rPr lang="en-GB" sz="1600" b="1" kern="1200" dirty="0" err="1">
              <a:latin typeface="+mj-lt"/>
            </a:rPr>
            <a:t>fremmøde</a:t>
          </a:r>
          <a:r>
            <a:rPr lang="en-GB" sz="1600" b="1" kern="1200" dirty="0">
              <a:latin typeface="+mj-lt"/>
            </a:rPr>
            <a:t>?</a:t>
          </a:r>
        </a:p>
      </dsp:txBody>
      <dsp:txXfrm>
        <a:off x="5268797" y="332212"/>
        <a:ext cx="1128555" cy="1128555"/>
      </dsp:txXfrm>
    </dsp:sp>
    <dsp:sp modelId="{7B06D4D8-1E34-CB4A-8225-A9E78E68DBE3}">
      <dsp:nvSpPr>
        <dsp:cNvPr id="0" name=""/>
        <dsp:cNvSpPr/>
      </dsp:nvSpPr>
      <dsp:spPr>
        <a:xfrm>
          <a:off x="7009975" y="1533337"/>
          <a:ext cx="1596017" cy="1596017"/>
        </a:xfrm>
        <a:prstGeom prst="ellipse">
          <a:avLst/>
        </a:prstGeom>
        <a:solidFill>
          <a:schemeClr val="accent1">
            <a:shade val="80000"/>
            <a:alpha val="50000"/>
            <a:hueOff val="-87541"/>
            <a:satOff val="-8086"/>
            <a:lumOff val="2728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err="1">
              <a:latin typeface="+mj-lt"/>
            </a:rPr>
            <a:t>Hvilke</a:t>
          </a:r>
          <a:r>
            <a:rPr lang="en-GB" sz="1600" kern="1200" dirty="0">
              <a:latin typeface="+mj-lt"/>
            </a:rPr>
            <a:t> </a:t>
          </a:r>
          <a:r>
            <a:rPr lang="en-GB" sz="1600" kern="1200" dirty="0" err="1">
              <a:latin typeface="+mj-lt"/>
            </a:rPr>
            <a:t>spilleregler</a:t>
          </a:r>
          <a:r>
            <a:rPr lang="en-GB" sz="1600" kern="1200" dirty="0">
              <a:latin typeface="+mj-lt"/>
            </a:rPr>
            <a:t> </a:t>
          </a:r>
          <a:r>
            <a:rPr lang="en-GB" sz="1600" kern="1200" dirty="0" err="1">
              <a:latin typeface="+mj-lt"/>
            </a:rPr>
            <a:t>har</a:t>
          </a:r>
          <a:r>
            <a:rPr lang="en-GB" sz="1600" kern="1200" dirty="0">
              <a:latin typeface="+mj-lt"/>
            </a:rPr>
            <a:t> vi </a:t>
          </a:r>
          <a:r>
            <a:rPr lang="en-GB" sz="1600" kern="1200" dirty="0" err="1">
              <a:latin typeface="+mj-lt"/>
            </a:rPr>
            <a:t>ift</a:t>
          </a:r>
          <a:r>
            <a:rPr lang="en-GB" sz="1600" kern="1200" dirty="0">
              <a:latin typeface="+mj-lt"/>
            </a:rPr>
            <a:t>. </a:t>
          </a:r>
          <a:r>
            <a:rPr lang="en-GB" sz="1600" b="1" kern="1200" dirty="0" err="1">
              <a:latin typeface="+mj-lt"/>
            </a:rPr>
            <a:t>tilgængelig-hed</a:t>
          </a:r>
          <a:r>
            <a:rPr lang="en-GB" sz="1600" b="1" kern="1200" dirty="0">
              <a:latin typeface="+mj-lt"/>
            </a:rPr>
            <a:t>?</a:t>
          </a:r>
        </a:p>
      </dsp:txBody>
      <dsp:txXfrm>
        <a:off x="7243706" y="1767068"/>
        <a:ext cx="1128555" cy="1128555"/>
      </dsp:txXfrm>
    </dsp:sp>
    <dsp:sp modelId="{0E71D688-5AA4-D94F-9532-C329B01C94F8}">
      <dsp:nvSpPr>
        <dsp:cNvPr id="0" name=""/>
        <dsp:cNvSpPr/>
      </dsp:nvSpPr>
      <dsp:spPr>
        <a:xfrm>
          <a:off x="6255627" y="3854981"/>
          <a:ext cx="1596017" cy="1596017"/>
        </a:xfrm>
        <a:prstGeom prst="ellipse">
          <a:avLst/>
        </a:prstGeom>
        <a:solidFill>
          <a:schemeClr val="accent1">
            <a:shade val="80000"/>
            <a:alpha val="50000"/>
            <a:hueOff val="-131311"/>
            <a:satOff val="-12129"/>
            <a:lumOff val="4092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err="1">
              <a:latin typeface="+mj-lt"/>
            </a:rPr>
            <a:t>Hvilke</a:t>
          </a:r>
          <a:r>
            <a:rPr lang="en-GB" sz="1600" kern="1200" dirty="0">
              <a:latin typeface="+mj-lt"/>
            </a:rPr>
            <a:t> </a:t>
          </a:r>
          <a:r>
            <a:rPr lang="en-GB" sz="1600" kern="1200" dirty="0" err="1">
              <a:latin typeface="+mj-lt"/>
            </a:rPr>
            <a:t>spilleregler</a:t>
          </a:r>
          <a:r>
            <a:rPr lang="en-GB" sz="1600" kern="1200" dirty="0">
              <a:latin typeface="+mj-lt"/>
            </a:rPr>
            <a:t> </a:t>
          </a:r>
          <a:r>
            <a:rPr lang="en-GB" sz="1600" kern="1200" dirty="0" err="1">
              <a:latin typeface="+mj-lt"/>
            </a:rPr>
            <a:t>har</a:t>
          </a:r>
          <a:r>
            <a:rPr lang="en-GB" sz="1600" kern="1200" dirty="0">
              <a:latin typeface="+mj-lt"/>
            </a:rPr>
            <a:t> vi </a:t>
          </a:r>
          <a:r>
            <a:rPr lang="en-GB" sz="1600" kern="1200" dirty="0" err="1">
              <a:latin typeface="+mj-lt"/>
            </a:rPr>
            <a:t>ift</a:t>
          </a:r>
          <a:r>
            <a:rPr lang="en-GB" sz="1600" kern="1200" dirty="0">
              <a:latin typeface="+mj-lt"/>
            </a:rPr>
            <a:t>. </a:t>
          </a:r>
          <a:r>
            <a:rPr lang="en-GB" sz="1600" b="1" kern="1200" dirty="0" err="1">
              <a:latin typeface="+mj-lt"/>
            </a:rPr>
            <a:t>arbejde</a:t>
          </a:r>
          <a:r>
            <a:rPr lang="en-GB" sz="1600" b="1" kern="1200" dirty="0">
              <a:latin typeface="+mj-lt"/>
            </a:rPr>
            <a:t> ved </a:t>
          </a:r>
          <a:r>
            <a:rPr lang="en-GB" sz="1600" b="1" kern="1200" dirty="0" err="1">
              <a:latin typeface="+mj-lt"/>
            </a:rPr>
            <a:t>sygdom</a:t>
          </a:r>
          <a:r>
            <a:rPr lang="en-GB" sz="1600" b="1" kern="1200" dirty="0">
              <a:latin typeface="+mj-lt"/>
            </a:rPr>
            <a:t>?</a:t>
          </a:r>
        </a:p>
      </dsp:txBody>
      <dsp:txXfrm>
        <a:off x="6489358" y="4088712"/>
        <a:ext cx="1128555" cy="1128555"/>
      </dsp:txXfrm>
    </dsp:sp>
    <dsp:sp modelId="{414FDB54-C5D9-6E47-940A-14BFEC57D56C}">
      <dsp:nvSpPr>
        <dsp:cNvPr id="0" name=""/>
        <dsp:cNvSpPr/>
      </dsp:nvSpPr>
      <dsp:spPr>
        <a:xfrm>
          <a:off x="3814505" y="3854981"/>
          <a:ext cx="1596017" cy="1596017"/>
        </a:xfrm>
        <a:prstGeom prst="ellipse">
          <a:avLst/>
        </a:prstGeom>
        <a:solidFill>
          <a:schemeClr val="accent1">
            <a:shade val="80000"/>
            <a:alpha val="50000"/>
            <a:hueOff val="-87541"/>
            <a:satOff val="-8086"/>
            <a:lumOff val="2728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err="1">
              <a:latin typeface="+mj-lt"/>
            </a:rPr>
            <a:t>Hvilke</a:t>
          </a:r>
          <a:r>
            <a:rPr lang="en-GB" sz="1600" kern="1200" dirty="0">
              <a:latin typeface="+mj-lt"/>
            </a:rPr>
            <a:t> </a:t>
          </a:r>
          <a:r>
            <a:rPr lang="en-GB" sz="1600" kern="1200" dirty="0" err="1">
              <a:latin typeface="+mj-lt"/>
            </a:rPr>
            <a:t>spilleregler</a:t>
          </a:r>
          <a:r>
            <a:rPr lang="en-GB" sz="1600" kern="1200" dirty="0">
              <a:latin typeface="+mj-lt"/>
            </a:rPr>
            <a:t> har vi </a:t>
          </a:r>
          <a:r>
            <a:rPr lang="en-GB" sz="1600" kern="1200" dirty="0" err="1">
              <a:latin typeface="+mj-lt"/>
            </a:rPr>
            <a:t>ift</a:t>
          </a:r>
          <a:r>
            <a:rPr lang="en-GB" sz="1600" kern="1200" dirty="0">
              <a:latin typeface="+mj-lt"/>
            </a:rPr>
            <a:t>. </a:t>
          </a:r>
          <a:r>
            <a:rPr lang="en-GB" sz="1600" b="1" kern="1200" dirty="0">
              <a:latin typeface="+mj-lt"/>
            </a:rPr>
            <a:t>trivsel check-in?</a:t>
          </a:r>
        </a:p>
      </dsp:txBody>
      <dsp:txXfrm>
        <a:off x="4048236" y="4088712"/>
        <a:ext cx="1128555" cy="1128555"/>
      </dsp:txXfrm>
    </dsp:sp>
    <dsp:sp modelId="{16A52C4C-DDD4-0743-909A-57AC75CF0606}">
      <dsp:nvSpPr>
        <dsp:cNvPr id="0" name=""/>
        <dsp:cNvSpPr/>
      </dsp:nvSpPr>
      <dsp:spPr>
        <a:xfrm>
          <a:off x="3060157" y="1533337"/>
          <a:ext cx="1596017" cy="1596017"/>
        </a:xfrm>
        <a:prstGeom prst="ellipse">
          <a:avLst/>
        </a:prstGeom>
        <a:solidFill>
          <a:schemeClr val="accent1">
            <a:shade val="80000"/>
            <a:alpha val="50000"/>
            <a:hueOff val="-43770"/>
            <a:satOff val="-4043"/>
            <a:lumOff val="1364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err="1">
              <a:latin typeface="+mj-lt"/>
            </a:rPr>
            <a:t>Hvilke</a:t>
          </a:r>
          <a:r>
            <a:rPr lang="en-GB" sz="1600" kern="1200" dirty="0">
              <a:latin typeface="+mj-lt"/>
            </a:rPr>
            <a:t> </a:t>
          </a:r>
          <a:r>
            <a:rPr lang="en-GB" sz="1600" kern="1200" dirty="0" err="1">
              <a:latin typeface="+mj-lt"/>
            </a:rPr>
            <a:t>spilleregler</a:t>
          </a:r>
          <a:r>
            <a:rPr lang="en-GB" sz="1600" kern="1200" dirty="0">
              <a:latin typeface="+mj-lt"/>
            </a:rPr>
            <a:t> </a:t>
          </a:r>
          <a:r>
            <a:rPr lang="en-GB" sz="1600" kern="1200" dirty="0" err="1">
              <a:latin typeface="+mj-lt"/>
            </a:rPr>
            <a:t>har</a:t>
          </a:r>
          <a:r>
            <a:rPr lang="en-GB" sz="1600" kern="1200" dirty="0">
              <a:latin typeface="+mj-lt"/>
            </a:rPr>
            <a:t> vi </a:t>
          </a:r>
          <a:r>
            <a:rPr lang="en-GB" sz="1600" kern="1200" dirty="0" err="1">
              <a:latin typeface="+mj-lt"/>
            </a:rPr>
            <a:t>ift</a:t>
          </a:r>
          <a:r>
            <a:rPr lang="en-GB" sz="1600" kern="1200" dirty="0">
              <a:latin typeface="+mj-lt"/>
            </a:rPr>
            <a:t>. </a:t>
          </a:r>
          <a:r>
            <a:rPr lang="en-GB" sz="1600" b="1" kern="1200" dirty="0" err="1">
              <a:latin typeface="+mj-lt"/>
            </a:rPr>
            <a:t>socialt</a:t>
          </a:r>
          <a:r>
            <a:rPr lang="en-GB" sz="1600" b="1" kern="1200" dirty="0">
              <a:latin typeface="+mj-lt"/>
            </a:rPr>
            <a:t> </a:t>
          </a:r>
          <a:r>
            <a:rPr lang="en-GB" sz="1600" b="1" kern="1200" dirty="0" err="1">
              <a:latin typeface="+mj-lt"/>
            </a:rPr>
            <a:t>samvær</a:t>
          </a:r>
          <a:r>
            <a:rPr lang="en-GB" sz="1600" b="1" kern="1200" dirty="0">
              <a:latin typeface="+mj-lt"/>
            </a:rPr>
            <a:t>?</a:t>
          </a:r>
        </a:p>
      </dsp:txBody>
      <dsp:txXfrm>
        <a:off x="3293888" y="1767068"/>
        <a:ext cx="1128555" cy="1128555"/>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defRPr sz="1200"/>
            </a:lvl1pPr>
          </a:lstStyle>
          <a:p>
            <a:endParaRPr lang="da-DK" dirty="0">
              <a:latin typeface="Arial" panose="020B0604020202020204" pitchFamily="34" charset="0"/>
            </a:endParaRPr>
          </a:p>
        </p:txBody>
      </p:sp>
      <p:sp>
        <p:nvSpPr>
          <p:cNvPr id="6349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defRPr sz="1200"/>
            </a:lvl1pPr>
          </a:lstStyle>
          <a:p>
            <a:endParaRPr lang="da-DK" dirty="0">
              <a:latin typeface="Arial" panose="020B0604020202020204" pitchFamily="34" charset="0"/>
            </a:endParaRPr>
          </a:p>
        </p:txBody>
      </p:sp>
      <p:sp>
        <p:nvSpPr>
          <p:cNvPr id="6349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spcBef>
                <a:spcPct val="0"/>
              </a:spcBef>
              <a:defRPr sz="1200"/>
            </a:lvl1pPr>
          </a:lstStyle>
          <a:p>
            <a:endParaRPr lang="da-DK" dirty="0">
              <a:latin typeface="Arial" panose="020B0604020202020204" pitchFamily="34" charset="0"/>
            </a:endParaRPr>
          </a:p>
        </p:txBody>
      </p:sp>
      <p:sp>
        <p:nvSpPr>
          <p:cNvPr id="6349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fld id="{491ECFBD-4A0D-4BCF-98A8-E205F44719BF}" type="slidenum">
              <a:rPr lang="da-DK" smtClean="0">
                <a:latin typeface="Arial" panose="020B0604020202020204" pitchFamily="34" charset="0"/>
              </a:rPr>
              <a:pPr/>
              <a:t>‹#›</a:t>
            </a:fld>
            <a:endParaRPr lang="da-DK" dirty="0">
              <a:latin typeface="Arial" panose="020B0604020202020204" pitchFamily="34" charset="0"/>
            </a:endParaRPr>
          </a:p>
        </p:txBody>
      </p:sp>
    </p:spTree>
    <p:extLst>
      <p:ext uri="{BB962C8B-B14F-4D97-AF65-F5344CB8AC3E}">
        <p14:creationId xmlns:p14="http://schemas.microsoft.com/office/powerpoint/2010/main" val="1372809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0"/>
              </a:spcBef>
              <a:defRPr sz="1200">
                <a:latin typeface="Arial" panose="020B0604020202020204" pitchFamily="34" charset="0"/>
              </a:defRPr>
            </a:lvl1pPr>
          </a:lstStyle>
          <a:p>
            <a:endParaRPr lang="da-DK" dirty="0"/>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spcBef>
                <a:spcPct val="0"/>
              </a:spcBef>
              <a:defRPr sz="1200">
                <a:latin typeface="Arial" panose="020B0604020202020204" pitchFamily="34" charset="0"/>
              </a:defRPr>
            </a:lvl1pPr>
          </a:lstStyle>
          <a:p>
            <a:endParaRPr lang="da-DK" dirty="0"/>
          </a:p>
        </p:txBody>
      </p:sp>
      <p:sp>
        <p:nvSpPr>
          <p:cNvPr id="3076"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spcBef>
                <a:spcPct val="0"/>
              </a:spcBef>
              <a:defRPr sz="1200">
                <a:latin typeface="Arial" panose="020B0604020202020204" pitchFamily="34" charset="0"/>
              </a:defRPr>
            </a:lvl1pPr>
          </a:lstStyle>
          <a:p>
            <a:endParaRPr lang="da-DK" dirty="0"/>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0" hangingPunct="0">
              <a:spcBef>
                <a:spcPct val="0"/>
              </a:spcBef>
              <a:defRPr sz="1200">
                <a:latin typeface="Arial" panose="020B0604020202020204" pitchFamily="34" charset="0"/>
              </a:defRPr>
            </a:lvl1pPr>
          </a:lstStyle>
          <a:p>
            <a:fld id="{C734BB09-483B-4C4B-A5A4-C02A22055B01}" type="slidenum">
              <a:rPr lang="da-DK" smtClean="0"/>
              <a:pPr/>
              <a:t>‹#›</a:t>
            </a:fld>
            <a:endParaRPr lang="da-DK" dirty="0"/>
          </a:p>
        </p:txBody>
      </p:sp>
    </p:spTree>
    <p:extLst>
      <p:ext uri="{BB962C8B-B14F-4D97-AF65-F5344CB8AC3E}">
        <p14:creationId xmlns:p14="http://schemas.microsoft.com/office/powerpoint/2010/main" val="12778360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34BB09-483B-4C4B-A5A4-C02A22055B01}" type="slidenum">
              <a:rPr lang="da-DK" smtClean="0"/>
              <a:pPr/>
              <a:t>1</a:t>
            </a:fld>
            <a:endParaRPr lang="da-DK" dirty="0"/>
          </a:p>
        </p:txBody>
      </p:sp>
    </p:spTree>
    <p:extLst>
      <p:ext uri="{BB962C8B-B14F-4D97-AF65-F5344CB8AC3E}">
        <p14:creationId xmlns:p14="http://schemas.microsoft.com/office/powerpoint/2010/main" val="1868998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0431C-5E59-FE49-A0DC-A36597A4582A}" type="slidenum">
              <a:rPr kumimoji="0" lang="en-DK"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DK"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820557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0431C-5E59-FE49-A0DC-A36597A4582A}" type="slidenum">
              <a:rPr kumimoji="0" lang="en-DK"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DK"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548534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0431C-5E59-FE49-A0DC-A36597A4582A}" type="slidenum">
              <a:rPr kumimoji="0" lang="en-DK"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DK"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830711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0431C-5E59-FE49-A0DC-A36597A4582A}" type="slidenum">
              <a:rPr kumimoji="0" lang="en-DK"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DK"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573335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0431C-5E59-FE49-A0DC-A36597A4582A}" type="slidenum">
              <a:rPr kumimoji="0" lang="en-DK"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DK"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339550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0431C-5E59-FE49-A0DC-A36597A4582A}" type="slidenum">
              <a:rPr kumimoji="0" lang="en-DK"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DK"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53577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0431C-5E59-FE49-A0DC-A36597A4582A}" type="slidenum">
              <a:rPr kumimoji="0" lang="en-DK"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DK"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452219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Den person der </a:t>
            </a:r>
            <a:r>
              <a:rPr lang="en-US" b="1" dirty="0" err="1"/>
              <a:t>præsenterer</a:t>
            </a:r>
            <a:r>
              <a:rPr lang="en-US" b="1" dirty="0"/>
              <a:t> &gt;</a:t>
            </a:r>
            <a:r>
              <a:rPr lang="en-US" b="1" dirty="0" err="1"/>
              <a:t>sikkerhed</a:t>
            </a:r>
            <a:r>
              <a:rPr lang="en-US" b="1" dirty="0"/>
              <a:t> på </a:t>
            </a:r>
            <a:r>
              <a:rPr lang="en-US" b="1" dirty="0" err="1"/>
              <a:t>lokaliteten</a:t>
            </a:r>
            <a:r>
              <a:rPr lang="en-US" b="1" dirty="0"/>
              <a:t>&lt;</a:t>
            </a:r>
            <a:r>
              <a:rPr lang="en-US" b="1" baseline="0" dirty="0"/>
              <a:t> </a:t>
            </a:r>
            <a:r>
              <a:rPr lang="en-US" b="1" baseline="0" dirty="0" err="1"/>
              <a:t>skal</a:t>
            </a:r>
            <a:r>
              <a:rPr lang="en-US" b="1" baseline="0" dirty="0"/>
              <a:t> på </a:t>
            </a:r>
            <a:r>
              <a:rPr lang="en-US" b="1" baseline="0" dirty="0" err="1"/>
              <a:t>forhånd</a:t>
            </a:r>
            <a:r>
              <a:rPr lang="en-US" b="1" baseline="0" dirty="0"/>
              <a:t> </a:t>
            </a:r>
            <a:r>
              <a:rPr lang="en-US" b="1" baseline="0" dirty="0" err="1"/>
              <a:t>undersøge</a:t>
            </a:r>
            <a:r>
              <a:rPr lang="en-US" b="1" baseline="0" dirty="0"/>
              <a:t> de forhold, der er </a:t>
            </a:r>
            <a:r>
              <a:rPr lang="en-US" b="1" baseline="0" dirty="0" err="1"/>
              <a:t>angivet</a:t>
            </a:r>
            <a:r>
              <a:rPr lang="en-US" b="1" baseline="0" dirty="0"/>
              <a:t> under </a:t>
            </a:r>
            <a:r>
              <a:rPr lang="en-US" b="1" u="sng" baseline="0" dirty="0"/>
              <a:t>GENEREL SIKKERHED </a:t>
            </a:r>
            <a:endParaRPr lang="en-US" b="1" u="sng" dirty="0"/>
          </a:p>
          <a:p>
            <a:endParaRPr lang="en-US" b="1" dirty="0"/>
          </a:p>
          <a:p>
            <a:r>
              <a:rPr lang="en-US" b="1" dirty="0"/>
              <a:t>GENEREL SIKKERHED </a:t>
            </a:r>
          </a:p>
          <a:p>
            <a:pPr marL="171450" indent="-171450">
              <a:buFont typeface="Arial" panose="020B0604020202020204" pitchFamily="34" charset="0"/>
              <a:buChar char="•"/>
            </a:pPr>
            <a:r>
              <a:rPr lang="en-US" b="1" dirty="0"/>
              <a:t>Alarm</a:t>
            </a:r>
            <a:r>
              <a:rPr lang="en-US" dirty="0"/>
              <a:t> (</a:t>
            </a:r>
            <a:r>
              <a:rPr lang="en-US" dirty="0" err="1"/>
              <a:t>fx</a:t>
            </a:r>
            <a:r>
              <a:rPr lang="en-US" dirty="0"/>
              <a:t> </a:t>
            </a:r>
            <a:r>
              <a:rPr lang="en-US" dirty="0" err="1"/>
              <a:t>akustisk</a:t>
            </a:r>
            <a:r>
              <a:rPr lang="en-US" dirty="0"/>
              <a:t>, blink,</a:t>
            </a:r>
            <a:r>
              <a:rPr lang="en-US" baseline="0" dirty="0"/>
              <a:t> </a:t>
            </a:r>
            <a:r>
              <a:rPr lang="en-US" baseline="0" dirty="0" err="1"/>
              <a:t>råb</a:t>
            </a:r>
            <a:r>
              <a:rPr lang="en-US" baseline="0" dirty="0"/>
              <a:t>)</a:t>
            </a:r>
            <a:endParaRPr lang="en-US" dirty="0"/>
          </a:p>
          <a:p>
            <a:pPr marL="171450" indent="-171450">
              <a:buFont typeface="Arial" panose="020B0604020202020204" pitchFamily="34" charset="0"/>
              <a:buChar char="•"/>
            </a:pPr>
            <a:r>
              <a:rPr lang="en-US" b="1" dirty="0" err="1"/>
              <a:t>Flugtveje</a:t>
            </a:r>
            <a:r>
              <a:rPr lang="en-US" b="1" dirty="0"/>
              <a:t> </a:t>
            </a:r>
            <a:r>
              <a:rPr lang="en-US" dirty="0"/>
              <a:t>(</a:t>
            </a:r>
            <a:r>
              <a:rPr lang="en-US" dirty="0" err="1"/>
              <a:t>fx</a:t>
            </a:r>
            <a:r>
              <a:rPr lang="en-US" dirty="0"/>
              <a:t> </a:t>
            </a:r>
            <a:r>
              <a:rPr lang="en-US" dirty="0" err="1"/>
              <a:t>hvor</a:t>
            </a:r>
            <a:r>
              <a:rPr lang="en-US" baseline="0" dirty="0"/>
              <a:t> </a:t>
            </a:r>
            <a:r>
              <a:rPr lang="en-US" baseline="0" dirty="0" err="1"/>
              <a:t>er</a:t>
            </a:r>
            <a:r>
              <a:rPr lang="en-US" baseline="0" dirty="0"/>
              <a:t> </a:t>
            </a:r>
            <a:r>
              <a:rPr lang="en-US" baseline="0" dirty="0" err="1"/>
              <a:t>flugtveje</a:t>
            </a:r>
            <a:r>
              <a:rPr lang="en-US" baseline="0" dirty="0"/>
              <a:t> </a:t>
            </a:r>
            <a:r>
              <a:rPr lang="en-US" baseline="0" dirty="0" err="1"/>
              <a:t>fra</a:t>
            </a:r>
            <a:r>
              <a:rPr lang="en-US" baseline="0" dirty="0"/>
              <a:t> </a:t>
            </a:r>
            <a:r>
              <a:rPr lang="en-US" baseline="0" dirty="0" err="1"/>
              <a:t>dette</a:t>
            </a:r>
            <a:r>
              <a:rPr lang="en-US" baseline="0" dirty="0"/>
              <a:t> </a:t>
            </a:r>
            <a:r>
              <a:rPr lang="en-US" baseline="0" dirty="0" err="1"/>
              <a:t>lokale</a:t>
            </a:r>
            <a:r>
              <a:rPr lang="en-US" baseline="0" dirty="0"/>
              <a:t>)</a:t>
            </a:r>
            <a:endParaRPr lang="en-US" dirty="0"/>
          </a:p>
          <a:p>
            <a:pPr marL="171450" indent="-171450">
              <a:buFont typeface="Arial" panose="020B0604020202020204" pitchFamily="34" charset="0"/>
              <a:buChar char="•"/>
            </a:pPr>
            <a:r>
              <a:rPr lang="en-US" b="1" dirty="0" err="1"/>
              <a:t>Samlingssteder</a:t>
            </a:r>
            <a:r>
              <a:rPr lang="en-US" dirty="0"/>
              <a:t> (</a:t>
            </a:r>
            <a:r>
              <a:rPr lang="en-US" dirty="0" err="1"/>
              <a:t>og</a:t>
            </a:r>
            <a:r>
              <a:rPr lang="en-US" dirty="0"/>
              <a:t> </a:t>
            </a:r>
            <a:r>
              <a:rPr lang="en-US" dirty="0" err="1"/>
              <a:t>hvordan</a:t>
            </a:r>
            <a:r>
              <a:rPr lang="en-US" dirty="0"/>
              <a:t> </a:t>
            </a:r>
            <a:r>
              <a:rPr lang="en-US" dirty="0" err="1"/>
              <a:t>kommer</a:t>
            </a:r>
            <a:r>
              <a:rPr lang="en-US" baseline="0" dirty="0"/>
              <a:t> man til </a:t>
            </a:r>
            <a:r>
              <a:rPr lang="en-US" baseline="0" dirty="0" err="1"/>
              <a:t>nærmeste</a:t>
            </a:r>
            <a:r>
              <a:rPr lang="en-US" baseline="0" dirty="0"/>
              <a:t> </a:t>
            </a:r>
            <a:r>
              <a:rPr lang="en-US" baseline="0" dirty="0" err="1"/>
              <a:t>samlingssted</a:t>
            </a:r>
            <a:r>
              <a:rPr lang="en-US" baseline="0" dirty="0"/>
              <a:t>)</a:t>
            </a:r>
            <a:endParaRPr lang="en-US" dirty="0"/>
          </a:p>
          <a:p>
            <a:pPr marL="171450" indent="-171450">
              <a:buFont typeface="Arial" panose="020B0604020202020204" pitchFamily="34" charset="0"/>
              <a:buChar char="•"/>
            </a:pPr>
            <a:r>
              <a:rPr lang="en-US" b="1" dirty="0" err="1"/>
              <a:t>Placering</a:t>
            </a:r>
            <a:r>
              <a:rPr lang="en-US" b="1" baseline="0" dirty="0"/>
              <a:t> </a:t>
            </a:r>
            <a:r>
              <a:rPr lang="en-US" b="1" baseline="0" dirty="0" err="1"/>
              <a:t>af</a:t>
            </a:r>
            <a:r>
              <a:rPr lang="en-US" b="1" baseline="0" dirty="0"/>
              <a:t> </a:t>
            </a:r>
            <a:r>
              <a:rPr lang="en-US" b="1" baseline="0" dirty="0" err="1"/>
              <a:t>hjertestarter</a:t>
            </a:r>
            <a:r>
              <a:rPr lang="en-US" b="1" baseline="0" dirty="0"/>
              <a:t> </a:t>
            </a:r>
            <a:r>
              <a:rPr lang="en-US" b="1" baseline="0" dirty="0" err="1"/>
              <a:t>og</a:t>
            </a:r>
            <a:r>
              <a:rPr lang="en-US" b="1" baseline="0" dirty="0"/>
              <a:t> </a:t>
            </a:r>
            <a:r>
              <a:rPr lang="en-US" b="1" baseline="0" dirty="0" err="1"/>
              <a:t>førstehjælpskasse</a:t>
            </a:r>
            <a:r>
              <a:rPr lang="en-US" b="1" baseline="0" dirty="0"/>
              <a:t> </a:t>
            </a:r>
            <a:r>
              <a:rPr lang="en-US" baseline="0" dirty="0"/>
              <a:t> </a:t>
            </a:r>
          </a:p>
          <a:p>
            <a:pPr marL="171450" indent="-171450">
              <a:buFont typeface="Arial" panose="020B0604020202020204" pitchFamily="34" charset="0"/>
              <a:buChar char="•"/>
            </a:pPr>
            <a:r>
              <a:rPr lang="en-US" b="1" baseline="0" dirty="0" err="1"/>
              <a:t>Placering</a:t>
            </a:r>
            <a:r>
              <a:rPr lang="en-US" b="1" baseline="0" dirty="0"/>
              <a:t> </a:t>
            </a:r>
            <a:r>
              <a:rPr lang="en-US" b="1" baseline="0" dirty="0" err="1"/>
              <a:t>af</a:t>
            </a:r>
            <a:r>
              <a:rPr lang="en-US" b="1" baseline="0" dirty="0"/>
              <a:t> </a:t>
            </a:r>
            <a:r>
              <a:rPr lang="en-US" b="1" baseline="0" dirty="0" err="1"/>
              <a:t>brandslukningsudstyr</a:t>
            </a:r>
            <a:r>
              <a:rPr lang="en-US" b="1" baseline="0" dirty="0"/>
              <a:t> </a:t>
            </a:r>
            <a:r>
              <a:rPr lang="en-US" baseline="0" dirty="0"/>
              <a:t>(</a:t>
            </a:r>
            <a:r>
              <a:rPr lang="en-US" baseline="0" dirty="0" err="1"/>
              <a:t>håndslukkere</a:t>
            </a:r>
            <a:r>
              <a:rPr lang="en-US" baseline="0" dirty="0"/>
              <a:t>, </a:t>
            </a:r>
            <a:r>
              <a:rPr lang="en-US" baseline="0" dirty="0" err="1"/>
              <a:t>slanger</a:t>
            </a:r>
            <a:r>
              <a:rPr lang="en-US" baseline="0" dirty="0"/>
              <a:t>, </a:t>
            </a:r>
            <a:r>
              <a:rPr lang="en-US" baseline="0" dirty="0" err="1"/>
              <a:t>brandtæpper</a:t>
            </a:r>
            <a:r>
              <a:rPr lang="en-US" baseline="0" dirty="0"/>
              <a:t>)</a:t>
            </a:r>
          </a:p>
          <a:p>
            <a:endParaRPr lang="en-US" dirty="0"/>
          </a:p>
          <a:p>
            <a:r>
              <a:rPr lang="en-US" b="1" dirty="0"/>
              <a:t>VEDR.</a:t>
            </a:r>
            <a:r>
              <a:rPr lang="en-US" b="1" baseline="0" dirty="0"/>
              <a:t> FALDRISICI</a:t>
            </a:r>
            <a:endParaRPr lang="en-US" b="1" dirty="0"/>
          </a:p>
          <a:p>
            <a:pPr marL="171450" indent="-171450">
              <a:buFont typeface="Arial" panose="020B0604020202020204" pitchFamily="34" charset="0"/>
              <a:buChar char="•"/>
            </a:pPr>
            <a:r>
              <a:rPr lang="en-US" b="1" dirty="0" err="1"/>
              <a:t>Gå</a:t>
            </a:r>
            <a:r>
              <a:rPr lang="en-US" b="1" dirty="0"/>
              <a:t> </a:t>
            </a:r>
            <a:r>
              <a:rPr lang="en-US" b="1" dirty="0" err="1"/>
              <a:t>på</a:t>
            </a:r>
            <a:r>
              <a:rPr lang="en-US" b="1" dirty="0"/>
              <a:t> trapper,</a:t>
            </a:r>
            <a:r>
              <a:rPr lang="en-US" b="1" baseline="0" dirty="0"/>
              <a:t> </a:t>
            </a:r>
            <a:r>
              <a:rPr lang="en-US" b="1" baseline="0" dirty="0" err="1"/>
              <a:t>når</a:t>
            </a:r>
            <a:r>
              <a:rPr lang="en-US" b="1" baseline="0" dirty="0"/>
              <a:t> du </a:t>
            </a:r>
            <a:r>
              <a:rPr lang="en-US" b="1" baseline="0" dirty="0" err="1"/>
              <a:t>går</a:t>
            </a:r>
            <a:r>
              <a:rPr lang="en-US" b="1" baseline="0" dirty="0"/>
              <a:t> </a:t>
            </a:r>
            <a:r>
              <a:rPr lang="en-US" b="1" baseline="0" dirty="0" err="1"/>
              <a:t>på</a:t>
            </a:r>
            <a:r>
              <a:rPr lang="en-US" b="1" baseline="0" dirty="0"/>
              <a:t> trapper </a:t>
            </a:r>
            <a:r>
              <a:rPr lang="en-US" baseline="0" dirty="0"/>
              <a:t>(</a:t>
            </a:r>
            <a:r>
              <a:rPr lang="en-US" baseline="0" dirty="0" err="1"/>
              <a:t>mobil</a:t>
            </a:r>
            <a:r>
              <a:rPr lang="en-US" baseline="0" dirty="0"/>
              <a:t> </a:t>
            </a:r>
            <a:r>
              <a:rPr lang="en-US" baseline="0" dirty="0" err="1"/>
              <a:t>i</a:t>
            </a:r>
            <a:r>
              <a:rPr lang="en-US" baseline="0" dirty="0"/>
              <a:t> </a:t>
            </a:r>
            <a:r>
              <a:rPr lang="en-US" baseline="0" dirty="0" err="1"/>
              <a:t>lommen</a:t>
            </a:r>
            <a:r>
              <a:rPr lang="en-US" baseline="0" dirty="0"/>
              <a:t>, hold </a:t>
            </a:r>
            <a:r>
              <a:rPr lang="en-US" baseline="0" dirty="0" err="1"/>
              <a:t>evt</a:t>
            </a:r>
            <a:r>
              <a:rPr lang="en-US" baseline="0" dirty="0"/>
              <a:t>. </a:t>
            </a:r>
            <a:r>
              <a:rPr lang="en-US" baseline="0" dirty="0" err="1"/>
              <a:t>i</a:t>
            </a:r>
            <a:r>
              <a:rPr lang="en-US" baseline="0" dirty="0"/>
              <a:t> </a:t>
            </a:r>
            <a:r>
              <a:rPr lang="en-US" baseline="0" dirty="0" err="1"/>
              <a:t>gelænder</a:t>
            </a:r>
            <a:r>
              <a:rPr lang="en-US" baseline="0" dirty="0"/>
              <a:t>, </a:t>
            </a:r>
            <a:r>
              <a:rPr lang="en-US" baseline="0" dirty="0" err="1"/>
              <a:t>øjne</a:t>
            </a:r>
            <a:r>
              <a:rPr lang="en-US" baseline="0" dirty="0"/>
              <a:t> </a:t>
            </a:r>
            <a:r>
              <a:rPr lang="en-US" baseline="0" dirty="0" err="1"/>
              <a:t>på</a:t>
            </a:r>
            <a:r>
              <a:rPr lang="en-US" baseline="0" dirty="0"/>
              <a:t> </a:t>
            </a:r>
            <a:r>
              <a:rPr lang="en-US" baseline="0" dirty="0" err="1"/>
              <a:t>trappen</a:t>
            </a:r>
            <a:r>
              <a:rPr lang="en-US" baseline="0" dirty="0"/>
              <a:t>)</a:t>
            </a:r>
          </a:p>
          <a:p>
            <a:pPr marL="171450" indent="-171450">
              <a:buFont typeface="Arial" panose="020B0604020202020204" pitchFamily="34" charset="0"/>
              <a:buChar char="•"/>
            </a:pPr>
            <a:r>
              <a:rPr lang="en-US" b="1" baseline="0" dirty="0" err="1"/>
              <a:t>Placering</a:t>
            </a:r>
            <a:r>
              <a:rPr lang="en-US" b="1" baseline="0" dirty="0"/>
              <a:t> </a:t>
            </a:r>
            <a:r>
              <a:rPr lang="en-US" b="1" baseline="0" dirty="0" err="1"/>
              <a:t>af</a:t>
            </a:r>
            <a:r>
              <a:rPr lang="en-US" b="1" baseline="0" dirty="0"/>
              <a:t> tasker </a:t>
            </a:r>
            <a:r>
              <a:rPr lang="en-US" baseline="0" dirty="0"/>
              <a:t>(</a:t>
            </a:r>
            <a:r>
              <a:rPr lang="en-US" baseline="0" dirty="0" err="1"/>
              <a:t>fx</a:t>
            </a:r>
            <a:r>
              <a:rPr lang="en-US" baseline="0" dirty="0"/>
              <a:t> placer tasker </a:t>
            </a:r>
            <a:r>
              <a:rPr lang="en-US" baseline="0" dirty="0" err="1"/>
              <a:t>i</a:t>
            </a:r>
            <a:r>
              <a:rPr lang="en-US" baseline="0" dirty="0"/>
              <a:t> </a:t>
            </a:r>
            <a:r>
              <a:rPr lang="en-US" baseline="0" dirty="0" err="1"/>
              <a:t>hjørne</a:t>
            </a:r>
            <a:r>
              <a:rPr lang="en-US" baseline="0" dirty="0"/>
              <a:t>, under </a:t>
            </a:r>
            <a:r>
              <a:rPr lang="en-US" baseline="0" dirty="0" err="1"/>
              <a:t>bordet</a:t>
            </a:r>
            <a:r>
              <a:rPr lang="en-US" baseline="0" dirty="0"/>
              <a:t>, </a:t>
            </a:r>
            <a:r>
              <a:rPr lang="en-US" baseline="0" dirty="0" err="1"/>
              <a:t>helt</a:t>
            </a:r>
            <a:r>
              <a:rPr lang="en-US" baseline="0" dirty="0"/>
              <a:t> </a:t>
            </a:r>
            <a:r>
              <a:rPr lang="en-US" baseline="0" dirty="0" err="1"/>
              <a:t>ud</a:t>
            </a:r>
            <a:r>
              <a:rPr lang="en-US" baseline="0" dirty="0"/>
              <a:t> </a:t>
            </a:r>
            <a:r>
              <a:rPr lang="en-US" baseline="0" dirty="0" err="1"/>
              <a:t>til</a:t>
            </a:r>
            <a:r>
              <a:rPr lang="en-US" baseline="0" dirty="0"/>
              <a:t> </a:t>
            </a:r>
            <a:r>
              <a:rPr lang="en-US" baseline="0" dirty="0" err="1"/>
              <a:t>væg</a:t>
            </a:r>
            <a:r>
              <a:rPr lang="en-US" baseline="0" dirty="0"/>
              <a:t>)</a:t>
            </a:r>
          </a:p>
          <a:p>
            <a:pPr marL="171450" indent="-171450">
              <a:buFont typeface="Arial" panose="020B0604020202020204" pitchFamily="34" charset="0"/>
              <a:buChar char="•"/>
            </a:pPr>
            <a:r>
              <a:rPr lang="en-US" b="1" baseline="0" dirty="0" err="1"/>
              <a:t>Ledninger</a:t>
            </a:r>
            <a:r>
              <a:rPr lang="en-US" baseline="0" dirty="0"/>
              <a:t> (</a:t>
            </a:r>
            <a:r>
              <a:rPr lang="en-US" baseline="0" dirty="0" err="1"/>
              <a:t>fx</a:t>
            </a:r>
            <a:r>
              <a:rPr lang="en-US" baseline="0" dirty="0"/>
              <a:t> </a:t>
            </a:r>
            <a:r>
              <a:rPr lang="en-US" baseline="0" dirty="0" err="1"/>
              <a:t>undgå</a:t>
            </a:r>
            <a:r>
              <a:rPr lang="en-US" baseline="0" dirty="0"/>
              <a:t> at have </a:t>
            </a:r>
            <a:r>
              <a:rPr lang="en-US" baseline="0" dirty="0" err="1"/>
              <a:t>ledninger</a:t>
            </a:r>
            <a:r>
              <a:rPr lang="en-US" baseline="0" dirty="0"/>
              <a:t> på </a:t>
            </a:r>
            <a:r>
              <a:rPr lang="en-US" baseline="0" dirty="0" err="1"/>
              <a:t>tværs</a:t>
            </a:r>
            <a:r>
              <a:rPr lang="en-US" baseline="0" dirty="0"/>
              <a:t> </a:t>
            </a:r>
            <a:r>
              <a:rPr lang="en-US" baseline="0" dirty="0" err="1"/>
              <a:t>af</a:t>
            </a:r>
            <a:r>
              <a:rPr lang="en-US" baseline="0" dirty="0"/>
              <a:t> </a:t>
            </a:r>
            <a:r>
              <a:rPr lang="en-US" baseline="0" dirty="0" err="1"/>
              <a:t>gangveje</a:t>
            </a:r>
            <a:r>
              <a:rPr lang="en-US" baseline="0" dirty="0"/>
              <a:t>)</a:t>
            </a:r>
          </a:p>
          <a:p>
            <a:endParaRPr lang="en-US" dirty="0"/>
          </a:p>
        </p:txBody>
      </p:sp>
      <p:sp>
        <p:nvSpPr>
          <p:cNvPr id="4" name="Slide Number Placeholder 3"/>
          <p:cNvSpPr>
            <a:spLocks noGrp="1"/>
          </p:cNvSpPr>
          <p:nvPr>
            <p:ph type="sldNum" sz="quarter" idx="10"/>
          </p:nvPr>
        </p:nvSpPr>
        <p:spPr/>
        <p:txBody>
          <a:bodyPr/>
          <a:lstStyle/>
          <a:p>
            <a:fld id="{C734BB09-483B-4C4B-A5A4-C02A22055B01}" type="slidenum">
              <a:rPr lang="da-DK" smtClean="0"/>
              <a:pPr/>
              <a:t>3</a:t>
            </a:fld>
            <a:endParaRPr lang="da-DK" dirty="0"/>
          </a:p>
        </p:txBody>
      </p:sp>
    </p:spTree>
    <p:extLst>
      <p:ext uri="{BB962C8B-B14F-4D97-AF65-F5344CB8AC3E}">
        <p14:creationId xmlns:p14="http://schemas.microsoft.com/office/powerpoint/2010/main" val="3161803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0431C-5E59-FE49-A0DC-A36597A4582A}" type="slidenum">
              <a:rPr kumimoji="0" lang="en-DK"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DK"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000041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0431C-5E59-FE49-A0DC-A36597A4582A}" type="slidenum">
              <a:rPr kumimoji="0" lang="en-DK"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DK"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421809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0431C-5E59-FE49-A0DC-A36597A4582A}" type="slidenum">
              <a:rPr kumimoji="0" lang="en-DK"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DK"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005508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0431C-5E59-FE49-A0DC-A36597A4582A}" type="slidenum">
              <a:rPr kumimoji="0" lang="en-DK"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DK"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231418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0431C-5E59-FE49-A0DC-A36597A4582A}" type="slidenum">
              <a:rPr kumimoji="0" lang="en-DK"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DK"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884978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0431C-5E59-FE49-A0DC-A36597A4582A}" type="slidenum">
              <a:rPr kumimoji="0" lang="en-DK"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DK"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986087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0431C-5E59-FE49-A0DC-A36597A4582A}" type="slidenum">
              <a:rPr kumimoji="0" lang="en-DK"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DK"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6399542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A">
    <p:bg>
      <p:bgPr>
        <a:solidFill>
          <a:schemeClr val="accent1"/>
        </a:solidFill>
        <a:effectLst/>
      </p:bgPr>
    </p:bg>
    <p:spTree>
      <p:nvGrpSpPr>
        <p:cNvPr id="1" name=""/>
        <p:cNvGrpSpPr/>
        <p:nvPr/>
      </p:nvGrpSpPr>
      <p:grpSpPr>
        <a:xfrm>
          <a:off x="0" y="0"/>
          <a:ext cx="0" cy="0"/>
          <a:chOff x="0" y="0"/>
          <a:chExt cx="0" cy="0"/>
        </a:xfrm>
      </p:grpSpPr>
      <p:sp>
        <p:nvSpPr>
          <p:cNvPr id="2" name="Background"/>
          <p:cNvSpPr/>
          <p:nvPr userDrawn="1"/>
        </p:nvSpPr>
        <p:spPr bwMode="auto">
          <a:xfrm>
            <a:off x="0" y="0"/>
            <a:ext cx="0" cy="0"/>
          </a:xfrm>
          <a:prstGeom prst="rect">
            <a:avLst/>
          </a:prstGeom>
          <a:solidFill>
            <a:srgbClr val="990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11" name="Logo white">
            <a:extLst>
              <a:ext uri="{FF2B5EF4-FFF2-40B4-BE49-F238E27FC236}">
                <a16:creationId xmlns:a16="http://schemas.microsoft.com/office/drawing/2014/main" id="{275A6477-FE3A-4D40-B1FE-E46C11E344A5}"/>
              </a:ext>
            </a:extLst>
          </p:cNvPr>
          <p:cNvSpPr>
            <a:spLocks noChangeAspect="1"/>
          </p:cNvSpPr>
          <p:nvPr userDrawn="1">
            <p:custDataLst>
              <p:tags r:id="rId1"/>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GB" dirty="0"/>
          </a:p>
        </p:txBody>
      </p:sp>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bg1"/>
                </a:solidFill>
              </a:defRPr>
            </a:lvl1pPr>
          </a:lstStyle>
          <a:p>
            <a:pPr lvl="0"/>
            <a:r>
              <a:rPr lang="da-DK" noProof="0" smtClean="0"/>
              <a:t>Klik for at redigere i master</a:t>
            </a:r>
            <a:endParaRPr lang="en-GB" noProof="0" dirty="0"/>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bg1"/>
                </a:solidFill>
              </a:defRPr>
            </a:lvl1pPr>
          </a:lstStyle>
          <a:p>
            <a:pPr lvl="0"/>
            <a:r>
              <a:rPr lang="da-DK" noProof="0" smtClean="0"/>
              <a:t>Klik for at redigere undertiteltypografien i masteren</a:t>
            </a:r>
            <a:endParaRPr lang="en-GB" noProof="0" dirty="0"/>
          </a:p>
        </p:txBody>
      </p:sp>
      <p:sp>
        <p:nvSpPr>
          <p:cNvPr id="3" name="Footer Placeholder 2">
            <a:extLst>
              <a:ext uri="{FF2B5EF4-FFF2-40B4-BE49-F238E27FC236}">
                <a16:creationId xmlns:a16="http://schemas.microsoft.com/office/drawing/2014/main" id="{F2117C6C-7BC3-4888-BC29-FAB17565D119}"/>
              </a:ext>
            </a:extLst>
          </p:cNvPr>
          <p:cNvSpPr>
            <a:spLocks noGrp="1"/>
          </p:cNvSpPr>
          <p:nvPr>
            <p:ph type="ftr" sz="quarter" idx="16"/>
          </p:nvPr>
        </p:nvSpPr>
        <p:spPr/>
        <p:txBody>
          <a:bodyPr/>
          <a:lstStyle>
            <a:lvl1pPr>
              <a:defRPr>
                <a:noFill/>
              </a:defRPr>
            </a:lvl1pPr>
          </a:lstStyle>
          <a:p>
            <a:endParaRPr lang="en-GB" dirty="0"/>
          </a:p>
        </p:txBody>
      </p:sp>
      <p:sp>
        <p:nvSpPr>
          <p:cNvPr id="4" name="Slide Number Placeholder 3">
            <a:extLst>
              <a:ext uri="{FF2B5EF4-FFF2-40B4-BE49-F238E27FC236}">
                <a16:creationId xmlns:a16="http://schemas.microsoft.com/office/drawing/2014/main" id="{E77E4668-D07F-4B96-9755-175402734855}"/>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322721454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userDrawn="1">
          <p15:clr>
            <a:srgbClr val="F26B43"/>
          </p15:clr>
        </p15:guide>
        <p15:guide id="2" pos="6984" userDrawn="1">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ront/Pause A ">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AF9D3C51-A276-4E1F-B6B6-FD6A4E17EE28}"/>
              </a:ext>
            </a:extLst>
          </p:cNvPr>
          <p:cNvSpPr/>
          <p:nvPr userDrawn="1"/>
        </p:nvSpPr>
        <p:spPr bwMode="auto">
          <a:xfrm>
            <a:off x="0" y="0"/>
            <a:ext cx="12193200" cy="68616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4" name="Date Placeholder 2">
            <a:extLst>
              <a:ext uri="{FF2B5EF4-FFF2-40B4-BE49-F238E27FC236}">
                <a16:creationId xmlns:a16="http://schemas.microsoft.com/office/drawing/2014/main" id="{C9776080-6230-4AB8-AB28-4D6744DD01F9}"/>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GB" dirty="0"/>
          </a:p>
        </p:txBody>
      </p:sp>
      <p:sp>
        <p:nvSpPr>
          <p:cNvPr id="5" name="Footer Placeholder 3">
            <a:extLst>
              <a:ext uri="{FF2B5EF4-FFF2-40B4-BE49-F238E27FC236}">
                <a16:creationId xmlns:a16="http://schemas.microsoft.com/office/drawing/2014/main" id="{2B7FFAE6-D148-4A15-9DFC-7D71B82020C9}"/>
              </a:ext>
            </a:extLst>
          </p:cNvPr>
          <p:cNvSpPr>
            <a:spLocks noGrp="1"/>
          </p:cNvSpPr>
          <p:nvPr>
            <p:ph type="ftr" sz="quarter" idx="11"/>
          </p:nvPr>
        </p:nvSpPr>
        <p:spPr>
          <a:xfrm>
            <a:off x="0" y="6912000"/>
            <a:ext cx="0" cy="0"/>
          </a:xfrm>
        </p:spPr>
        <p:txBody>
          <a:bodyPr/>
          <a:lstStyle>
            <a:lvl1pPr>
              <a:defRPr>
                <a:noFill/>
              </a:defRPr>
            </a:lvl1pPr>
          </a:lstStyle>
          <a:p>
            <a:endParaRPr lang="en-GB" dirty="0"/>
          </a:p>
        </p:txBody>
      </p:sp>
      <p:sp>
        <p:nvSpPr>
          <p:cNvPr id="6" name="Slide Number Placeholder 4">
            <a:extLst>
              <a:ext uri="{FF2B5EF4-FFF2-40B4-BE49-F238E27FC236}">
                <a16:creationId xmlns:a16="http://schemas.microsoft.com/office/drawing/2014/main" id="{3125B57E-AFC7-4517-B327-461DB01D2867}"/>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en-GB" smtClean="0"/>
              <a:pPr/>
              <a:t>‹#›</a:t>
            </a:fld>
            <a:endParaRPr lang="en-GB" dirty="0"/>
          </a:p>
        </p:txBody>
      </p:sp>
      <p:sp>
        <p:nvSpPr>
          <p:cNvPr id="10" name="Logo color">
            <a:extLst>
              <a:ext uri="{FF2B5EF4-FFF2-40B4-BE49-F238E27FC236}">
                <a16:creationId xmlns:a16="http://schemas.microsoft.com/office/drawing/2014/main" id="{B0EE486B-843B-49D6-90AE-5093AB56E30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GB" dirty="0"/>
          </a:p>
        </p:txBody>
      </p:sp>
    </p:spTree>
    <p:extLst>
      <p:ext uri="{BB962C8B-B14F-4D97-AF65-F5344CB8AC3E}">
        <p14:creationId xmlns:p14="http://schemas.microsoft.com/office/powerpoint/2010/main" val="2321786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ront/Pause B">
    <p:bg>
      <p:bgRef idx="1001">
        <a:schemeClr val="bg1"/>
      </p:bgRef>
    </p:bg>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A3420087-96DF-432F-B192-585D42BF6A4E}"/>
              </a:ext>
            </a:extLst>
          </p:cNvPr>
          <p:cNvSpPr/>
          <p:nvPr userDrawn="1"/>
        </p:nvSpPr>
        <p:spPr bwMode="auto">
          <a:xfrm>
            <a:off x="0" y="0"/>
            <a:ext cx="12193200" cy="68616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13" name="Logo color">
            <a:extLst>
              <a:ext uri="{FF2B5EF4-FFF2-40B4-BE49-F238E27FC236}">
                <a16:creationId xmlns:a16="http://schemas.microsoft.com/office/drawing/2014/main" id="{09BBEE10-6A59-474F-B766-7643F97F869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990000"/>
          </a:solidFill>
          <a:ln>
            <a:noFill/>
          </a:ln>
        </p:spPr>
        <p:txBody>
          <a:bodyPr vert="horz" wrap="square" lIns="91440" tIns="45720" rIns="91440" bIns="45720" numCol="1" anchor="t" anchorCtr="0" compatLnSpc="1">
            <a:prstTxWarp prst="textNoShape">
              <a:avLst/>
            </a:prstTxWarp>
            <a:noAutofit/>
          </a:bodyPr>
          <a:lstStyle/>
          <a:p>
            <a:endParaRPr lang="en-GB" dirty="0"/>
          </a:p>
        </p:txBody>
      </p:sp>
      <p:sp>
        <p:nvSpPr>
          <p:cNvPr id="6" name="Date Placeholder 2">
            <a:extLst>
              <a:ext uri="{FF2B5EF4-FFF2-40B4-BE49-F238E27FC236}">
                <a16:creationId xmlns:a16="http://schemas.microsoft.com/office/drawing/2014/main" id="{AF062B26-8169-4B93-8FD8-CFDB0855A961}"/>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GB" dirty="0"/>
          </a:p>
        </p:txBody>
      </p:sp>
      <p:sp>
        <p:nvSpPr>
          <p:cNvPr id="7" name="Footer Placeholder 3">
            <a:extLst>
              <a:ext uri="{FF2B5EF4-FFF2-40B4-BE49-F238E27FC236}">
                <a16:creationId xmlns:a16="http://schemas.microsoft.com/office/drawing/2014/main" id="{CA59923C-6F09-424E-AF1E-AC62326A9B2B}"/>
              </a:ext>
            </a:extLst>
          </p:cNvPr>
          <p:cNvSpPr>
            <a:spLocks noGrp="1"/>
          </p:cNvSpPr>
          <p:nvPr>
            <p:ph type="ftr" sz="quarter" idx="11"/>
          </p:nvPr>
        </p:nvSpPr>
        <p:spPr>
          <a:xfrm>
            <a:off x="0" y="6912000"/>
            <a:ext cx="0" cy="0"/>
          </a:xfrm>
        </p:spPr>
        <p:txBody>
          <a:bodyPr/>
          <a:lstStyle>
            <a:lvl1pPr>
              <a:defRPr>
                <a:noFill/>
              </a:defRPr>
            </a:lvl1pPr>
          </a:lstStyle>
          <a:p>
            <a:endParaRPr lang="en-GB" dirty="0"/>
          </a:p>
        </p:txBody>
      </p:sp>
      <p:sp>
        <p:nvSpPr>
          <p:cNvPr id="9" name="Slide Number Placeholder 4">
            <a:extLst>
              <a:ext uri="{FF2B5EF4-FFF2-40B4-BE49-F238E27FC236}">
                <a16:creationId xmlns:a16="http://schemas.microsoft.com/office/drawing/2014/main" id="{4C299FA2-BF46-4410-B2CD-E3C80B7A9893}"/>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en-GB" smtClean="0"/>
              <a:pPr/>
              <a:t>‹#›</a:t>
            </a:fld>
            <a:endParaRPr lang="en-GB" dirty="0"/>
          </a:p>
        </p:txBody>
      </p:sp>
      <p:sp>
        <p:nvSpPr>
          <p:cNvPr id="11" name="Bottom bar">
            <a:extLst>
              <a:ext uri="{FF2B5EF4-FFF2-40B4-BE49-F238E27FC236}">
                <a16:creationId xmlns:a16="http://schemas.microsoft.com/office/drawing/2014/main" id="{495865CE-5BE9-4122-8AB8-48E534DD88F7}"/>
              </a:ext>
            </a:extLst>
          </p:cNvPr>
          <p:cNvSpPr/>
          <p:nvPr userDrawn="1"/>
        </p:nvSpPr>
        <p:spPr bwMode="auto">
          <a:xfrm>
            <a:off x="0" y="6541200"/>
            <a:ext cx="12193200" cy="3168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sp>
        <p:nvSpPr>
          <p:cNvPr id="12" name="Top bar">
            <a:extLst>
              <a:ext uri="{FF2B5EF4-FFF2-40B4-BE49-F238E27FC236}">
                <a16:creationId xmlns:a16="http://schemas.microsoft.com/office/drawing/2014/main" id="{0D436479-94F3-475C-8F8D-D3CDC81793FD}"/>
              </a:ext>
            </a:extLst>
          </p:cNvPr>
          <p:cNvSpPr/>
          <p:nvPr userDrawn="1"/>
        </p:nvSpPr>
        <p:spPr bwMode="auto">
          <a:xfrm>
            <a:off x="0" y="0"/>
            <a:ext cx="12193200" cy="504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349637618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3802" y="1122363"/>
            <a:ext cx="9142810" cy="2387600"/>
          </a:xfrm>
        </p:spPr>
        <p:txBody>
          <a:bodyPr anchor="b"/>
          <a:lstStyle>
            <a:lvl1pPr algn="ctr">
              <a:defRPr sz="5399"/>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3802" y="3602038"/>
            <a:ext cx="914281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AA70F276-1833-4A75-9C1D-A56E2295A68D}" type="datetimeFigureOut">
              <a:rPr lang="en-US" smtClean="0"/>
              <a:t>9/27/2023</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83381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731" indent="-228577">
              <a:buFont typeface="Wingdings" panose="05000000000000000000" pitchFamily="2" charset="2"/>
              <a:buChar char="§"/>
              <a:defRPr/>
            </a:lvl2pPr>
            <a:lvl3pPr>
              <a:buFont typeface="Wingdings" panose="05000000000000000000" pitchFamily="2" charset="2"/>
              <a:buChar char="§"/>
              <a:defRPr/>
            </a:lvl3pPr>
            <a:lvl4pPr marL="1600040" indent="-228577">
              <a:buFont typeface="Wingdings" panose="05000000000000000000" pitchFamily="2" charset="2"/>
              <a:buChar char="§"/>
              <a:defRPr/>
            </a:lvl4pPr>
            <a:lvl5pP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AA70F276-1833-4A75-9C1D-A56E2295A68D}" type="datetimeFigureOut">
              <a:rPr lang="en-US" smtClean="0"/>
              <a:t>9/27/2023</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374914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831742" y="1709739"/>
            <a:ext cx="10514231" cy="2852737"/>
          </a:xfrm>
        </p:spPr>
        <p:txBody>
          <a:bodyPr anchor="b"/>
          <a:lstStyle>
            <a:lvl1pPr>
              <a:defRPr sz="5399"/>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831742" y="4589464"/>
            <a:ext cx="10514231" cy="1500187"/>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AA70F276-1833-4A75-9C1D-A56E2295A68D}" type="datetimeFigureOut">
              <a:rPr lang="en-US" smtClean="0"/>
              <a:t>9/27/2023</a:t>
            </a:fld>
            <a:endParaRPr lang="en-US"/>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4276883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091" y="2057400"/>
            <a:ext cx="5180926" cy="4119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1396" y="2057400"/>
            <a:ext cx="5180926"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AA70F276-1833-4A75-9C1D-A56E2295A68D}" type="datetimeFigureOut">
              <a:rPr lang="en-US" smtClean="0"/>
              <a:t>9/27/2023</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067214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679" y="668338"/>
            <a:ext cx="10514231" cy="10842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679" y="1828800"/>
            <a:ext cx="5157116" cy="823912"/>
          </a:xfrm>
        </p:spPr>
        <p:txBody>
          <a:bodyPr anchor="b"/>
          <a:lstStyle>
            <a:lvl1pPr marL="0" indent="0">
              <a:buNone/>
              <a:defRPr sz="2400" b="0"/>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679" y="2743200"/>
            <a:ext cx="5157116" cy="3446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1397" y="1828800"/>
            <a:ext cx="5182513" cy="823912"/>
          </a:xfrm>
        </p:spPr>
        <p:txBody>
          <a:bodyPr anchor="b"/>
          <a:lstStyle>
            <a:lvl1pPr marL="0" indent="0">
              <a:buNone/>
              <a:defRPr sz="2400" b="0"/>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1397" y="2743200"/>
            <a:ext cx="5182513" cy="3446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AA70F276-1833-4A75-9C1D-A56E2295A68D}" type="datetimeFigureOut">
              <a:rPr lang="en-US" smtClean="0"/>
              <a:t>9/27/2023</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759024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AA70F276-1833-4A75-9C1D-A56E2295A68D}" type="datetimeFigureOut">
              <a:rPr lang="en-US" smtClean="0"/>
              <a:t>9/27/2023</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81354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AA70F276-1833-4A75-9C1D-A56E2295A68D}" type="datetimeFigureOut">
              <a:rPr lang="en-US" smtClean="0"/>
              <a:t>9/27/2023</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986230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679" y="685800"/>
            <a:ext cx="3931725" cy="13716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2513" y="685801"/>
            <a:ext cx="6171397"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679" y="2209800"/>
            <a:ext cx="3931725" cy="36591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AA70F276-1833-4A75-9C1D-A56E2295A68D}" type="datetimeFigureOut">
              <a:rPr lang="en-US" smtClean="0"/>
              <a:t>9/27/2023</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414548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B">
    <p:bg>
      <p:bgRef idx="1001">
        <a:schemeClr val="bg1"/>
      </p:bgRef>
    </p:bg>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tx1"/>
                </a:solidFill>
              </a:defRPr>
            </a:lvl1pPr>
          </a:lstStyle>
          <a:p>
            <a:pPr lvl="0"/>
            <a:r>
              <a:rPr lang="da-DK" noProof="0" smtClean="0"/>
              <a:t>Klik for at redigere i master</a:t>
            </a:r>
            <a:endParaRPr lang="en-GB" noProof="0" dirty="0"/>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tx1"/>
                </a:solidFill>
              </a:defRPr>
            </a:lvl1pPr>
          </a:lstStyle>
          <a:p>
            <a:pPr lvl="0"/>
            <a:r>
              <a:rPr lang="da-DK" noProof="0" smtClean="0"/>
              <a:t>Klik for at redigere undertiteltypografien i masteren</a:t>
            </a:r>
            <a:endParaRPr lang="en-GB" noProof="0" dirty="0"/>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en-GB" dirty="0"/>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12259193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userDrawn="1">
          <p15:clr>
            <a:srgbClr val="F26B43"/>
          </p15:clr>
        </p15:guide>
        <p15:guide id="2" pos="6984" userDrawn="1">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679" y="685800"/>
            <a:ext cx="3931725" cy="13716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2513" y="685801"/>
            <a:ext cx="6171397" cy="5175250"/>
          </a:xfr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679" y="2209800"/>
            <a:ext cx="3931725" cy="36591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AA70F276-1833-4A75-9C1D-A56E2295A68D}" type="datetimeFigureOut">
              <a:rPr lang="en-US" smtClean="0"/>
              <a:t>9/27/2023</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905886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AA70F276-1833-4A75-9C1D-A56E2295A68D}" type="datetimeFigureOut">
              <a:rPr lang="en-US" smtClean="0"/>
              <a:t>9/27/2023</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814929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3764" y="762000"/>
            <a:ext cx="2628558" cy="54149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091" y="762000"/>
            <a:ext cx="7733293" cy="54149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p:txBody>
          <a:bodyPr/>
          <a:lstStyle/>
          <a:p>
            <a:fld id="{AA70F276-1833-4A75-9C1D-A56E2295A68D}" type="datetimeFigureOut">
              <a:rPr lang="en-US" smtClean="0"/>
              <a:t>9/27/2023</a:t>
            </a:fld>
            <a:endParaRPr lang="en-US"/>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971402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rside">
    <p:bg>
      <p:bgPr>
        <a:solidFill>
          <a:srgbClr val="CDDDD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9F556A-891E-974D-A9F9-AA4A52E2F52B}"/>
              </a:ext>
            </a:extLst>
          </p:cNvPr>
          <p:cNvSpPr>
            <a:spLocks noGrp="1"/>
          </p:cNvSpPr>
          <p:nvPr>
            <p:ph type="dt" sz="half" idx="10"/>
          </p:nvPr>
        </p:nvSpPr>
        <p:spPr>
          <a:xfrm>
            <a:off x="10523755" y="188914"/>
            <a:ext cx="1476183" cy="559329"/>
          </a:xfrm>
          <a:prstGeom prst="rect">
            <a:avLst/>
          </a:prstGeom>
        </p:spPr>
        <p:txBody>
          <a:bodyPr/>
          <a:lstStyle/>
          <a:p>
            <a:fld id="{D8D9073E-93CE-0746-9342-C3DF89F000FA}" type="datetime1">
              <a:t>27-09-2023</a:t>
            </a:fld>
            <a:endParaRPr lang="en-DK" sz="800"/>
          </a:p>
        </p:txBody>
      </p:sp>
      <p:sp>
        <p:nvSpPr>
          <p:cNvPr id="3" name="Footer Placeholder 2">
            <a:extLst>
              <a:ext uri="{FF2B5EF4-FFF2-40B4-BE49-F238E27FC236}">
                <a16:creationId xmlns:a16="http://schemas.microsoft.com/office/drawing/2014/main" id="{82FDDFBE-D906-6C4F-99C9-9249F6364A4C}"/>
              </a:ext>
            </a:extLst>
          </p:cNvPr>
          <p:cNvSpPr>
            <a:spLocks noGrp="1"/>
          </p:cNvSpPr>
          <p:nvPr>
            <p:ph type="ftr" sz="quarter" idx="11"/>
          </p:nvPr>
        </p:nvSpPr>
        <p:spPr>
          <a:xfrm>
            <a:off x="6131715" y="6103408"/>
            <a:ext cx="2915857" cy="559329"/>
          </a:xfrm>
          <a:prstGeom prst="rect">
            <a:avLst/>
          </a:prstGeom>
        </p:spPr>
        <p:txBody>
          <a:bodyPr/>
          <a:lstStyle/>
          <a:p>
            <a:r>
              <a:rPr lang="en-GB"/>
              <a:t>FOOTER – STORE BOGSTAVER</a:t>
            </a:r>
            <a:endParaRPr lang="en-DK" sz="800"/>
          </a:p>
        </p:txBody>
      </p:sp>
      <p:sp>
        <p:nvSpPr>
          <p:cNvPr id="4" name="Slide Number Placeholder 3">
            <a:extLst>
              <a:ext uri="{FF2B5EF4-FFF2-40B4-BE49-F238E27FC236}">
                <a16:creationId xmlns:a16="http://schemas.microsoft.com/office/drawing/2014/main" id="{7CDA64CA-6E63-8941-819C-68148E13EFEC}"/>
              </a:ext>
            </a:extLst>
          </p:cNvPr>
          <p:cNvSpPr>
            <a:spLocks noGrp="1"/>
          </p:cNvSpPr>
          <p:nvPr>
            <p:ph type="sldNum" sz="quarter" idx="12"/>
          </p:nvPr>
        </p:nvSpPr>
        <p:spPr>
          <a:xfrm>
            <a:off x="10523755" y="6103409"/>
            <a:ext cx="1474596" cy="559329"/>
          </a:xfrm>
          <a:prstGeom prst="rect">
            <a:avLst/>
          </a:prstGeom>
        </p:spPr>
        <p:txBody>
          <a:bodyPr/>
          <a:lstStyle/>
          <a:p>
            <a:fld id="{97C90A3D-D57D-FD44-9B76-0F4E407B9FC2}" type="slidenum">
              <a:rPr lang="en-DK"/>
              <a:pPr/>
              <a:t>‹#›</a:t>
            </a:fld>
            <a:endParaRPr lang="en-DK" sz="800"/>
          </a:p>
        </p:txBody>
      </p:sp>
      <p:sp>
        <p:nvSpPr>
          <p:cNvPr id="6" name="Title 5">
            <a:extLst>
              <a:ext uri="{FF2B5EF4-FFF2-40B4-BE49-F238E27FC236}">
                <a16:creationId xmlns:a16="http://schemas.microsoft.com/office/drawing/2014/main" id="{455E6949-3BBE-1D43-A541-326823BBA46A}"/>
              </a:ext>
            </a:extLst>
          </p:cNvPr>
          <p:cNvSpPr>
            <a:spLocks noGrp="1"/>
          </p:cNvSpPr>
          <p:nvPr>
            <p:ph type="title" hasCustomPrompt="1"/>
          </p:nvPr>
        </p:nvSpPr>
        <p:spPr>
          <a:xfrm>
            <a:off x="1666658" y="2377550"/>
            <a:ext cx="8857097" cy="2307496"/>
          </a:xfrm>
          <a:prstGeom prst="rect">
            <a:avLst/>
          </a:prstGeom>
        </p:spPr>
        <p:txBody>
          <a:bodyPr anchor="ctr"/>
          <a:lstStyle>
            <a:lvl1pPr>
              <a:lnSpc>
                <a:spcPct val="75000"/>
              </a:lnSpc>
              <a:defRPr lang="en-DK" sz="5399" b="0" i="0" kern="1200" spc="300">
                <a:solidFill>
                  <a:schemeClr val="tx1"/>
                </a:solidFill>
                <a:latin typeface="+mj-lt"/>
                <a:ea typeface="+mj-ea"/>
                <a:cs typeface="+mj-cs"/>
              </a:defRPr>
            </a:lvl1pPr>
          </a:lstStyle>
          <a:p>
            <a:r>
              <a:rPr lang="en-GB"/>
              <a:t>CLICK TO EDIT MASTER TITLE STYLE</a:t>
            </a:r>
            <a:endParaRPr lang="en-DK"/>
          </a:p>
        </p:txBody>
      </p:sp>
    </p:spTree>
    <p:extLst>
      <p:ext uri="{BB962C8B-B14F-4D97-AF65-F5344CB8AC3E}">
        <p14:creationId xmlns:p14="http://schemas.microsoft.com/office/powerpoint/2010/main" val="55419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useslide">
    <p:bg>
      <p:bgPr>
        <a:solidFill>
          <a:srgbClr val="CDDDD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9F556A-891E-974D-A9F9-AA4A52E2F52B}"/>
              </a:ext>
            </a:extLst>
          </p:cNvPr>
          <p:cNvSpPr>
            <a:spLocks noGrp="1"/>
          </p:cNvSpPr>
          <p:nvPr>
            <p:ph type="dt" sz="half" idx="10"/>
          </p:nvPr>
        </p:nvSpPr>
        <p:spPr>
          <a:xfrm>
            <a:off x="10523755" y="188914"/>
            <a:ext cx="1476183" cy="559329"/>
          </a:xfrm>
          <a:prstGeom prst="rect">
            <a:avLst/>
          </a:prstGeom>
        </p:spPr>
        <p:txBody>
          <a:bodyPr/>
          <a:lstStyle/>
          <a:p>
            <a:fld id="{D8D9073E-93CE-0746-9342-C3DF89F000FA}" type="datetime1">
              <a:t>27-09-2023</a:t>
            </a:fld>
            <a:endParaRPr lang="en-DK" sz="800"/>
          </a:p>
        </p:txBody>
      </p:sp>
      <p:sp>
        <p:nvSpPr>
          <p:cNvPr id="3" name="Footer Placeholder 2">
            <a:extLst>
              <a:ext uri="{FF2B5EF4-FFF2-40B4-BE49-F238E27FC236}">
                <a16:creationId xmlns:a16="http://schemas.microsoft.com/office/drawing/2014/main" id="{82FDDFBE-D906-6C4F-99C9-9249F6364A4C}"/>
              </a:ext>
            </a:extLst>
          </p:cNvPr>
          <p:cNvSpPr>
            <a:spLocks noGrp="1"/>
          </p:cNvSpPr>
          <p:nvPr>
            <p:ph type="ftr" sz="quarter" idx="11"/>
          </p:nvPr>
        </p:nvSpPr>
        <p:spPr>
          <a:xfrm>
            <a:off x="6131715" y="6103408"/>
            <a:ext cx="2915857" cy="559329"/>
          </a:xfrm>
          <a:prstGeom prst="rect">
            <a:avLst/>
          </a:prstGeom>
        </p:spPr>
        <p:txBody>
          <a:bodyPr/>
          <a:lstStyle/>
          <a:p>
            <a:r>
              <a:rPr lang="en-GB"/>
              <a:t>FOOTER – STORE BOGSTAVER</a:t>
            </a:r>
            <a:endParaRPr lang="en-DK" sz="800"/>
          </a:p>
        </p:txBody>
      </p:sp>
      <p:sp>
        <p:nvSpPr>
          <p:cNvPr id="4" name="Slide Number Placeholder 3">
            <a:extLst>
              <a:ext uri="{FF2B5EF4-FFF2-40B4-BE49-F238E27FC236}">
                <a16:creationId xmlns:a16="http://schemas.microsoft.com/office/drawing/2014/main" id="{7CDA64CA-6E63-8941-819C-68148E13EFEC}"/>
              </a:ext>
            </a:extLst>
          </p:cNvPr>
          <p:cNvSpPr>
            <a:spLocks noGrp="1"/>
          </p:cNvSpPr>
          <p:nvPr>
            <p:ph type="sldNum" sz="quarter" idx="12"/>
          </p:nvPr>
        </p:nvSpPr>
        <p:spPr>
          <a:xfrm>
            <a:off x="10523755" y="6103409"/>
            <a:ext cx="1474596" cy="559329"/>
          </a:xfrm>
          <a:prstGeom prst="rect">
            <a:avLst/>
          </a:prstGeom>
        </p:spPr>
        <p:txBody>
          <a:bodyPr/>
          <a:lstStyle/>
          <a:p>
            <a:fld id="{97C90A3D-D57D-FD44-9B76-0F4E407B9FC2}" type="slidenum">
              <a:rPr lang="en-DK"/>
              <a:pPr/>
              <a:t>‹#›</a:t>
            </a:fld>
            <a:endParaRPr lang="en-DK" sz="800"/>
          </a:p>
        </p:txBody>
      </p:sp>
      <p:sp>
        <p:nvSpPr>
          <p:cNvPr id="6" name="Title 5">
            <a:extLst>
              <a:ext uri="{FF2B5EF4-FFF2-40B4-BE49-F238E27FC236}">
                <a16:creationId xmlns:a16="http://schemas.microsoft.com/office/drawing/2014/main" id="{455E6949-3BBE-1D43-A541-326823BBA46A}"/>
              </a:ext>
            </a:extLst>
          </p:cNvPr>
          <p:cNvSpPr>
            <a:spLocks noGrp="1"/>
          </p:cNvSpPr>
          <p:nvPr>
            <p:ph type="title" hasCustomPrompt="1"/>
          </p:nvPr>
        </p:nvSpPr>
        <p:spPr>
          <a:xfrm>
            <a:off x="1666658" y="2377550"/>
            <a:ext cx="3895218" cy="2307496"/>
          </a:xfrm>
          <a:prstGeom prst="rect">
            <a:avLst/>
          </a:prstGeom>
        </p:spPr>
        <p:txBody>
          <a:bodyPr anchor="ctr"/>
          <a:lstStyle>
            <a:lvl1pPr>
              <a:lnSpc>
                <a:spcPct val="75000"/>
              </a:lnSpc>
              <a:defRPr lang="en-DK" sz="5399" b="0" i="0" kern="1200" spc="300">
                <a:solidFill>
                  <a:schemeClr val="tx1"/>
                </a:solidFill>
                <a:latin typeface="+mj-lt"/>
                <a:ea typeface="+mj-ea"/>
                <a:cs typeface="+mj-cs"/>
              </a:defRPr>
            </a:lvl1pPr>
          </a:lstStyle>
          <a:p>
            <a:r>
              <a:rPr lang="en-GB"/>
              <a:t>PAUSE</a:t>
            </a:r>
            <a:endParaRPr lang="en-DK"/>
          </a:p>
        </p:txBody>
      </p:sp>
      <p:pic>
        <p:nvPicPr>
          <p:cNvPr id="7" name="Graphic 17">
            <a:extLst>
              <a:ext uri="{FF2B5EF4-FFF2-40B4-BE49-F238E27FC236}">
                <a16:creationId xmlns:a16="http://schemas.microsoft.com/office/drawing/2014/main" id="{FEE92393-268A-8E46-B9A8-B38925DA3E06}"/>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5765049" y="460452"/>
            <a:ext cx="6031715" cy="6005326"/>
          </a:xfrm>
          <a:prstGeom prst="rect">
            <a:avLst/>
          </a:prstGeom>
        </p:spPr>
      </p:pic>
    </p:spTree>
    <p:extLst>
      <p:ext uri="{BB962C8B-B14F-4D97-AF65-F5344CB8AC3E}">
        <p14:creationId xmlns:p14="http://schemas.microsoft.com/office/powerpoint/2010/main" val="314790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side Cormorant Garamond Offic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7DDF2A-5100-B84F-BF48-ECBE1A6FD04B}"/>
              </a:ext>
            </a:extLst>
          </p:cNvPr>
          <p:cNvSpPr>
            <a:spLocks noGrp="1"/>
          </p:cNvSpPr>
          <p:nvPr>
            <p:ph type="dt" sz="half" idx="10"/>
          </p:nvPr>
        </p:nvSpPr>
        <p:spPr>
          <a:xfrm>
            <a:off x="10523755" y="188914"/>
            <a:ext cx="1476183" cy="559329"/>
          </a:xfrm>
          <a:prstGeom prst="rect">
            <a:avLst/>
          </a:prstGeom>
        </p:spPr>
        <p:txBody>
          <a:bodyPr/>
          <a:lstStyle/>
          <a:p>
            <a:pPr algn="r"/>
            <a:fld id="{F0D69A64-207F-5B42-AB48-74614E5B61E0}" type="datetime1">
              <a:t>27-09-2023</a:t>
            </a:fld>
            <a:endParaRPr lang="en-DK"/>
          </a:p>
        </p:txBody>
      </p:sp>
      <p:sp>
        <p:nvSpPr>
          <p:cNvPr id="3" name="Footer Placeholder 2">
            <a:extLst>
              <a:ext uri="{FF2B5EF4-FFF2-40B4-BE49-F238E27FC236}">
                <a16:creationId xmlns:a16="http://schemas.microsoft.com/office/drawing/2014/main" id="{54237319-6FFE-7743-897D-5B3D6CF75B33}"/>
              </a:ext>
            </a:extLst>
          </p:cNvPr>
          <p:cNvSpPr>
            <a:spLocks noGrp="1"/>
          </p:cNvSpPr>
          <p:nvPr>
            <p:ph type="ftr" sz="quarter" idx="11"/>
          </p:nvPr>
        </p:nvSpPr>
        <p:spPr>
          <a:xfrm>
            <a:off x="6131715" y="6103408"/>
            <a:ext cx="2915857" cy="559329"/>
          </a:xfrm>
          <a:prstGeom prst="rect">
            <a:avLst/>
          </a:prstGeom>
        </p:spPr>
        <p:txBody>
          <a:bodyPr/>
          <a:lstStyle/>
          <a:p>
            <a:r>
              <a:rPr lang="en-GB"/>
              <a:t>FOOTER – STORE BOGSTAVER</a:t>
            </a:r>
            <a:endParaRPr lang="en-DK"/>
          </a:p>
        </p:txBody>
      </p:sp>
      <p:sp>
        <p:nvSpPr>
          <p:cNvPr id="4" name="Slide Number Placeholder 3">
            <a:extLst>
              <a:ext uri="{FF2B5EF4-FFF2-40B4-BE49-F238E27FC236}">
                <a16:creationId xmlns:a16="http://schemas.microsoft.com/office/drawing/2014/main" id="{3EFFD8E0-4140-664F-88E5-7DD4BAF7C937}"/>
              </a:ext>
            </a:extLst>
          </p:cNvPr>
          <p:cNvSpPr>
            <a:spLocks noGrp="1"/>
          </p:cNvSpPr>
          <p:nvPr>
            <p:ph type="sldNum" sz="quarter" idx="12"/>
          </p:nvPr>
        </p:nvSpPr>
        <p:spPr>
          <a:xfrm>
            <a:off x="10523755" y="6103409"/>
            <a:ext cx="1474596" cy="559329"/>
          </a:xfrm>
          <a:prstGeom prst="rect">
            <a:avLst/>
          </a:prstGeom>
        </p:spPr>
        <p:txBody>
          <a:bodyPr/>
          <a:lstStyle/>
          <a:p>
            <a:fld id="{97C90A3D-D57D-FD44-9B76-0F4E407B9FC2}" type="slidenum">
              <a:rPr lang="en-DK"/>
              <a:pPr/>
              <a:t>‹#›</a:t>
            </a:fld>
            <a:endParaRPr lang="en-DK"/>
          </a:p>
        </p:txBody>
      </p:sp>
      <p:sp>
        <p:nvSpPr>
          <p:cNvPr id="6" name="Content Placeholder 5">
            <a:extLst>
              <a:ext uri="{FF2B5EF4-FFF2-40B4-BE49-F238E27FC236}">
                <a16:creationId xmlns:a16="http://schemas.microsoft.com/office/drawing/2014/main" id="{867E265F-DDA8-3C4B-B893-94BA8E8851F1}"/>
              </a:ext>
            </a:extLst>
          </p:cNvPr>
          <p:cNvSpPr>
            <a:spLocks noGrp="1"/>
          </p:cNvSpPr>
          <p:nvPr>
            <p:ph sz="quarter" idx="13"/>
          </p:nvPr>
        </p:nvSpPr>
        <p:spPr>
          <a:xfrm>
            <a:off x="1666659" y="1268414"/>
            <a:ext cx="8857097" cy="4321175"/>
          </a:xfrm>
        </p:spPr>
        <p:txBody>
          <a:bodyPr/>
          <a:lstStyle>
            <a:lvl1pPr>
              <a:defRPr sz="2800">
                <a:latin typeface="+mj-lt"/>
              </a:defRPr>
            </a:lvl1pPr>
            <a:lvl2pPr marL="496838" indent="-274611">
              <a:tabLst/>
              <a:defRPr sz="2800">
                <a:latin typeface="+mj-lt"/>
              </a:defRPr>
            </a:lvl2pPr>
            <a:lvl3pPr marL="720653" indent="-223816">
              <a:tabLst/>
              <a:defRPr sz="2800">
                <a:latin typeface="+mj-lt"/>
              </a:defRPr>
            </a:lvl3pPr>
            <a:lvl4pPr marL="984152" indent="-222228">
              <a:tabLst/>
              <a:defRPr sz="2800">
                <a:latin typeface="+mj-lt"/>
              </a:defRPr>
            </a:lvl4pPr>
            <a:lvl5pPr marL="1249238" indent="-265086">
              <a:tabLst/>
              <a:defRPr sz="2800">
                <a:latin typeface="+mj-lt"/>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10" name="Title 9">
            <a:extLst>
              <a:ext uri="{FF2B5EF4-FFF2-40B4-BE49-F238E27FC236}">
                <a16:creationId xmlns:a16="http://schemas.microsoft.com/office/drawing/2014/main" id="{4DF35EFB-7048-ED43-AB2D-1C4FA53B2010}"/>
              </a:ext>
            </a:extLst>
          </p:cNvPr>
          <p:cNvSpPr>
            <a:spLocks noGrp="1"/>
          </p:cNvSpPr>
          <p:nvPr>
            <p:ph type="title"/>
          </p:nvPr>
        </p:nvSpPr>
        <p:spPr>
          <a:xfrm>
            <a:off x="1666658" y="188914"/>
            <a:ext cx="7380914" cy="1079500"/>
          </a:xfrm>
          <a:prstGeom prst="rect">
            <a:avLst/>
          </a:prstGeom>
        </p:spPr>
        <p:txBody>
          <a:bodyPr/>
          <a:lstStyle/>
          <a:p>
            <a:r>
              <a:rPr lang="da-DK"/>
              <a:t>Klik for at redigere titeltypografien i masteren</a:t>
            </a:r>
            <a:endParaRPr lang="en-DK"/>
          </a:p>
        </p:txBody>
      </p:sp>
    </p:spTree>
    <p:extLst>
      <p:ext uri="{BB962C8B-B14F-4D97-AF65-F5344CB8AC3E}">
        <p14:creationId xmlns:p14="http://schemas.microsoft.com/office/powerpoint/2010/main" val="88435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side Spartan Offic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C732C6-85D6-3E4F-AC2F-8C10C3D8F950}"/>
              </a:ext>
            </a:extLst>
          </p:cNvPr>
          <p:cNvSpPr>
            <a:spLocks noGrp="1"/>
          </p:cNvSpPr>
          <p:nvPr>
            <p:ph type="dt" sz="half" idx="10"/>
          </p:nvPr>
        </p:nvSpPr>
        <p:spPr>
          <a:xfrm>
            <a:off x="10523755" y="188914"/>
            <a:ext cx="1476183" cy="559329"/>
          </a:xfrm>
          <a:prstGeom prst="rect">
            <a:avLst/>
          </a:prstGeom>
        </p:spPr>
        <p:txBody>
          <a:bodyPr/>
          <a:lstStyle/>
          <a:p>
            <a:pPr algn="r"/>
            <a:fld id="{D6CD10EC-0CB6-214B-8A07-C09BBC0E6D2B}" type="datetime1">
              <a:t>27-09-2023</a:t>
            </a:fld>
            <a:endParaRPr lang="en-DK"/>
          </a:p>
        </p:txBody>
      </p:sp>
      <p:sp>
        <p:nvSpPr>
          <p:cNvPr id="3" name="Footer Placeholder 2">
            <a:extLst>
              <a:ext uri="{FF2B5EF4-FFF2-40B4-BE49-F238E27FC236}">
                <a16:creationId xmlns:a16="http://schemas.microsoft.com/office/drawing/2014/main" id="{712C3ED9-9361-7541-B1E0-3ACB4E11AC37}"/>
              </a:ext>
            </a:extLst>
          </p:cNvPr>
          <p:cNvSpPr>
            <a:spLocks noGrp="1"/>
          </p:cNvSpPr>
          <p:nvPr>
            <p:ph type="ftr" sz="quarter" idx="11"/>
          </p:nvPr>
        </p:nvSpPr>
        <p:spPr>
          <a:xfrm>
            <a:off x="6131715" y="6103408"/>
            <a:ext cx="2915857" cy="559329"/>
          </a:xfrm>
          <a:prstGeom prst="rect">
            <a:avLst/>
          </a:prstGeom>
        </p:spPr>
        <p:txBody>
          <a:bodyPr/>
          <a:lstStyle/>
          <a:p>
            <a:r>
              <a:rPr lang="en-GB"/>
              <a:t>FOOTER – STORE BOGSTAVER</a:t>
            </a:r>
            <a:endParaRPr lang="en-DK"/>
          </a:p>
        </p:txBody>
      </p:sp>
      <p:sp>
        <p:nvSpPr>
          <p:cNvPr id="4" name="Slide Number Placeholder 3">
            <a:extLst>
              <a:ext uri="{FF2B5EF4-FFF2-40B4-BE49-F238E27FC236}">
                <a16:creationId xmlns:a16="http://schemas.microsoft.com/office/drawing/2014/main" id="{170B81EF-B005-A345-8397-B63C02F99AF0}"/>
              </a:ext>
            </a:extLst>
          </p:cNvPr>
          <p:cNvSpPr>
            <a:spLocks noGrp="1"/>
          </p:cNvSpPr>
          <p:nvPr>
            <p:ph type="sldNum" sz="quarter" idx="12"/>
          </p:nvPr>
        </p:nvSpPr>
        <p:spPr>
          <a:xfrm>
            <a:off x="10523755" y="6103409"/>
            <a:ext cx="1474596" cy="559329"/>
          </a:xfrm>
          <a:prstGeom prst="rect">
            <a:avLst/>
          </a:prstGeom>
        </p:spPr>
        <p:txBody>
          <a:bodyPr/>
          <a:lstStyle/>
          <a:p>
            <a:fld id="{97C90A3D-D57D-FD44-9B76-0F4E407B9FC2}" type="slidenum">
              <a:rPr lang="en-DK"/>
              <a:pPr/>
              <a:t>‹#›</a:t>
            </a:fld>
            <a:endParaRPr lang="en-DK"/>
          </a:p>
        </p:txBody>
      </p:sp>
      <p:sp>
        <p:nvSpPr>
          <p:cNvPr id="7" name="Content Placeholder 5">
            <a:extLst>
              <a:ext uri="{FF2B5EF4-FFF2-40B4-BE49-F238E27FC236}">
                <a16:creationId xmlns:a16="http://schemas.microsoft.com/office/drawing/2014/main" id="{213E1FD0-3B33-4442-BF76-B6964846057F}"/>
              </a:ext>
            </a:extLst>
          </p:cNvPr>
          <p:cNvSpPr>
            <a:spLocks noGrp="1"/>
          </p:cNvSpPr>
          <p:nvPr>
            <p:ph sz="quarter" idx="13"/>
          </p:nvPr>
        </p:nvSpPr>
        <p:spPr>
          <a:xfrm>
            <a:off x="1666659" y="1268414"/>
            <a:ext cx="8857097" cy="4321175"/>
          </a:xfrm>
        </p:spPr>
        <p:txBody>
          <a:bodyPr/>
          <a:lstStyle>
            <a:lvl1pPr>
              <a:defRPr sz="2400">
                <a:latin typeface="+mn-lt"/>
              </a:defRPr>
            </a:lvl1pPr>
            <a:lvl2pPr marL="496838" indent="-274611">
              <a:tabLst/>
              <a:defRPr sz="2400">
                <a:latin typeface="+mn-lt"/>
              </a:defRPr>
            </a:lvl2pPr>
            <a:lvl3pPr marL="720653" indent="-223816">
              <a:tabLst/>
              <a:defRPr sz="2400">
                <a:latin typeface="+mn-lt"/>
              </a:defRPr>
            </a:lvl3pPr>
            <a:lvl4pPr marL="984152" indent="-222228">
              <a:tabLst/>
              <a:defRPr sz="2400">
                <a:latin typeface="+mn-lt"/>
              </a:defRPr>
            </a:lvl4pPr>
            <a:lvl5pPr marL="1249238" indent="-265086">
              <a:tabLst/>
              <a:defRPr sz="2400">
                <a:latin typeface="+mn-lt"/>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10" name="Title 9">
            <a:extLst>
              <a:ext uri="{FF2B5EF4-FFF2-40B4-BE49-F238E27FC236}">
                <a16:creationId xmlns:a16="http://schemas.microsoft.com/office/drawing/2014/main" id="{4DF35EFB-7048-ED43-AB2D-1C4FA53B2010}"/>
              </a:ext>
            </a:extLst>
          </p:cNvPr>
          <p:cNvSpPr>
            <a:spLocks noGrp="1"/>
          </p:cNvSpPr>
          <p:nvPr>
            <p:ph type="title"/>
          </p:nvPr>
        </p:nvSpPr>
        <p:spPr>
          <a:xfrm>
            <a:off x="1666658" y="188914"/>
            <a:ext cx="7380914" cy="1079500"/>
          </a:xfrm>
          <a:prstGeom prst="rect">
            <a:avLst/>
          </a:prstGeom>
        </p:spPr>
        <p:txBody>
          <a:bodyPr tIns="216000" rIns="216000"/>
          <a:lstStyle/>
          <a:p>
            <a:r>
              <a:rPr lang="da-DK"/>
              <a:t>Klik for at redigere titeltypografien i masteren</a:t>
            </a:r>
            <a:endParaRPr lang="en-DK"/>
          </a:p>
        </p:txBody>
      </p:sp>
    </p:spTree>
    <p:extLst>
      <p:ext uri="{BB962C8B-B14F-4D97-AF65-F5344CB8AC3E}">
        <p14:creationId xmlns:p14="http://schemas.microsoft.com/office/powerpoint/2010/main" val="327576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 tekstboks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5A6BA-66F1-5947-9B40-C28903FB64EE}"/>
              </a:ext>
            </a:extLst>
          </p:cNvPr>
          <p:cNvSpPr>
            <a:spLocks noGrp="1"/>
          </p:cNvSpPr>
          <p:nvPr>
            <p:ph type="dt" sz="half" idx="14"/>
          </p:nvPr>
        </p:nvSpPr>
        <p:spPr>
          <a:xfrm>
            <a:off x="10523755" y="188914"/>
            <a:ext cx="1476183" cy="559329"/>
          </a:xfrm>
          <a:prstGeom prst="rect">
            <a:avLst/>
          </a:prstGeom>
        </p:spPr>
        <p:txBody>
          <a:bodyPr/>
          <a:lstStyle/>
          <a:p>
            <a:pPr algn="r"/>
            <a:fld id="{D18872DF-655D-7F49-9E1A-E3EFC273067C}" type="datetime1">
              <a:t>27-09-2023</a:t>
            </a:fld>
            <a:endParaRPr lang="en-DK"/>
          </a:p>
        </p:txBody>
      </p:sp>
      <p:sp>
        <p:nvSpPr>
          <p:cNvPr id="4" name="Footer Placeholder 3">
            <a:extLst>
              <a:ext uri="{FF2B5EF4-FFF2-40B4-BE49-F238E27FC236}">
                <a16:creationId xmlns:a16="http://schemas.microsoft.com/office/drawing/2014/main" id="{BB9C6839-C6BC-2341-9A78-F28C3FA11BD5}"/>
              </a:ext>
            </a:extLst>
          </p:cNvPr>
          <p:cNvSpPr>
            <a:spLocks noGrp="1"/>
          </p:cNvSpPr>
          <p:nvPr>
            <p:ph type="ftr" sz="quarter" idx="15"/>
          </p:nvPr>
        </p:nvSpPr>
        <p:spPr>
          <a:xfrm>
            <a:off x="6131715" y="6103408"/>
            <a:ext cx="2915857" cy="559329"/>
          </a:xfrm>
          <a:prstGeom prst="rect">
            <a:avLst/>
          </a:prstGeom>
        </p:spPr>
        <p:txBody>
          <a:bodyPr/>
          <a:lstStyle/>
          <a:p>
            <a:r>
              <a:rPr lang="en-GB"/>
              <a:t>FOOTER – STORE BOGSTAVER</a:t>
            </a:r>
            <a:endParaRPr lang="en-DK"/>
          </a:p>
        </p:txBody>
      </p:sp>
      <p:sp>
        <p:nvSpPr>
          <p:cNvPr id="5" name="Slide Number Placeholder 4">
            <a:extLst>
              <a:ext uri="{FF2B5EF4-FFF2-40B4-BE49-F238E27FC236}">
                <a16:creationId xmlns:a16="http://schemas.microsoft.com/office/drawing/2014/main" id="{913E6367-7A27-3147-8D08-5FE8EBF3FB10}"/>
              </a:ext>
            </a:extLst>
          </p:cNvPr>
          <p:cNvSpPr>
            <a:spLocks noGrp="1"/>
          </p:cNvSpPr>
          <p:nvPr>
            <p:ph type="sldNum" sz="quarter" idx="16"/>
          </p:nvPr>
        </p:nvSpPr>
        <p:spPr>
          <a:xfrm>
            <a:off x="10523755" y="6103409"/>
            <a:ext cx="1474596" cy="559329"/>
          </a:xfrm>
          <a:prstGeom prst="rect">
            <a:avLst/>
          </a:prstGeom>
        </p:spPr>
        <p:txBody>
          <a:bodyPr/>
          <a:lstStyle/>
          <a:p>
            <a:fld id="{97C90A3D-D57D-FD44-9B76-0F4E407B9FC2}" type="slidenum">
              <a:rPr lang="en-DK"/>
              <a:pPr/>
              <a:t>‹#›</a:t>
            </a:fld>
            <a:endParaRPr lang="en-DK"/>
          </a:p>
        </p:txBody>
      </p:sp>
      <p:sp>
        <p:nvSpPr>
          <p:cNvPr id="12" name="Content Placeholder 2">
            <a:extLst>
              <a:ext uri="{FF2B5EF4-FFF2-40B4-BE49-F238E27FC236}">
                <a16:creationId xmlns:a16="http://schemas.microsoft.com/office/drawing/2014/main" id="{22FD2F52-0356-3842-B652-854B4CCA231C}"/>
              </a:ext>
            </a:extLst>
          </p:cNvPr>
          <p:cNvSpPr>
            <a:spLocks noGrp="1"/>
          </p:cNvSpPr>
          <p:nvPr>
            <p:ph idx="17"/>
          </p:nvPr>
        </p:nvSpPr>
        <p:spPr>
          <a:xfrm>
            <a:off x="6095207" y="1268414"/>
            <a:ext cx="4428548" cy="4321175"/>
          </a:xfrm>
          <a:prstGeom prst="rect">
            <a:avLst/>
          </a:prstGeom>
        </p:spPr>
        <p:txBody>
          <a:bodyPr/>
          <a:lstStyle>
            <a:lvl1pPr marL="215978" marR="0" indent="-215978" algn="l" defTabSz="914309" rtl="0" eaLnBrk="1" fontAlgn="auto" latinLnBrk="0" hangingPunct="1">
              <a:lnSpc>
                <a:spcPct val="100000"/>
              </a:lnSpc>
              <a:spcBef>
                <a:spcPts val="0"/>
              </a:spcBef>
              <a:spcAft>
                <a:spcPts val="0"/>
              </a:spcAft>
              <a:buClrTx/>
              <a:buSzPct val="70000"/>
              <a:buFont typeface="Arial" panose="020B0604020202020204" pitchFamily="34" charset="0"/>
              <a:buChar char="•"/>
              <a:tabLst/>
              <a:defRPr/>
            </a:lvl1pPr>
            <a:lvl2pPr marL="406359" marR="0" indent="-184132" algn="l" defTabSz="914309" rtl="0" eaLnBrk="1" fontAlgn="auto" latinLnBrk="0" hangingPunct="1">
              <a:lnSpc>
                <a:spcPct val="100000"/>
              </a:lnSpc>
              <a:spcBef>
                <a:spcPts val="0"/>
              </a:spcBef>
              <a:spcAft>
                <a:spcPts val="0"/>
              </a:spcAft>
              <a:buClrTx/>
              <a:buSzPct val="70000"/>
              <a:buFont typeface="Arial" panose="020B0604020202020204" pitchFamily="34" charset="0"/>
              <a:buChar char="•"/>
              <a:tabLst/>
              <a:defRPr/>
            </a:lvl2pPr>
            <a:lvl3pPr marL="577792" marR="0" indent="-171433" algn="l" defTabSz="914309" rtl="0" eaLnBrk="1" fontAlgn="auto" latinLnBrk="0" hangingPunct="1">
              <a:lnSpc>
                <a:spcPct val="100000"/>
              </a:lnSpc>
              <a:spcBef>
                <a:spcPts val="0"/>
              </a:spcBef>
              <a:spcAft>
                <a:spcPts val="0"/>
              </a:spcAft>
              <a:buClrTx/>
              <a:buSzPct val="70000"/>
              <a:buFont typeface="Arial" panose="020B0604020202020204" pitchFamily="34" charset="0"/>
              <a:buChar char="•"/>
              <a:tabLst/>
              <a:defRPr/>
            </a:lvl3pPr>
            <a:lvl4pPr marL="720653" marR="0" indent="-142861" algn="l" defTabSz="914309" rtl="0" eaLnBrk="1" fontAlgn="auto" latinLnBrk="0" hangingPunct="1">
              <a:lnSpc>
                <a:spcPct val="100000"/>
              </a:lnSpc>
              <a:spcBef>
                <a:spcPts val="0"/>
              </a:spcBef>
              <a:spcAft>
                <a:spcPts val="0"/>
              </a:spcAft>
              <a:buClrTx/>
              <a:buSzPct val="70000"/>
              <a:buFont typeface="Arial" panose="020B0604020202020204" pitchFamily="34" charset="0"/>
              <a:buChar char="•"/>
              <a:tabLst/>
              <a:defRPr/>
            </a:lvl4pPr>
            <a:lvl5pPr marL="852403" marR="0" indent="-131750" algn="l" defTabSz="914309" rtl="0" eaLnBrk="1" fontAlgn="auto" latinLnBrk="0" hangingPunct="1">
              <a:lnSpc>
                <a:spcPct val="100000"/>
              </a:lnSpc>
              <a:spcBef>
                <a:spcPts val="0"/>
              </a:spcBef>
              <a:spcAft>
                <a:spcPts val="0"/>
              </a:spcAft>
              <a:buClrTx/>
              <a:buSzPct val="70000"/>
              <a:buFont typeface="Arial" panose="020B0604020202020204" pitchFamily="34" charset="0"/>
              <a:buChar char="•"/>
              <a:tabLst/>
              <a:defRPr/>
            </a:lvl5pPr>
          </a:lstStyle>
          <a:p>
            <a:pPr marL="215978" marR="0" lvl="0" indent="-215978" algn="l" defTabSz="914309"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600" b="0" i="0" u="none" strike="noStrike" kern="1200" cap="none" spc="30" normalizeH="0" baseline="0" noProof="0">
                <a:ln>
                  <a:noFill/>
                </a:ln>
                <a:solidFill>
                  <a:srgbClr val="1A1A1A"/>
                </a:solidFill>
                <a:effectLst/>
                <a:uLnTx/>
                <a:uFillTx/>
                <a:latin typeface="+mn-lt"/>
                <a:ea typeface="+mn-ea"/>
                <a:cs typeface="+mn-cs"/>
              </a:rPr>
              <a:t>Klik for at redigere teksttypografierne i masteren</a:t>
            </a:r>
          </a:p>
          <a:p>
            <a:pPr marL="215978" marR="0" lvl="1" indent="-215978" algn="l" defTabSz="914309"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600" b="0" i="0" u="none" strike="noStrike" kern="1200" cap="none" spc="30" normalizeH="0" baseline="0" noProof="0">
                <a:ln>
                  <a:noFill/>
                </a:ln>
                <a:solidFill>
                  <a:srgbClr val="1A1A1A"/>
                </a:solidFill>
                <a:effectLst/>
                <a:uLnTx/>
                <a:uFillTx/>
                <a:latin typeface="+mn-lt"/>
                <a:ea typeface="+mn-ea"/>
                <a:cs typeface="+mn-cs"/>
              </a:rPr>
              <a:t>Andet niveau</a:t>
            </a:r>
          </a:p>
          <a:p>
            <a:pPr marL="215978" marR="0" lvl="2" indent="-215978" algn="l" defTabSz="914309"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600" b="0" i="0" u="none" strike="noStrike" kern="1200" cap="none" spc="30" normalizeH="0" baseline="0" noProof="0">
                <a:ln>
                  <a:noFill/>
                </a:ln>
                <a:solidFill>
                  <a:srgbClr val="1A1A1A"/>
                </a:solidFill>
                <a:effectLst/>
                <a:uLnTx/>
                <a:uFillTx/>
                <a:latin typeface="+mn-lt"/>
                <a:ea typeface="+mn-ea"/>
                <a:cs typeface="+mn-cs"/>
              </a:rPr>
              <a:t>Tredje niveau</a:t>
            </a:r>
          </a:p>
          <a:p>
            <a:pPr marL="215978" marR="0" lvl="3" indent="-215978" algn="l" defTabSz="914309"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600" b="0" i="0" u="none" strike="noStrike" kern="1200" cap="none" spc="30" normalizeH="0" baseline="0" noProof="0">
                <a:ln>
                  <a:noFill/>
                </a:ln>
                <a:solidFill>
                  <a:srgbClr val="1A1A1A"/>
                </a:solidFill>
                <a:effectLst/>
                <a:uLnTx/>
                <a:uFillTx/>
                <a:latin typeface="+mn-lt"/>
                <a:ea typeface="+mn-ea"/>
                <a:cs typeface="+mn-cs"/>
              </a:rPr>
              <a:t>Fjerde niveau</a:t>
            </a:r>
          </a:p>
          <a:p>
            <a:pPr marL="215978" marR="0" lvl="4" indent="-215978" algn="l" defTabSz="914309"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600" b="0" i="0" u="none" strike="noStrike" kern="1200" cap="none" spc="30" normalizeH="0" baseline="0" noProof="0">
                <a:ln>
                  <a:noFill/>
                </a:ln>
                <a:solidFill>
                  <a:srgbClr val="1A1A1A"/>
                </a:solidFill>
                <a:effectLst/>
                <a:uLnTx/>
                <a:uFillTx/>
                <a:latin typeface="+mn-lt"/>
                <a:ea typeface="+mn-ea"/>
                <a:cs typeface="+mn-cs"/>
              </a:rPr>
              <a:t>Femte niveau</a:t>
            </a:r>
            <a:endParaRPr kumimoji="0" lang="en-DK" sz="800" b="0" i="0" u="none" strike="noStrike" kern="1200" cap="none" spc="30" normalizeH="0" baseline="0" noProof="0">
              <a:ln>
                <a:noFill/>
              </a:ln>
              <a:solidFill>
                <a:srgbClr val="1A1A1A"/>
              </a:solidFill>
              <a:effectLst/>
              <a:uLnTx/>
              <a:uFillTx/>
              <a:latin typeface="+mn-lt"/>
              <a:ea typeface="+mn-ea"/>
              <a:cs typeface="+mn-cs"/>
            </a:endParaRPr>
          </a:p>
        </p:txBody>
      </p:sp>
      <p:sp>
        <p:nvSpPr>
          <p:cNvPr id="11" name="Content Placeholder 2">
            <a:extLst>
              <a:ext uri="{FF2B5EF4-FFF2-40B4-BE49-F238E27FC236}">
                <a16:creationId xmlns:a16="http://schemas.microsoft.com/office/drawing/2014/main" id="{2740BDF3-91D9-8044-BBCF-CE5CF4C7F654}"/>
              </a:ext>
            </a:extLst>
          </p:cNvPr>
          <p:cNvSpPr>
            <a:spLocks noGrp="1"/>
          </p:cNvSpPr>
          <p:nvPr>
            <p:ph idx="1"/>
          </p:nvPr>
        </p:nvSpPr>
        <p:spPr>
          <a:xfrm>
            <a:off x="1666659" y="1268414"/>
            <a:ext cx="4428548" cy="4321175"/>
          </a:xfrm>
          <a:prstGeom prst="rect">
            <a:avLst/>
          </a:prstGeom>
        </p:spPr>
        <p:txBody>
          <a:bodyPr/>
          <a:lstStyle>
            <a:lvl1pPr marL="215978" marR="0" indent="-215978" algn="l" defTabSz="914309" rtl="0" eaLnBrk="1" fontAlgn="auto" latinLnBrk="0" hangingPunct="1">
              <a:lnSpc>
                <a:spcPct val="100000"/>
              </a:lnSpc>
              <a:spcBef>
                <a:spcPts val="0"/>
              </a:spcBef>
              <a:spcAft>
                <a:spcPts val="0"/>
              </a:spcAft>
              <a:buClrTx/>
              <a:buSzPct val="70000"/>
              <a:buFont typeface="Arial" panose="020B0604020202020204" pitchFamily="34" charset="0"/>
              <a:buChar char="•"/>
              <a:tabLst/>
              <a:defRPr/>
            </a:lvl1pPr>
            <a:lvl2pPr marL="406359" marR="0" indent="-184132" algn="l" defTabSz="914309" rtl="0" eaLnBrk="1" fontAlgn="auto" latinLnBrk="0" hangingPunct="1">
              <a:lnSpc>
                <a:spcPct val="100000"/>
              </a:lnSpc>
              <a:spcBef>
                <a:spcPts val="0"/>
              </a:spcBef>
              <a:spcAft>
                <a:spcPts val="0"/>
              </a:spcAft>
              <a:buClrTx/>
              <a:buSzPct val="70000"/>
              <a:buFont typeface="Arial" panose="020B0604020202020204" pitchFamily="34" charset="0"/>
              <a:buChar char="•"/>
              <a:tabLst/>
              <a:defRPr/>
            </a:lvl2pPr>
            <a:lvl3pPr marL="577792" marR="0" indent="-171433" algn="l" defTabSz="914309" rtl="0" eaLnBrk="1" fontAlgn="auto" latinLnBrk="0" hangingPunct="1">
              <a:lnSpc>
                <a:spcPct val="100000"/>
              </a:lnSpc>
              <a:spcBef>
                <a:spcPts val="0"/>
              </a:spcBef>
              <a:spcAft>
                <a:spcPts val="0"/>
              </a:spcAft>
              <a:buClrTx/>
              <a:buSzPct val="70000"/>
              <a:buFont typeface="Arial" panose="020B0604020202020204" pitchFamily="34" charset="0"/>
              <a:buChar char="•"/>
              <a:tabLst/>
              <a:defRPr/>
            </a:lvl3pPr>
            <a:lvl4pPr marL="720653" marR="0" indent="-142861" algn="l" defTabSz="914309" rtl="0" eaLnBrk="1" fontAlgn="auto" latinLnBrk="0" hangingPunct="1">
              <a:lnSpc>
                <a:spcPct val="100000"/>
              </a:lnSpc>
              <a:spcBef>
                <a:spcPts val="0"/>
              </a:spcBef>
              <a:spcAft>
                <a:spcPts val="0"/>
              </a:spcAft>
              <a:buClrTx/>
              <a:buSzPct val="70000"/>
              <a:buFont typeface="Arial" panose="020B0604020202020204" pitchFamily="34" charset="0"/>
              <a:buChar char="•"/>
              <a:tabLst/>
              <a:defRPr/>
            </a:lvl4pPr>
            <a:lvl5pPr marL="852403" marR="0" indent="-131750" algn="l" defTabSz="914309" rtl="0" eaLnBrk="1" fontAlgn="auto" latinLnBrk="0" hangingPunct="1">
              <a:lnSpc>
                <a:spcPct val="100000"/>
              </a:lnSpc>
              <a:spcBef>
                <a:spcPts val="0"/>
              </a:spcBef>
              <a:spcAft>
                <a:spcPts val="0"/>
              </a:spcAft>
              <a:buClrTx/>
              <a:buSzPct val="70000"/>
              <a:buFont typeface="Arial" panose="020B0604020202020204" pitchFamily="34" charset="0"/>
              <a:buChar char="•"/>
              <a:tabLst/>
              <a:defRPr/>
            </a:lvl5pPr>
          </a:lstStyle>
          <a:p>
            <a:pPr marL="215978" marR="0" lvl="0" indent="-215978" algn="l" defTabSz="914309"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600" b="0" i="0" u="none" strike="noStrike" kern="1200" cap="none" spc="30" normalizeH="0" baseline="0" noProof="0">
                <a:ln>
                  <a:noFill/>
                </a:ln>
                <a:solidFill>
                  <a:srgbClr val="1A1A1A"/>
                </a:solidFill>
                <a:effectLst/>
                <a:uLnTx/>
                <a:uFillTx/>
                <a:latin typeface="+mn-lt"/>
                <a:ea typeface="+mn-ea"/>
                <a:cs typeface="+mn-cs"/>
              </a:rPr>
              <a:t>Klik for at redigere teksttypografierne i masteren</a:t>
            </a:r>
          </a:p>
          <a:p>
            <a:pPr marL="215978" marR="0" lvl="1" indent="-215978" algn="l" defTabSz="914309"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600" b="0" i="0" u="none" strike="noStrike" kern="1200" cap="none" spc="30" normalizeH="0" baseline="0" noProof="0">
                <a:ln>
                  <a:noFill/>
                </a:ln>
                <a:solidFill>
                  <a:srgbClr val="1A1A1A"/>
                </a:solidFill>
                <a:effectLst/>
                <a:uLnTx/>
                <a:uFillTx/>
                <a:latin typeface="+mn-lt"/>
                <a:ea typeface="+mn-ea"/>
                <a:cs typeface="+mn-cs"/>
              </a:rPr>
              <a:t>Andet niveau</a:t>
            </a:r>
          </a:p>
          <a:p>
            <a:pPr marL="215978" marR="0" lvl="2" indent="-215978" algn="l" defTabSz="914309"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600" b="0" i="0" u="none" strike="noStrike" kern="1200" cap="none" spc="30" normalizeH="0" baseline="0" noProof="0">
                <a:ln>
                  <a:noFill/>
                </a:ln>
                <a:solidFill>
                  <a:srgbClr val="1A1A1A"/>
                </a:solidFill>
                <a:effectLst/>
                <a:uLnTx/>
                <a:uFillTx/>
                <a:latin typeface="+mn-lt"/>
                <a:ea typeface="+mn-ea"/>
                <a:cs typeface="+mn-cs"/>
              </a:rPr>
              <a:t>Tredje niveau</a:t>
            </a:r>
          </a:p>
          <a:p>
            <a:pPr marL="215978" marR="0" lvl="3" indent="-215978" algn="l" defTabSz="914309"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600" b="0" i="0" u="none" strike="noStrike" kern="1200" cap="none" spc="30" normalizeH="0" baseline="0" noProof="0">
                <a:ln>
                  <a:noFill/>
                </a:ln>
                <a:solidFill>
                  <a:srgbClr val="1A1A1A"/>
                </a:solidFill>
                <a:effectLst/>
                <a:uLnTx/>
                <a:uFillTx/>
                <a:latin typeface="+mn-lt"/>
                <a:ea typeface="+mn-ea"/>
                <a:cs typeface="+mn-cs"/>
              </a:rPr>
              <a:t>Fjerde niveau</a:t>
            </a:r>
          </a:p>
          <a:p>
            <a:pPr marL="215978" marR="0" lvl="4" indent="-215978" algn="l" defTabSz="914309"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600" b="0" i="0" u="none" strike="noStrike" kern="1200" cap="none" spc="30" normalizeH="0" baseline="0" noProof="0">
                <a:ln>
                  <a:noFill/>
                </a:ln>
                <a:solidFill>
                  <a:srgbClr val="1A1A1A"/>
                </a:solidFill>
                <a:effectLst/>
                <a:uLnTx/>
                <a:uFillTx/>
                <a:latin typeface="+mn-lt"/>
                <a:ea typeface="+mn-ea"/>
                <a:cs typeface="+mn-cs"/>
              </a:rPr>
              <a:t>Femte niveau</a:t>
            </a:r>
            <a:endParaRPr kumimoji="0" lang="en-DK" sz="800" b="0" i="0" u="none" strike="noStrike" kern="1200" cap="none" spc="30" normalizeH="0" baseline="0" noProof="0">
              <a:ln>
                <a:noFill/>
              </a:ln>
              <a:solidFill>
                <a:srgbClr val="1A1A1A"/>
              </a:solidFill>
              <a:effectLst/>
              <a:uLnTx/>
              <a:uFillTx/>
              <a:latin typeface="+mn-lt"/>
              <a:ea typeface="+mn-ea"/>
              <a:cs typeface="+mn-cs"/>
            </a:endParaRPr>
          </a:p>
        </p:txBody>
      </p:sp>
      <p:sp>
        <p:nvSpPr>
          <p:cNvPr id="13" name="Title 9">
            <a:extLst>
              <a:ext uri="{FF2B5EF4-FFF2-40B4-BE49-F238E27FC236}">
                <a16:creationId xmlns:a16="http://schemas.microsoft.com/office/drawing/2014/main" id="{77ADFD79-2E5F-4742-A625-108ECAA6C1A7}"/>
              </a:ext>
            </a:extLst>
          </p:cNvPr>
          <p:cNvSpPr>
            <a:spLocks noGrp="1"/>
          </p:cNvSpPr>
          <p:nvPr>
            <p:ph type="title"/>
          </p:nvPr>
        </p:nvSpPr>
        <p:spPr>
          <a:xfrm>
            <a:off x="1666658" y="188914"/>
            <a:ext cx="7380914" cy="1079500"/>
          </a:xfrm>
          <a:prstGeom prst="rect">
            <a:avLst/>
          </a:prstGeom>
        </p:spPr>
        <p:txBody>
          <a:bodyPr tIns="216000" rIns="216000"/>
          <a:lstStyle/>
          <a:p>
            <a:r>
              <a:rPr lang="da-DK"/>
              <a:t>Klik for at redigere titeltypografien i masteren</a:t>
            </a:r>
            <a:endParaRPr lang="en-DK"/>
          </a:p>
        </p:txBody>
      </p:sp>
    </p:spTree>
    <p:extLst>
      <p:ext uri="{BB962C8B-B14F-4D97-AF65-F5344CB8AC3E}">
        <p14:creationId xmlns:p14="http://schemas.microsoft.com/office/powerpoint/2010/main" val="178219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tung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5A6BA-66F1-5947-9B40-C28903FB64EE}"/>
              </a:ext>
            </a:extLst>
          </p:cNvPr>
          <p:cNvSpPr>
            <a:spLocks noGrp="1"/>
          </p:cNvSpPr>
          <p:nvPr>
            <p:ph type="dt" sz="half" idx="14"/>
          </p:nvPr>
        </p:nvSpPr>
        <p:spPr>
          <a:xfrm>
            <a:off x="10523755" y="188914"/>
            <a:ext cx="1476183" cy="559329"/>
          </a:xfrm>
          <a:prstGeom prst="rect">
            <a:avLst/>
          </a:prstGeom>
        </p:spPr>
        <p:txBody>
          <a:bodyPr/>
          <a:lstStyle/>
          <a:p>
            <a:pPr algn="r"/>
            <a:fld id="{D18872DF-655D-7F49-9E1A-E3EFC273067C}" type="datetime1">
              <a:t>27-09-2023</a:t>
            </a:fld>
            <a:endParaRPr lang="en-DK"/>
          </a:p>
        </p:txBody>
      </p:sp>
      <p:sp>
        <p:nvSpPr>
          <p:cNvPr id="4" name="Footer Placeholder 3">
            <a:extLst>
              <a:ext uri="{FF2B5EF4-FFF2-40B4-BE49-F238E27FC236}">
                <a16:creationId xmlns:a16="http://schemas.microsoft.com/office/drawing/2014/main" id="{BB9C6839-C6BC-2341-9A78-F28C3FA11BD5}"/>
              </a:ext>
            </a:extLst>
          </p:cNvPr>
          <p:cNvSpPr>
            <a:spLocks noGrp="1"/>
          </p:cNvSpPr>
          <p:nvPr>
            <p:ph type="ftr" sz="quarter" idx="15"/>
          </p:nvPr>
        </p:nvSpPr>
        <p:spPr>
          <a:xfrm>
            <a:off x="6131715" y="6103408"/>
            <a:ext cx="2915857" cy="559329"/>
          </a:xfrm>
          <a:prstGeom prst="rect">
            <a:avLst/>
          </a:prstGeom>
        </p:spPr>
        <p:txBody>
          <a:bodyPr/>
          <a:lstStyle/>
          <a:p>
            <a:r>
              <a:rPr lang="en-GB"/>
              <a:t>FOOTER – STORE BOGSTAVER</a:t>
            </a:r>
            <a:endParaRPr lang="en-DK"/>
          </a:p>
        </p:txBody>
      </p:sp>
      <p:sp>
        <p:nvSpPr>
          <p:cNvPr id="5" name="Slide Number Placeholder 4">
            <a:extLst>
              <a:ext uri="{FF2B5EF4-FFF2-40B4-BE49-F238E27FC236}">
                <a16:creationId xmlns:a16="http://schemas.microsoft.com/office/drawing/2014/main" id="{913E6367-7A27-3147-8D08-5FE8EBF3FB10}"/>
              </a:ext>
            </a:extLst>
          </p:cNvPr>
          <p:cNvSpPr>
            <a:spLocks noGrp="1"/>
          </p:cNvSpPr>
          <p:nvPr>
            <p:ph type="sldNum" sz="quarter" idx="16"/>
          </p:nvPr>
        </p:nvSpPr>
        <p:spPr>
          <a:xfrm>
            <a:off x="10523755" y="6103409"/>
            <a:ext cx="1474596" cy="559329"/>
          </a:xfrm>
          <a:prstGeom prst="rect">
            <a:avLst/>
          </a:prstGeom>
        </p:spPr>
        <p:txBody>
          <a:bodyPr/>
          <a:lstStyle/>
          <a:p>
            <a:fld id="{97C90A3D-D57D-FD44-9B76-0F4E407B9FC2}" type="slidenum">
              <a:rPr lang="en-DK"/>
              <a:pPr/>
              <a:t>‹#›</a:t>
            </a:fld>
            <a:endParaRPr lang="en-DK"/>
          </a:p>
        </p:txBody>
      </p:sp>
      <p:sp>
        <p:nvSpPr>
          <p:cNvPr id="11" name="Content Placeholder 2">
            <a:extLst>
              <a:ext uri="{FF2B5EF4-FFF2-40B4-BE49-F238E27FC236}">
                <a16:creationId xmlns:a16="http://schemas.microsoft.com/office/drawing/2014/main" id="{2740BDF3-91D9-8044-BBCF-CE5CF4C7F654}"/>
              </a:ext>
            </a:extLst>
          </p:cNvPr>
          <p:cNvSpPr>
            <a:spLocks noGrp="1"/>
          </p:cNvSpPr>
          <p:nvPr>
            <p:ph idx="1" hasCustomPrompt="1"/>
          </p:nvPr>
        </p:nvSpPr>
        <p:spPr>
          <a:xfrm>
            <a:off x="1666658" y="1268414"/>
            <a:ext cx="8857097" cy="4321175"/>
          </a:xfrm>
          <a:prstGeom prst="rect">
            <a:avLst/>
          </a:prstGeom>
        </p:spPr>
        <p:txBody>
          <a:bodyPr numCol="3" spcCol="432000"/>
          <a:lstStyle>
            <a:lvl1pPr marL="215978" marR="0" indent="-215978" algn="l" defTabSz="914309" rtl="0" eaLnBrk="1" fontAlgn="auto" latinLnBrk="0" hangingPunct="1">
              <a:lnSpc>
                <a:spcPct val="100000"/>
              </a:lnSpc>
              <a:spcBef>
                <a:spcPts val="0"/>
              </a:spcBef>
              <a:spcAft>
                <a:spcPts val="0"/>
              </a:spcAft>
              <a:buClrTx/>
              <a:buSzPct val="70000"/>
              <a:buFont typeface="Arial" panose="020B0604020202020204" pitchFamily="34" charset="0"/>
              <a:buChar char="•"/>
              <a:tabLst/>
              <a:defRPr/>
            </a:lvl1pPr>
            <a:lvl2pPr marL="406359" marR="0" indent="-184132" algn="l" defTabSz="914309" rtl="0" eaLnBrk="1" fontAlgn="auto" latinLnBrk="0" hangingPunct="1">
              <a:lnSpc>
                <a:spcPct val="100000"/>
              </a:lnSpc>
              <a:spcBef>
                <a:spcPts val="0"/>
              </a:spcBef>
              <a:spcAft>
                <a:spcPts val="0"/>
              </a:spcAft>
              <a:buClrTx/>
              <a:buSzPct val="70000"/>
              <a:buFont typeface="Arial" panose="020B0604020202020204" pitchFamily="34" charset="0"/>
              <a:buChar char="•"/>
              <a:tabLst/>
              <a:defRPr/>
            </a:lvl2pPr>
            <a:lvl3pPr marL="577792" marR="0" indent="-171433" algn="l" defTabSz="914309" rtl="0" eaLnBrk="1" fontAlgn="auto" latinLnBrk="0" hangingPunct="1">
              <a:lnSpc>
                <a:spcPct val="100000"/>
              </a:lnSpc>
              <a:spcBef>
                <a:spcPts val="0"/>
              </a:spcBef>
              <a:spcAft>
                <a:spcPts val="0"/>
              </a:spcAft>
              <a:buClrTx/>
              <a:buSzPct val="70000"/>
              <a:buFont typeface="Arial" panose="020B0604020202020204" pitchFamily="34" charset="0"/>
              <a:buChar char="•"/>
              <a:tabLst/>
              <a:defRPr/>
            </a:lvl3pPr>
            <a:lvl4pPr marL="720653" marR="0" indent="-142861" algn="l" defTabSz="914309" rtl="0" eaLnBrk="1" fontAlgn="auto" latinLnBrk="0" hangingPunct="1">
              <a:lnSpc>
                <a:spcPct val="100000"/>
              </a:lnSpc>
              <a:spcBef>
                <a:spcPts val="0"/>
              </a:spcBef>
              <a:spcAft>
                <a:spcPts val="0"/>
              </a:spcAft>
              <a:buClrTx/>
              <a:buSzPct val="70000"/>
              <a:buFont typeface="Arial" panose="020B0604020202020204" pitchFamily="34" charset="0"/>
              <a:buChar char="•"/>
              <a:tabLst/>
              <a:defRPr/>
            </a:lvl4pPr>
            <a:lvl5pPr marL="852403" marR="0" indent="-131750" algn="l" defTabSz="914309" rtl="0" eaLnBrk="1" fontAlgn="auto" latinLnBrk="0" hangingPunct="1">
              <a:lnSpc>
                <a:spcPct val="100000"/>
              </a:lnSpc>
              <a:spcBef>
                <a:spcPts val="0"/>
              </a:spcBef>
              <a:spcAft>
                <a:spcPts val="0"/>
              </a:spcAft>
              <a:buClrTx/>
              <a:buSzPct val="70000"/>
              <a:buFont typeface="Arial" panose="020B0604020202020204" pitchFamily="34" charset="0"/>
              <a:buChar char="•"/>
              <a:tabLst/>
              <a:defRPr/>
            </a:lvl5pPr>
          </a:lstStyle>
          <a:p>
            <a:pPr marL="215978" marR="0" lvl="0" indent="-215978" algn="l" defTabSz="914309"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en-GB" sz="1600" b="0" i="0" u="none" strike="noStrike" kern="1200" cap="none" spc="30" normalizeH="0" baseline="0" noProof="0">
                <a:ln>
                  <a:noFill/>
                </a:ln>
                <a:solidFill>
                  <a:srgbClr val="1A1A1A"/>
                </a:solidFill>
                <a:effectLst/>
                <a:uLnTx/>
                <a:uFillTx/>
                <a:latin typeface="+mn-lt"/>
                <a:ea typeface="+mn-ea"/>
                <a:cs typeface="+mn-cs"/>
              </a:rPr>
              <a:t>Click to edit Master text styles</a:t>
            </a:r>
          </a:p>
          <a:p>
            <a:pPr marL="406359" marR="0" lvl="1" indent="-184132" algn="l" defTabSz="914309"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en-GB" sz="1400" b="0" i="0" u="none" strike="noStrike" kern="1200" cap="none" spc="30" normalizeH="0" baseline="0" noProof="0">
                <a:ln>
                  <a:noFill/>
                </a:ln>
                <a:solidFill>
                  <a:srgbClr val="1A1A1A"/>
                </a:solidFill>
                <a:effectLst/>
                <a:uLnTx/>
                <a:uFillTx/>
                <a:latin typeface="+mn-lt"/>
                <a:ea typeface="+mn-ea"/>
                <a:cs typeface="+mn-cs"/>
              </a:rPr>
              <a:t>Second level</a:t>
            </a:r>
          </a:p>
          <a:p>
            <a:pPr marL="577792" marR="0" lvl="2" indent="-171433" algn="l" defTabSz="914309"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en-GB" sz="1200" b="0" i="0" u="none" strike="noStrike" kern="1200" cap="none" spc="30" normalizeH="0" baseline="0" noProof="0">
                <a:ln>
                  <a:noFill/>
                </a:ln>
                <a:solidFill>
                  <a:srgbClr val="1A1A1A"/>
                </a:solidFill>
                <a:effectLst/>
                <a:uLnTx/>
                <a:uFillTx/>
                <a:latin typeface="+mn-lt"/>
                <a:ea typeface="+mn-ea"/>
                <a:cs typeface="+mn-cs"/>
              </a:rPr>
              <a:t>Third level</a:t>
            </a:r>
          </a:p>
          <a:p>
            <a:pPr marL="720653" marR="0" lvl="3" indent="-142861" algn="l" defTabSz="914309"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en-GB" sz="1000" b="0" i="0" u="none" strike="noStrike" kern="1200" cap="none" spc="30" normalizeH="0" baseline="0" noProof="0">
                <a:ln>
                  <a:noFill/>
                </a:ln>
                <a:solidFill>
                  <a:srgbClr val="1A1A1A"/>
                </a:solidFill>
                <a:effectLst/>
                <a:uLnTx/>
                <a:uFillTx/>
                <a:latin typeface="+mn-lt"/>
                <a:ea typeface="+mn-ea"/>
                <a:cs typeface="+mn-cs"/>
              </a:rPr>
              <a:t>Fourth level</a:t>
            </a:r>
          </a:p>
          <a:p>
            <a:pPr marL="852403" marR="0" lvl="4" indent="-131750" algn="l" defTabSz="914309"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en-GB" sz="800" b="0" i="0" u="none" strike="noStrike" kern="1200" cap="none" spc="30" normalizeH="0" baseline="0" noProof="0">
                <a:ln>
                  <a:noFill/>
                </a:ln>
                <a:solidFill>
                  <a:srgbClr val="1A1A1A"/>
                </a:solidFill>
                <a:effectLst/>
                <a:uLnTx/>
                <a:uFillTx/>
                <a:latin typeface="+mn-lt"/>
                <a:ea typeface="+mn-ea"/>
                <a:cs typeface="+mn-cs"/>
              </a:rPr>
              <a:t>Fifth level</a:t>
            </a:r>
            <a:endParaRPr kumimoji="0" lang="en-DK" sz="800" b="0" i="0" u="none" strike="noStrike" kern="1200" cap="none" spc="30" normalizeH="0" baseline="0" noProof="0">
              <a:ln>
                <a:noFill/>
              </a:ln>
              <a:solidFill>
                <a:srgbClr val="1A1A1A"/>
              </a:solidFill>
              <a:effectLst/>
              <a:uLnTx/>
              <a:uFillTx/>
              <a:latin typeface="+mn-lt"/>
              <a:ea typeface="+mn-ea"/>
              <a:cs typeface="+mn-cs"/>
            </a:endParaRPr>
          </a:p>
        </p:txBody>
      </p:sp>
      <p:sp>
        <p:nvSpPr>
          <p:cNvPr id="13" name="Title 9">
            <a:extLst>
              <a:ext uri="{FF2B5EF4-FFF2-40B4-BE49-F238E27FC236}">
                <a16:creationId xmlns:a16="http://schemas.microsoft.com/office/drawing/2014/main" id="{77ADFD79-2E5F-4742-A625-108ECAA6C1A7}"/>
              </a:ext>
            </a:extLst>
          </p:cNvPr>
          <p:cNvSpPr>
            <a:spLocks noGrp="1"/>
          </p:cNvSpPr>
          <p:nvPr>
            <p:ph type="title"/>
          </p:nvPr>
        </p:nvSpPr>
        <p:spPr>
          <a:xfrm>
            <a:off x="1666658" y="188914"/>
            <a:ext cx="7380914" cy="1079500"/>
          </a:xfrm>
          <a:prstGeom prst="rect">
            <a:avLst/>
          </a:prstGeom>
        </p:spPr>
        <p:txBody>
          <a:bodyPr tIns="216000" rIns="216000"/>
          <a:lstStyle/>
          <a:p>
            <a:r>
              <a:rPr lang="da-DK"/>
              <a:t>Klik for at redigere titeltypografien i masteren</a:t>
            </a:r>
            <a:endParaRPr lang="en-DK"/>
          </a:p>
        </p:txBody>
      </p:sp>
    </p:spTree>
    <p:extLst>
      <p:ext uri="{BB962C8B-B14F-4D97-AF65-F5344CB8AC3E}">
        <p14:creationId xmlns:p14="http://schemas.microsoft.com/office/powerpoint/2010/main" val="65877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0951D4-DA37-F24E-B33A-ABEA25612896}"/>
              </a:ext>
            </a:extLst>
          </p:cNvPr>
          <p:cNvSpPr>
            <a:spLocks noGrp="1"/>
          </p:cNvSpPr>
          <p:nvPr>
            <p:ph type="dt" sz="half" idx="14"/>
          </p:nvPr>
        </p:nvSpPr>
        <p:spPr>
          <a:xfrm>
            <a:off x="10523755" y="188914"/>
            <a:ext cx="1476183" cy="559329"/>
          </a:xfrm>
          <a:prstGeom prst="rect">
            <a:avLst/>
          </a:prstGeom>
        </p:spPr>
        <p:txBody>
          <a:bodyPr/>
          <a:lstStyle/>
          <a:p>
            <a:pPr algn="r"/>
            <a:fld id="{7873A922-FBD8-C444-92C8-3F4B478CFA30}" type="datetime1">
              <a:rPr lang="da-DK" noProof="0" smtClean="0"/>
              <a:t>27-09-2023</a:t>
            </a:fld>
            <a:endParaRPr lang="da-DK" noProof="0"/>
          </a:p>
        </p:txBody>
      </p:sp>
      <p:sp>
        <p:nvSpPr>
          <p:cNvPr id="4" name="Footer Placeholder 3">
            <a:extLst>
              <a:ext uri="{FF2B5EF4-FFF2-40B4-BE49-F238E27FC236}">
                <a16:creationId xmlns:a16="http://schemas.microsoft.com/office/drawing/2014/main" id="{4DBDD922-54F1-7944-9CB0-3D880F8DE207}"/>
              </a:ext>
            </a:extLst>
          </p:cNvPr>
          <p:cNvSpPr>
            <a:spLocks noGrp="1"/>
          </p:cNvSpPr>
          <p:nvPr>
            <p:ph type="ftr" sz="quarter" idx="15"/>
          </p:nvPr>
        </p:nvSpPr>
        <p:spPr>
          <a:xfrm>
            <a:off x="6131715" y="6103408"/>
            <a:ext cx="2915857" cy="559329"/>
          </a:xfrm>
          <a:prstGeom prst="rect">
            <a:avLst/>
          </a:prstGeom>
        </p:spPr>
        <p:txBody>
          <a:bodyPr/>
          <a:lstStyle/>
          <a:p>
            <a:r>
              <a:rPr lang="da-DK" noProof="0"/>
              <a:t>FOOTER – STORE BOGSTAVER</a:t>
            </a:r>
          </a:p>
        </p:txBody>
      </p:sp>
      <p:sp>
        <p:nvSpPr>
          <p:cNvPr id="5" name="Slide Number Placeholder 4">
            <a:extLst>
              <a:ext uri="{FF2B5EF4-FFF2-40B4-BE49-F238E27FC236}">
                <a16:creationId xmlns:a16="http://schemas.microsoft.com/office/drawing/2014/main" id="{11055001-0246-A046-B594-AD72D6D99857}"/>
              </a:ext>
            </a:extLst>
          </p:cNvPr>
          <p:cNvSpPr>
            <a:spLocks noGrp="1"/>
          </p:cNvSpPr>
          <p:nvPr>
            <p:ph type="sldNum" sz="quarter" idx="16"/>
          </p:nvPr>
        </p:nvSpPr>
        <p:spPr>
          <a:xfrm>
            <a:off x="10523755" y="6103409"/>
            <a:ext cx="1474596" cy="559329"/>
          </a:xfrm>
          <a:prstGeom prst="rect">
            <a:avLst/>
          </a:prstGeom>
        </p:spPr>
        <p:txBody>
          <a:bodyPr/>
          <a:lstStyle/>
          <a:p>
            <a:fld id="{97C90A3D-D57D-FD44-9B76-0F4E407B9FC2}" type="slidenum">
              <a:rPr lang="da-DK" noProof="0" smtClean="0"/>
              <a:pPr/>
              <a:t>‹#›</a:t>
            </a:fld>
            <a:endParaRPr lang="da-DK" noProof="0"/>
          </a:p>
        </p:txBody>
      </p:sp>
      <p:sp>
        <p:nvSpPr>
          <p:cNvPr id="6" name="Content Placeholder 5">
            <a:extLst>
              <a:ext uri="{FF2B5EF4-FFF2-40B4-BE49-F238E27FC236}">
                <a16:creationId xmlns:a16="http://schemas.microsoft.com/office/drawing/2014/main" id="{CD057777-1A51-8448-B203-EDEA120016BB}"/>
              </a:ext>
            </a:extLst>
          </p:cNvPr>
          <p:cNvSpPr>
            <a:spLocks noGrp="1"/>
          </p:cNvSpPr>
          <p:nvPr>
            <p:ph sz="quarter" idx="13" hasCustomPrompt="1"/>
          </p:nvPr>
        </p:nvSpPr>
        <p:spPr>
          <a:xfrm>
            <a:off x="7066631" y="-88900"/>
            <a:ext cx="5215846" cy="7048500"/>
          </a:xfrm>
          <a:prstGeom prst="rect">
            <a:avLst/>
          </a:prstGeom>
        </p:spPr>
        <p:txBody>
          <a:bodyPr/>
          <a:lstStyle/>
          <a:p>
            <a:pPr lvl="0"/>
            <a:r>
              <a:rPr lang="da-DK" noProof="0"/>
              <a:t>Insert Image or chart</a:t>
            </a:r>
          </a:p>
        </p:txBody>
      </p:sp>
      <p:sp>
        <p:nvSpPr>
          <p:cNvPr id="13" name="Content Placeholder 2">
            <a:extLst>
              <a:ext uri="{FF2B5EF4-FFF2-40B4-BE49-F238E27FC236}">
                <a16:creationId xmlns:a16="http://schemas.microsoft.com/office/drawing/2014/main" id="{BC532012-D2E6-F946-8283-DF5ADB5511F7}"/>
              </a:ext>
            </a:extLst>
          </p:cNvPr>
          <p:cNvSpPr>
            <a:spLocks noGrp="1"/>
          </p:cNvSpPr>
          <p:nvPr>
            <p:ph idx="1" hasCustomPrompt="1"/>
          </p:nvPr>
        </p:nvSpPr>
        <p:spPr>
          <a:xfrm>
            <a:off x="1666659" y="1268414"/>
            <a:ext cx="4428548" cy="4321175"/>
          </a:xfrm>
          <a:prstGeom prst="rect">
            <a:avLst/>
          </a:prstGeom>
        </p:spPr>
        <p:txBody>
          <a:bodyPr/>
          <a:lstStyle>
            <a:lvl1pPr marL="215978" marR="0" indent="-215978" algn="l" defTabSz="914309" rtl="0" eaLnBrk="1" fontAlgn="auto" latinLnBrk="0" hangingPunct="1">
              <a:lnSpc>
                <a:spcPct val="100000"/>
              </a:lnSpc>
              <a:spcBef>
                <a:spcPts val="0"/>
              </a:spcBef>
              <a:spcAft>
                <a:spcPts val="0"/>
              </a:spcAft>
              <a:buClrTx/>
              <a:buSzPct val="70000"/>
              <a:buFont typeface="Arial" panose="020B0604020202020204" pitchFamily="34" charset="0"/>
              <a:buChar char="•"/>
              <a:tabLst/>
              <a:defRPr/>
            </a:lvl1pPr>
            <a:lvl2pPr marL="406359" marR="0" indent="-184132" algn="l" defTabSz="914309" rtl="0" eaLnBrk="1" fontAlgn="auto" latinLnBrk="0" hangingPunct="1">
              <a:lnSpc>
                <a:spcPct val="100000"/>
              </a:lnSpc>
              <a:spcBef>
                <a:spcPts val="0"/>
              </a:spcBef>
              <a:spcAft>
                <a:spcPts val="0"/>
              </a:spcAft>
              <a:buClrTx/>
              <a:buSzPct val="70000"/>
              <a:buFont typeface="Arial" panose="020B0604020202020204" pitchFamily="34" charset="0"/>
              <a:buChar char="•"/>
              <a:tabLst/>
              <a:defRPr/>
            </a:lvl2pPr>
            <a:lvl3pPr marL="577792" marR="0" indent="-171433" algn="l" defTabSz="914309" rtl="0" eaLnBrk="1" fontAlgn="auto" latinLnBrk="0" hangingPunct="1">
              <a:lnSpc>
                <a:spcPct val="100000"/>
              </a:lnSpc>
              <a:spcBef>
                <a:spcPts val="0"/>
              </a:spcBef>
              <a:spcAft>
                <a:spcPts val="0"/>
              </a:spcAft>
              <a:buClrTx/>
              <a:buSzPct val="70000"/>
              <a:buFont typeface="Arial" panose="020B0604020202020204" pitchFamily="34" charset="0"/>
              <a:buChar char="•"/>
              <a:tabLst/>
              <a:defRPr/>
            </a:lvl3pPr>
            <a:lvl4pPr marL="720653" marR="0" indent="-142861" algn="l" defTabSz="914309" rtl="0" eaLnBrk="1" fontAlgn="auto" latinLnBrk="0" hangingPunct="1">
              <a:lnSpc>
                <a:spcPct val="100000"/>
              </a:lnSpc>
              <a:spcBef>
                <a:spcPts val="0"/>
              </a:spcBef>
              <a:spcAft>
                <a:spcPts val="0"/>
              </a:spcAft>
              <a:buClrTx/>
              <a:buSzPct val="70000"/>
              <a:buFont typeface="Arial" panose="020B0604020202020204" pitchFamily="34" charset="0"/>
              <a:buChar char="•"/>
              <a:tabLst/>
              <a:defRPr/>
            </a:lvl4pPr>
            <a:lvl5pPr marL="852403" marR="0" indent="-131750" algn="l" defTabSz="914309" rtl="0" eaLnBrk="1" fontAlgn="auto" latinLnBrk="0" hangingPunct="1">
              <a:lnSpc>
                <a:spcPct val="100000"/>
              </a:lnSpc>
              <a:spcBef>
                <a:spcPts val="0"/>
              </a:spcBef>
              <a:spcAft>
                <a:spcPts val="0"/>
              </a:spcAft>
              <a:buClrTx/>
              <a:buSzPct val="70000"/>
              <a:buFont typeface="Arial" panose="020B0604020202020204" pitchFamily="34" charset="0"/>
              <a:buChar char="•"/>
              <a:tabLst/>
              <a:defRPr/>
            </a:lvl5pPr>
          </a:lstStyle>
          <a:p>
            <a:pPr marL="215978" marR="0" lvl="0" indent="-215978" algn="l" defTabSz="914309"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600" b="0" i="0" u="none" strike="noStrike" kern="1200" cap="none" spc="30" normalizeH="0" baseline="0" noProof="0">
                <a:ln>
                  <a:noFill/>
                </a:ln>
                <a:solidFill>
                  <a:srgbClr val="1A1A1A"/>
                </a:solidFill>
                <a:effectLst/>
                <a:uLnTx/>
                <a:uFillTx/>
                <a:latin typeface="+mn-lt"/>
                <a:ea typeface="+mn-ea"/>
                <a:cs typeface="+mn-cs"/>
              </a:rPr>
              <a:t>Click to edit Master text styles</a:t>
            </a:r>
          </a:p>
          <a:p>
            <a:pPr marL="406359" marR="0" lvl="1" indent="-184132" algn="l" defTabSz="914309"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400" b="0" i="0" u="none" strike="noStrike" kern="1200" cap="none" spc="30" normalizeH="0" baseline="0" noProof="0">
                <a:ln>
                  <a:noFill/>
                </a:ln>
                <a:solidFill>
                  <a:srgbClr val="1A1A1A"/>
                </a:solidFill>
                <a:effectLst/>
                <a:uLnTx/>
                <a:uFillTx/>
                <a:latin typeface="+mn-lt"/>
                <a:ea typeface="+mn-ea"/>
                <a:cs typeface="+mn-cs"/>
              </a:rPr>
              <a:t>Second level</a:t>
            </a:r>
          </a:p>
          <a:p>
            <a:pPr marL="577792" marR="0" lvl="2" indent="-171433" algn="l" defTabSz="914309"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200" b="0" i="0" u="none" strike="noStrike" kern="1200" cap="none" spc="30" normalizeH="0" baseline="0" noProof="0">
                <a:ln>
                  <a:noFill/>
                </a:ln>
                <a:solidFill>
                  <a:srgbClr val="1A1A1A"/>
                </a:solidFill>
                <a:effectLst/>
                <a:uLnTx/>
                <a:uFillTx/>
                <a:latin typeface="+mn-lt"/>
                <a:ea typeface="+mn-ea"/>
                <a:cs typeface="+mn-cs"/>
              </a:rPr>
              <a:t>Third level</a:t>
            </a:r>
          </a:p>
          <a:p>
            <a:pPr marL="720653" marR="0" lvl="3" indent="-142861" algn="l" defTabSz="914309"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000" b="0" i="0" u="none" strike="noStrike" kern="1200" cap="none" spc="30" normalizeH="0" baseline="0" noProof="0">
                <a:ln>
                  <a:noFill/>
                </a:ln>
                <a:solidFill>
                  <a:srgbClr val="1A1A1A"/>
                </a:solidFill>
                <a:effectLst/>
                <a:uLnTx/>
                <a:uFillTx/>
                <a:latin typeface="+mn-lt"/>
                <a:ea typeface="+mn-ea"/>
                <a:cs typeface="+mn-cs"/>
              </a:rPr>
              <a:t>Fourth level</a:t>
            </a:r>
          </a:p>
          <a:p>
            <a:pPr marL="852403" marR="0" lvl="4" indent="-131750" algn="l" defTabSz="914309"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800" b="0" i="0" u="none" strike="noStrike" kern="1200" cap="none" spc="30" normalizeH="0" baseline="0" noProof="0">
                <a:ln>
                  <a:noFill/>
                </a:ln>
                <a:solidFill>
                  <a:srgbClr val="1A1A1A"/>
                </a:solidFill>
                <a:effectLst/>
                <a:uLnTx/>
                <a:uFillTx/>
                <a:latin typeface="+mn-lt"/>
                <a:ea typeface="+mn-ea"/>
                <a:cs typeface="+mn-cs"/>
              </a:rPr>
              <a:t>Fifth level</a:t>
            </a:r>
          </a:p>
        </p:txBody>
      </p:sp>
      <p:sp>
        <p:nvSpPr>
          <p:cNvPr id="12" name="Title 9">
            <a:extLst>
              <a:ext uri="{FF2B5EF4-FFF2-40B4-BE49-F238E27FC236}">
                <a16:creationId xmlns:a16="http://schemas.microsoft.com/office/drawing/2014/main" id="{8781067A-C97B-5C4D-97A3-EB8B8EBB40D4}"/>
              </a:ext>
            </a:extLst>
          </p:cNvPr>
          <p:cNvSpPr>
            <a:spLocks noGrp="1"/>
          </p:cNvSpPr>
          <p:nvPr>
            <p:ph type="title" hasCustomPrompt="1"/>
          </p:nvPr>
        </p:nvSpPr>
        <p:spPr>
          <a:xfrm>
            <a:off x="1666658" y="188914"/>
            <a:ext cx="7380914" cy="1079500"/>
          </a:xfrm>
          <a:prstGeom prst="rect">
            <a:avLst/>
          </a:prstGeom>
        </p:spPr>
        <p:txBody>
          <a:bodyPr tIns="216000" rIns="216000"/>
          <a:lstStyle/>
          <a:p>
            <a:r>
              <a:rPr lang="da-DK" noProof="0"/>
              <a:t>Click to edit Master title style</a:t>
            </a:r>
          </a:p>
        </p:txBody>
      </p:sp>
    </p:spTree>
    <p:extLst>
      <p:ext uri="{BB962C8B-B14F-4D97-AF65-F5344CB8AC3E}">
        <p14:creationId xmlns:p14="http://schemas.microsoft.com/office/powerpoint/2010/main" val="250930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8A0E3C-0CE1-4BBF-A912-5A81BF3B7BCA}"/>
              </a:ext>
            </a:extLst>
          </p:cNvPr>
          <p:cNvSpPr>
            <a:spLocks noGrp="1"/>
          </p:cNvSpPr>
          <p:nvPr>
            <p:ph type="title"/>
          </p:nvPr>
        </p:nvSpPr>
        <p:spPr/>
        <p:txBody>
          <a:bodyPr/>
          <a:lstStyle/>
          <a:p>
            <a:r>
              <a:rPr lang="da-DK" smtClean="0"/>
              <a:t>Klik for at redigere i master</a:t>
            </a:r>
            <a:endParaRPr lang="en-GB" dirty="0"/>
          </a:p>
        </p:txBody>
      </p:sp>
      <p:sp>
        <p:nvSpPr>
          <p:cNvPr id="3" name="Content Placeholder 2"/>
          <p:cNvSpPr>
            <a:spLocks noGrp="1"/>
          </p:cNvSpPr>
          <p:nvPr>
            <p:ph idx="1"/>
          </p:nvPr>
        </p:nvSpPr>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dirty="0"/>
          </a:p>
        </p:txBody>
      </p:sp>
      <p:sp>
        <p:nvSpPr>
          <p:cNvPr id="2" name="Footer Placeholder 1">
            <a:extLst>
              <a:ext uri="{FF2B5EF4-FFF2-40B4-BE49-F238E27FC236}">
                <a16:creationId xmlns:a16="http://schemas.microsoft.com/office/drawing/2014/main" id="{1FCA8860-CDAD-4F91-9292-2B11655C191E}"/>
              </a:ext>
            </a:extLst>
          </p:cNvPr>
          <p:cNvSpPr>
            <a:spLocks noGrp="1"/>
          </p:cNvSpPr>
          <p:nvPr>
            <p:ph type="ftr" sz="quarter" idx="10"/>
          </p:nvPr>
        </p:nvSpPr>
        <p:spPr/>
        <p:txBody>
          <a:bodyPr/>
          <a:lstStyle/>
          <a:p>
            <a:endParaRPr lang="en-GB" dirty="0"/>
          </a:p>
        </p:txBody>
      </p:sp>
      <p:sp>
        <p:nvSpPr>
          <p:cNvPr id="6" name="Slide Number Placeholder 5">
            <a:extLst>
              <a:ext uri="{FF2B5EF4-FFF2-40B4-BE49-F238E27FC236}">
                <a16:creationId xmlns:a16="http://schemas.microsoft.com/office/drawing/2014/main" id="{88C7A21B-9B48-4777-BF0D-9FB95719C2E7}"/>
              </a:ext>
            </a:extLst>
          </p:cNvPr>
          <p:cNvSpPr>
            <a:spLocks noGrp="1"/>
          </p:cNvSpPr>
          <p:nvPr>
            <p:ph type="sldNum" sz="quarter" idx="11"/>
          </p:nvPr>
        </p:nvSpPr>
        <p:spPr/>
        <p:txBody>
          <a:body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1187774059"/>
      </p:ext>
    </p:extLst>
  </p:cSld>
  <p:clrMapOvr>
    <a:masterClrMapping/>
  </p:clrMapOvr>
  <p:extLst>
    <p:ext uri="{DCECCB84-F9BA-43D5-87BE-67443E8EF086}">
      <p15:sldGuideLst xmlns:p15="http://schemas.microsoft.com/office/powerpoint/2012/main">
        <p15:guide id="1" pos="6984" userDrawn="1">
          <p15:clr>
            <a:srgbClr val="F26B43"/>
          </p15:clr>
        </p15:guide>
        <p15:guide id="2" pos="1117" userDrawn="1">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verskrift alen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9E4235-0D7C-014B-8463-6AB488D08561}"/>
              </a:ext>
            </a:extLst>
          </p:cNvPr>
          <p:cNvSpPr>
            <a:spLocks noGrp="1"/>
          </p:cNvSpPr>
          <p:nvPr>
            <p:ph type="dt" sz="half" idx="10"/>
          </p:nvPr>
        </p:nvSpPr>
        <p:spPr>
          <a:xfrm>
            <a:off x="10523755" y="188914"/>
            <a:ext cx="1476183" cy="559329"/>
          </a:xfrm>
          <a:prstGeom prst="rect">
            <a:avLst/>
          </a:prstGeom>
        </p:spPr>
        <p:txBody>
          <a:bodyPr/>
          <a:lstStyle/>
          <a:p>
            <a:pPr algn="r"/>
            <a:fld id="{CB8D108B-A333-634A-9C96-03C47B93D38D}" type="datetime1">
              <a:t>27-09-2023</a:t>
            </a:fld>
            <a:endParaRPr lang="en-DK"/>
          </a:p>
        </p:txBody>
      </p:sp>
      <p:sp>
        <p:nvSpPr>
          <p:cNvPr id="3" name="Footer Placeholder 2">
            <a:extLst>
              <a:ext uri="{FF2B5EF4-FFF2-40B4-BE49-F238E27FC236}">
                <a16:creationId xmlns:a16="http://schemas.microsoft.com/office/drawing/2014/main" id="{99767668-3D46-B846-A4F4-ED958D56F9F4}"/>
              </a:ext>
            </a:extLst>
          </p:cNvPr>
          <p:cNvSpPr>
            <a:spLocks noGrp="1"/>
          </p:cNvSpPr>
          <p:nvPr>
            <p:ph type="ftr" sz="quarter" idx="11"/>
          </p:nvPr>
        </p:nvSpPr>
        <p:spPr>
          <a:xfrm>
            <a:off x="6131715" y="6103408"/>
            <a:ext cx="2915857" cy="559329"/>
          </a:xfrm>
          <a:prstGeom prst="rect">
            <a:avLst/>
          </a:prstGeom>
        </p:spPr>
        <p:txBody>
          <a:bodyPr/>
          <a:lstStyle/>
          <a:p>
            <a:r>
              <a:rPr lang="en-GB"/>
              <a:t>FOOTER – STORE BOGSTAVER</a:t>
            </a:r>
            <a:endParaRPr lang="en-DK"/>
          </a:p>
        </p:txBody>
      </p:sp>
      <p:sp>
        <p:nvSpPr>
          <p:cNvPr id="4" name="Slide Number Placeholder 3">
            <a:extLst>
              <a:ext uri="{FF2B5EF4-FFF2-40B4-BE49-F238E27FC236}">
                <a16:creationId xmlns:a16="http://schemas.microsoft.com/office/drawing/2014/main" id="{2FD7B442-FD9D-9E45-BAB1-A1DC9B759A65}"/>
              </a:ext>
            </a:extLst>
          </p:cNvPr>
          <p:cNvSpPr>
            <a:spLocks noGrp="1"/>
          </p:cNvSpPr>
          <p:nvPr>
            <p:ph type="sldNum" sz="quarter" idx="12"/>
          </p:nvPr>
        </p:nvSpPr>
        <p:spPr>
          <a:xfrm>
            <a:off x="10523755" y="6103409"/>
            <a:ext cx="1474596" cy="559329"/>
          </a:xfrm>
          <a:prstGeom prst="rect">
            <a:avLst/>
          </a:prstGeom>
        </p:spPr>
        <p:txBody>
          <a:bodyPr/>
          <a:lstStyle/>
          <a:p>
            <a:fld id="{97C90A3D-D57D-FD44-9B76-0F4E407B9FC2}" type="slidenum">
              <a:rPr lang="en-DK"/>
              <a:pPr/>
              <a:t>‹#›</a:t>
            </a:fld>
            <a:endParaRPr lang="en-DK"/>
          </a:p>
        </p:txBody>
      </p:sp>
      <p:sp>
        <p:nvSpPr>
          <p:cNvPr id="9" name="Title 9">
            <a:extLst>
              <a:ext uri="{FF2B5EF4-FFF2-40B4-BE49-F238E27FC236}">
                <a16:creationId xmlns:a16="http://schemas.microsoft.com/office/drawing/2014/main" id="{113A792B-4CB7-0143-8AFE-878DA04C9893}"/>
              </a:ext>
            </a:extLst>
          </p:cNvPr>
          <p:cNvSpPr>
            <a:spLocks noGrp="1"/>
          </p:cNvSpPr>
          <p:nvPr>
            <p:ph type="title"/>
          </p:nvPr>
        </p:nvSpPr>
        <p:spPr>
          <a:xfrm>
            <a:off x="1666658" y="188914"/>
            <a:ext cx="7380914" cy="1079500"/>
          </a:xfrm>
          <a:prstGeom prst="rect">
            <a:avLst/>
          </a:prstGeom>
        </p:spPr>
        <p:txBody>
          <a:bodyPr tIns="216000" rIns="216000"/>
          <a:lstStyle/>
          <a:p>
            <a:r>
              <a:rPr lang="da-DK"/>
              <a:t>Klik for at redigere titeltypografien i masteren</a:t>
            </a:r>
            <a:endParaRPr lang="en-DK"/>
          </a:p>
        </p:txBody>
      </p:sp>
    </p:spTree>
    <p:extLst>
      <p:ext uri="{BB962C8B-B14F-4D97-AF65-F5344CB8AC3E}">
        <p14:creationId xmlns:p14="http://schemas.microsoft.com/office/powerpoint/2010/main" val="174820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015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B1D5E1-0C4E-4A74-BE37-26307F7E2821}"/>
              </a:ext>
            </a:extLst>
          </p:cNvPr>
          <p:cNvSpPr>
            <a:spLocks noGrp="1"/>
          </p:cNvSpPr>
          <p:nvPr>
            <p:ph type="title"/>
          </p:nvPr>
        </p:nvSpPr>
        <p:spPr>
          <a:xfrm>
            <a:off x="1774726" y="426127"/>
            <a:ext cx="9312374" cy="972716"/>
          </a:xfrm>
        </p:spPr>
        <p:txBody>
          <a:bodyPr/>
          <a:lstStyle/>
          <a:p>
            <a:r>
              <a:rPr lang="da-DK" smtClean="0"/>
              <a:t>Klik for at redigere i master</a:t>
            </a:r>
            <a:endParaRPr lang="en-GB" dirty="0"/>
          </a:p>
        </p:txBody>
      </p:sp>
      <p:sp>
        <p:nvSpPr>
          <p:cNvPr id="3" name="Content Placeholder 2"/>
          <p:cNvSpPr>
            <a:spLocks noGrp="1"/>
          </p:cNvSpPr>
          <p:nvPr>
            <p:ph sz="half" idx="1"/>
          </p:nvPr>
        </p:nvSpPr>
        <p:spPr>
          <a:xfrm>
            <a:off x="1774800" y="1706399"/>
            <a:ext cx="4410177"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dirty="0"/>
          </a:p>
        </p:txBody>
      </p:sp>
      <p:sp>
        <p:nvSpPr>
          <p:cNvPr id="4" name="Content Placeholder 3"/>
          <p:cNvSpPr>
            <a:spLocks noGrp="1"/>
          </p:cNvSpPr>
          <p:nvPr>
            <p:ph sz="half" idx="2"/>
          </p:nvPr>
        </p:nvSpPr>
        <p:spPr>
          <a:xfrm>
            <a:off x="6678001" y="1706399"/>
            <a:ext cx="4409100"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dirty="0"/>
          </a:p>
        </p:txBody>
      </p:sp>
      <p:sp>
        <p:nvSpPr>
          <p:cNvPr id="7" name="Footer Placeholder 6">
            <a:extLst>
              <a:ext uri="{FF2B5EF4-FFF2-40B4-BE49-F238E27FC236}">
                <a16:creationId xmlns:a16="http://schemas.microsoft.com/office/drawing/2014/main" id="{02499420-B0E8-4C8A-8C00-E21262271ADD}"/>
              </a:ext>
            </a:extLst>
          </p:cNvPr>
          <p:cNvSpPr>
            <a:spLocks noGrp="1"/>
          </p:cNvSpPr>
          <p:nvPr>
            <p:ph type="ftr" sz="quarter" idx="10"/>
          </p:nvPr>
        </p:nvSpPr>
        <p:spPr/>
        <p:txBody>
          <a:bodyPr/>
          <a:lstStyle/>
          <a:p>
            <a:endParaRPr lang="en-GB" dirty="0"/>
          </a:p>
        </p:txBody>
      </p:sp>
      <p:sp>
        <p:nvSpPr>
          <p:cNvPr id="8" name="Slide Number Placeholder 7">
            <a:extLst>
              <a:ext uri="{FF2B5EF4-FFF2-40B4-BE49-F238E27FC236}">
                <a16:creationId xmlns:a16="http://schemas.microsoft.com/office/drawing/2014/main" id="{E3EE7F0E-E606-41AC-BBBF-B5AECB1112EB}"/>
              </a:ext>
            </a:extLst>
          </p:cNvPr>
          <p:cNvSpPr>
            <a:spLocks noGrp="1"/>
          </p:cNvSpPr>
          <p:nvPr>
            <p:ph type="sldNum" sz="quarter" idx="11"/>
          </p:nvPr>
        </p:nvSpPr>
        <p:spPr/>
        <p:txBody>
          <a:body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1131213533"/>
      </p:ext>
    </p:extLst>
  </p:cSld>
  <p:clrMapOvr>
    <a:masterClrMapping/>
  </p:clrMapOvr>
  <p:extLst>
    <p:ext uri="{DCECCB84-F9BA-43D5-87BE-67443E8EF086}">
      <p15:sldGuideLst xmlns:p15="http://schemas.microsoft.com/office/powerpoint/2012/main">
        <p15:guide id="1" pos="1118">
          <p15:clr>
            <a:srgbClr val="F26B43"/>
          </p15:clr>
        </p15:guide>
        <p15:guide id="2" pos="3896">
          <p15:clr>
            <a:srgbClr val="F26B43"/>
          </p15:clr>
        </p15:guide>
        <p15:guide id="3" pos="4205">
          <p15:clr>
            <a:srgbClr val="F26B43"/>
          </p15:clr>
        </p15:guide>
        <p15:guide id="4" pos="6984">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two picture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0A2595F-A737-4D92-946C-EC0BBF885334}"/>
              </a:ext>
            </a:extLst>
          </p:cNvPr>
          <p:cNvSpPr>
            <a:spLocks noGrp="1"/>
          </p:cNvSpPr>
          <p:nvPr>
            <p:ph type="title"/>
          </p:nvPr>
        </p:nvSpPr>
        <p:spPr>
          <a:xfrm>
            <a:off x="1774726" y="426127"/>
            <a:ext cx="6048672" cy="972716"/>
          </a:xfrm>
        </p:spPr>
        <p:txBody>
          <a:bodyPr/>
          <a:lstStyle/>
          <a:p>
            <a:r>
              <a:rPr lang="da-DK" smtClean="0"/>
              <a:t>Klik for at redigere i master</a:t>
            </a:r>
            <a:endParaRPr lang="en-GB" dirty="0"/>
          </a:p>
        </p:txBody>
      </p:sp>
      <p:sp>
        <p:nvSpPr>
          <p:cNvPr id="3" name="Content Placeholder 2"/>
          <p:cNvSpPr>
            <a:spLocks noGrp="1"/>
          </p:cNvSpPr>
          <p:nvPr>
            <p:ph idx="1"/>
          </p:nvPr>
        </p:nvSpPr>
        <p:spPr>
          <a:xfrm>
            <a:off x="1774726" y="1706328"/>
            <a:ext cx="6048672" cy="454557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dirty="0"/>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8331213" y="849734"/>
            <a:ext cx="3859200" cy="2505600"/>
          </a:xfrm>
        </p:spPr>
        <p:txBody>
          <a:bodyPr/>
          <a:lstStyle>
            <a:lvl1pPr marL="0" indent="0" algn="ctr">
              <a:buNone/>
              <a:defRPr sz="1200"/>
            </a:lvl1pPr>
          </a:lstStyle>
          <a:p>
            <a:r>
              <a:rPr lang="en-GB" dirty="0"/>
              <a:t>Click the placeholder and paste image via Skyfish icon</a:t>
            </a:r>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8331213" y="3563718"/>
            <a:ext cx="3859200" cy="2505600"/>
          </a:xfrm>
        </p:spPr>
        <p:txBody>
          <a:bodyPr/>
          <a:lstStyle>
            <a:lvl1pPr marL="0" indent="0" algn="ctr">
              <a:buNone/>
              <a:defRPr sz="1200"/>
            </a:lvl1pPr>
          </a:lstStyle>
          <a:p>
            <a:r>
              <a:rPr lang="en-GB" dirty="0"/>
              <a:t>Click the placeholder and paste image via Skyfish icon</a:t>
            </a:r>
          </a:p>
          <a:p>
            <a:endParaRPr lang="en-GB" dirty="0"/>
          </a:p>
        </p:txBody>
      </p:sp>
      <p:sp>
        <p:nvSpPr>
          <p:cNvPr id="2" name="Footer Placeholder 1">
            <a:extLst>
              <a:ext uri="{FF2B5EF4-FFF2-40B4-BE49-F238E27FC236}">
                <a16:creationId xmlns:a16="http://schemas.microsoft.com/office/drawing/2014/main" id="{D2986237-C7E2-4498-82A4-361A340A6504}"/>
              </a:ext>
            </a:extLst>
          </p:cNvPr>
          <p:cNvSpPr>
            <a:spLocks noGrp="1"/>
          </p:cNvSpPr>
          <p:nvPr>
            <p:ph type="ftr" sz="quarter" idx="15"/>
          </p:nvPr>
        </p:nvSpPr>
        <p:spPr/>
        <p:txBody>
          <a:bodyPr/>
          <a:lstStyle/>
          <a:p>
            <a:endParaRPr lang="en-GB" dirty="0"/>
          </a:p>
        </p:txBody>
      </p:sp>
      <p:sp>
        <p:nvSpPr>
          <p:cNvPr id="6" name="Slide Number Placeholder 5">
            <a:extLst>
              <a:ext uri="{FF2B5EF4-FFF2-40B4-BE49-F238E27FC236}">
                <a16:creationId xmlns:a16="http://schemas.microsoft.com/office/drawing/2014/main" id="{21664EEF-2B63-484E-803A-4FCD66F243A5}"/>
              </a:ext>
            </a:extLst>
          </p:cNvPr>
          <p:cNvSpPr>
            <a:spLocks noGrp="1"/>
          </p:cNvSpPr>
          <p:nvPr>
            <p:ph type="sldNum" sz="quarter" idx="16"/>
          </p:nvPr>
        </p:nvSpPr>
        <p:spPr/>
        <p:txBody>
          <a:body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3922670733"/>
      </p:ext>
    </p:extLst>
  </p:cSld>
  <p:clrMapOvr>
    <a:masterClrMapping/>
  </p:clrMapOvr>
  <p:extLst>
    <p:ext uri="{DCECCB84-F9BA-43D5-87BE-67443E8EF086}">
      <p15:sldGuideLst xmlns:p15="http://schemas.microsoft.com/office/powerpoint/2012/main">
        <p15:guide id="1" pos="4927" userDrawn="1">
          <p15:clr>
            <a:srgbClr val="F26B43"/>
          </p15:clr>
        </p15:guide>
        <p15:guide id="2" pos="5247" userDrawn="1">
          <p15:clr>
            <a:srgbClr val="F26B43"/>
          </p15:clr>
        </p15:guide>
        <p15:guide id="3" pos="1117" userDrawn="1">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s and text">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2213382-11A1-48CE-B0A0-D8A7D26861FB}"/>
              </a:ext>
            </a:extLst>
          </p:cNvPr>
          <p:cNvSpPr>
            <a:spLocks noGrp="1"/>
          </p:cNvSpPr>
          <p:nvPr>
            <p:ph type="title"/>
          </p:nvPr>
        </p:nvSpPr>
        <p:spPr>
          <a:xfrm>
            <a:off x="4221360" y="426127"/>
            <a:ext cx="6865740" cy="972716"/>
          </a:xfrm>
        </p:spPr>
        <p:txBody>
          <a:bodyPr/>
          <a:lstStyle/>
          <a:p>
            <a:r>
              <a:rPr lang="da-DK" smtClean="0"/>
              <a:t>Klik for at redigere i master</a:t>
            </a:r>
            <a:endParaRPr lang="en-GB" dirty="0"/>
          </a:p>
        </p:txBody>
      </p:sp>
      <p:sp>
        <p:nvSpPr>
          <p:cNvPr id="3" name="Content Placeholder 2"/>
          <p:cNvSpPr>
            <a:spLocks noGrp="1"/>
          </p:cNvSpPr>
          <p:nvPr>
            <p:ph idx="1"/>
          </p:nvPr>
        </p:nvSpPr>
        <p:spPr>
          <a:xfrm>
            <a:off x="4221360" y="1706328"/>
            <a:ext cx="6865740" cy="454557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dirty="0"/>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1" y="1314523"/>
            <a:ext cx="3708000" cy="2455200"/>
          </a:xfrm>
        </p:spPr>
        <p:txBody>
          <a:bodyPr/>
          <a:lstStyle>
            <a:lvl1pPr marL="0" indent="0" algn="ctr">
              <a:buNone/>
              <a:defRPr sz="1200"/>
            </a:lvl1pPr>
          </a:lstStyle>
          <a:p>
            <a:r>
              <a:rPr lang="en-GB" dirty="0"/>
              <a:t>Click the placeholder and paste image via Skyfish icon</a:t>
            </a:r>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1" y="3968153"/>
            <a:ext cx="3708000" cy="2455200"/>
          </a:xfrm>
        </p:spPr>
        <p:txBody>
          <a:bodyPr/>
          <a:lstStyle>
            <a:lvl1pPr marL="0" indent="0" algn="ctr">
              <a:buNone/>
              <a:defRPr sz="1200"/>
            </a:lvl1pPr>
          </a:lstStyle>
          <a:p>
            <a:r>
              <a:rPr lang="en-GB" dirty="0"/>
              <a:t>Click the placeholder and paste image via Skyfish icon</a:t>
            </a:r>
          </a:p>
          <a:p>
            <a:endParaRPr lang="en-GB" dirty="0"/>
          </a:p>
        </p:txBody>
      </p:sp>
      <p:sp>
        <p:nvSpPr>
          <p:cNvPr id="2" name="Footer Placeholder 1">
            <a:extLst>
              <a:ext uri="{FF2B5EF4-FFF2-40B4-BE49-F238E27FC236}">
                <a16:creationId xmlns:a16="http://schemas.microsoft.com/office/drawing/2014/main" id="{AE26B732-1A52-4AA9-89FC-8FC5439E40DC}"/>
              </a:ext>
            </a:extLst>
          </p:cNvPr>
          <p:cNvSpPr>
            <a:spLocks noGrp="1"/>
          </p:cNvSpPr>
          <p:nvPr>
            <p:ph type="ftr" sz="quarter" idx="15"/>
          </p:nvPr>
        </p:nvSpPr>
        <p:spPr/>
        <p:txBody>
          <a:bodyPr/>
          <a:lstStyle/>
          <a:p>
            <a:endParaRPr lang="en-GB" dirty="0"/>
          </a:p>
        </p:txBody>
      </p:sp>
      <p:sp>
        <p:nvSpPr>
          <p:cNvPr id="6" name="Slide Number Placeholder 5">
            <a:extLst>
              <a:ext uri="{FF2B5EF4-FFF2-40B4-BE49-F238E27FC236}">
                <a16:creationId xmlns:a16="http://schemas.microsoft.com/office/drawing/2014/main" id="{3B25D0DC-E43F-43DA-AA0F-C0C54C8939F7}"/>
              </a:ext>
            </a:extLst>
          </p:cNvPr>
          <p:cNvSpPr>
            <a:spLocks noGrp="1"/>
          </p:cNvSpPr>
          <p:nvPr>
            <p:ph type="sldNum" sz="quarter" idx="16"/>
          </p:nvPr>
        </p:nvSpPr>
        <p:spPr/>
        <p:txBody>
          <a:body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1283562364"/>
      </p:ext>
    </p:extLst>
  </p:cSld>
  <p:clrMapOvr>
    <a:masterClrMapping/>
  </p:clrMapOvr>
  <p:extLst>
    <p:ext uri="{DCECCB84-F9BA-43D5-87BE-67443E8EF086}">
      <p15:sldGuideLst xmlns:p15="http://schemas.microsoft.com/office/powerpoint/2012/main">
        <p15:guide id="1" pos="6984" userDrawn="1">
          <p15:clr>
            <a:srgbClr val="F26B43"/>
          </p15:clr>
        </p15:guide>
        <p15:guide id="2" pos="2660" userDrawn="1">
          <p15:clr>
            <a:srgbClr val="F26B43"/>
          </p15:clr>
        </p15:guide>
        <p15:guide id="3" pos="2335" userDrawn="1">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53C3-F3F7-4638-96F8-7CF20CB55E0C}"/>
              </a:ext>
            </a:extLst>
          </p:cNvPr>
          <p:cNvSpPr>
            <a:spLocks noGrp="1"/>
          </p:cNvSpPr>
          <p:nvPr>
            <p:ph type="title" hasCustomPrompt="1"/>
          </p:nvPr>
        </p:nvSpPr>
        <p:spPr>
          <a:xfrm>
            <a:off x="247650" y="980727"/>
            <a:ext cx="3740400" cy="418115"/>
          </a:xfrm>
        </p:spPr>
        <p:txBody>
          <a:bodyPr/>
          <a:lstStyle>
            <a:lvl1pPr>
              <a:defRPr sz="2400"/>
            </a:lvl1pPr>
          </a:lstStyle>
          <a:p>
            <a:r>
              <a:rPr lang="en-GB" dirty="0"/>
              <a:t>Click to add title one line</a:t>
            </a:r>
          </a:p>
        </p:txBody>
      </p:sp>
      <p:sp>
        <p:nvSpPr>
          <p:cNvPr id="15" name="Content Placeholder 2">
            <a:extLst>
              <a:ext uri="{FF2B5EF4-FFF2-40B4-BE49-F238E27FC236}">
                <a16:creationId xmlns:a16="http://schemas.microsoft.com/office/drawing/2014/main" id="{CC0DB591-4602-46B3-B1C3-1E64148AB9B7}"/>
              </a:ext>
            </a:extLst>
          </p:cNvPr>
          <p:cNvSpPr>
            <a:spLocks noGrp="1"/>
          </p:cNvSpPr>
          <p:nvPr>
            <p:ph idx="1"/>
          </p:nvPr>
        </p:nvSpPr>
        <p:spPr>
          <a:xfrm>
            <a:off x="247650" y="4407150"/>
            <a:ext cx="3740400" cy="184442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dirty="0"/>
          </a:p>
        </p:txBody>
      </p:sp>
      <p:sp>
        <p:nvSpPr>
          <p:cNvPr id="19" name="Text Placeholder 18">
            <a:extLst>
              <a:ext uri="{FF2B5EF4-FFF2-40B4-BE49-F238E27FC236}">
                <a16:creationId xmlns:a16="http://schemas.microsoft.com/office/drawing/2014/main" id="{68416079-1CFC-426F-A6ED-5AB355FC545F}"/>
              </a:ext>
            </a:extLst>
          </p:cNvPr>
          <p:cNvSpPr>
            <a:spLocks noGrp="1"/>
          </p:cNvSpPr>
          <p:nvPr>
            <p:ph type="body" sz="quarter" idx="21" hasCustomPrompt="1"/>
          </p:nvPr>
        </p:nvSpPr>
        <p:spPr>
          <a:xfrm>
            <a:off x="42227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en-GB" dirty="0"/>
              <a:t>Click to add title one line</a:t>
            </a:r>
          </a:p>
        </p:txBody>
      </p:sp>
      <p:sp>
        <p:nvSpPr>
          <p:cNvPr id="21" name="Content Placeholder 20">
            <a:extLst>
              <a:ext uri="{FF2B5EF4-FFF2-40B4-BE49-F238E27FC236}">
                <a16:creationId xmlns:a16="http://schemas.microsoft.com/office/drawing/2014/main" id="{D358873C-68BF-4E89-B536-B3248F2B25FE}"/>
              </a:ext>
            </a:extLst>
          </p:cNvPr>
          <p:cNvSpPr>
            <a:spLocks noGrp="1"/>
          </p:cNvSpPr>
          <p:nvPr>
            <p:ph sz="quarter" idx="22"/>
          </p:nvPr>
        </p:nvSpPr>
        <p:spPr>
          <a:xfrm>
            <a:off x="4222750" y="4406899"/>
            <a:ext cx="3740401"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dirty="0"/>
          </a:p>
        </p:txBody>
      </p:sp>
      <p:sp>
        <p:nvSpPr>
          <p:cNvPr id="23" name="Text Placeholder 22">
            <a:extLst>
              <a:ext uri="{FF2B5EF4-FFF2-40B4-BE49-F238E27FC236}">
                <a16:creationId xmlns:a16="http://schemas.microsoft.com/office/drawing/2014/main" id="{69A0E900-1FE2-4CC1-B435-93F3A1189356}"/>
              </a:ext>
            </a:extLst>
          </p:cNvPr>
          <p:cNvSpPr>
            <a:spLocks noGrp="1"/>
          </p:cNvSpPr>
          <p:nvPr>
            <p:ph type="body" sz="quarter" idx="23" hasCustomPrompt="1"/>
          </p:nvPr>
        </p:nvSpPr>
        <p:spPr>
          <a:xfrm>
            <a:off x="81978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en-GB" dirty="0"/>
              <a:t>Click to add title one line</a:t>
            </a:r>
          </a:p>
        </p:txBody>
      </p:sp>
      <p:sp>
        <p:nvSpPr>
          <p:cNvPr id="25" name="Content Placeholder 24">
            <a:extLst>
              <a:ext uri="{FF2B5EF4-FFF2-40B4-BE49-F238E27FC236}">
                <a16:creationId xmlns:a16="http://schemas.microsoft.com/office/drawing/2014/main" id="{E094886A-F110-4851-B1DA-8DFC40D509F8}"/>
              </a:ext>
            </a:extLst>
          </p:cNvPr>
          <p:cNvSpPr>
            <a:spLocks noGrp="1"/>
          </p:cNvSpPr>
          <p:nvPr>
            <p:ph sz="quarter" idx="24"/>
          </p:nvPr>
        </p:nvSpPr>
        <p:spPr>
          <a:xfrm>
            <a:off x="8197850" y="4406899"/>
            <a:ext cx="3740400"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dirty="0"/>
          </a:p>
        </p:txBody>
      </p:sp>
      <p:sp>
        <p:nvSpPr>
          <p:cNvPr id="9" name="Picture Placeholder 8">
            <a:extLst>
              <a:ext uri="{FF2B5EF4-FFF2-40B4-BE49-F238E27FC236}">
                <a16:creationId xmlns:a16="http://schemas.microsoft.com/office/drawing/2014/main" id="{91B02311-54A6-4455-B615-BBCA0DA742E4}"/>
              </a:ext>
            </a:extLst>
          </p:cNvPr>
          <p:cNvSpPr>
            <a:spLocks noGrp="1"/>
          </p:cNvSpPr>
          <p:nvPr>
            <p:ph type="pic" sz="quarter" idx="18" hasCustomPrompt="1"/>
          </p:nvPr>
        </p:nvSpPr>
        <p:spPr>
          <a:xfrm>
            <a:off x="247650" y="1546282"/>
            <a:ext cx="3740400" cy="2664000"/>
          </a:xfrm>
        </p:spPr>
        <p:txBody>
          <a:bodyPr/>
          <a:lstStyle>
            <a:lvl1pPr marL="0" indent="0" algn="ctr">
              <a:buNone/>
              <a:defRPr sz="1200"/>
            </a:lvl1pPr>
          </a:lstStyle>
          <a:p>
            <a:r>
              <a:rPr lang="en-GB" dirty="0"/>
              <a:t>Click the placeholder and paste image via Skyfish icon</a:t>
            </a:r>
          </a:p>
        </p:txBody>
      </p:sp>
      <p:sp>
        <p:nvSpPr>
          <p:cNvPr id="13" name="Picture Placeholder 8">
            <a:extLst>
              <a:ext uri="{FF2B5EF4-FFF2-40B4-BE49-F238E27FC236}">
                <a16:creationId xmlns:a16="http://schemas.microsoft.com/office/drawing/2014/main" id="{710A5827-3485-49A0-81F0-FF89EE34B804}"/>
              </a:ext>
            </a:extLst>
          </p:cNvPr>
          <p:cNvSpPr>
            <a:spLocks noGrp="1"/>
          </p:cNvSpPr>
          <p:nvPr>
            <p:ph type="pic" sz="quarter" idx="19" hasCustomPrompt="1"/>
          </p:nvPr>
        </p:nvSpPr>
        <p:spPr>
          <a:xfrm>
            <a:off x="4223149" y="1548581"/>
            <a:ext cx="3740400" cy="2664000"/>
          </a:xfrm>
        </p:spPr>
        <p:txBody>
          <a:bodyPr/>
          <a:lstStyle>
            <a:lvl1pPr marL="0" indent="0" algn="ctr">
              <a:buNone/>
              <a:defRPr sz="1200"/>
            </a:lvl1pPr>
          </a:lstStyle>
          <a:p>
            <a:r>
              <a:rPr lang="en-GB" dirty="0"/>
              <a:t>Click the placeholder and paste image via Skyfish icon</a:t>
            </a:r>
          </a:p>
        </p:txBody>
      </p:sp>
      <p:sp>
        <p:nvSpPr>
          <p:cNvPr id="14" name="Picture Placeholder 8">
            <a:extLst>
              <a:ext uri="{FF2B5EF4-FFF2-40B4-BE49-F238E27FC236}">
                <a16:creationId xmlns:a16="http://schemas.microsoft.com/office/drawing/2014/main" id="{E27B0558-FCB8-4A55-9BA9-182DFF0387F4}"/>
              </a:ext>
            </a:extLst>
          </p:cNvPr>
          <p:cNvSpPr>
            <a:spLocks noGrp="1"/>
          </p:cNvSpPr>
          <p:nvPr>
            <p:ph type="pic" sz="quarter" idx="20" hasCustomPrompt="1"/>
          </p:nvPr>
        </p:nvSpPr>
        <p:spPr>
          <a:xfrm>
            <a:off x="8198648" y="1546282"/>
            <a:ext cx="3740400" cy="2664000"/>
          </a:xfrm>
        </p:spPr>
        <p:txBody>
          <a:bodyPr/>
          <a:lstStyle>
            <a:lvl1pPr marL="0" indent="0" algn="ctr">
              <a:buNone/>
              <a:defRPr sz="1200"/>
            </a:lvl1pPr>
          </a:lstStyle>
          <a:p>
            <a:r>
              <a:rPr lang="en-GB" dirty="0"/>
              <a:t>Click the placeholder and paste image via Skyfish icon</a:t>
            </a:r>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en-GB" dirty="0"/>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188637407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p15:clr>
            <a:srgbClr val="F26B43"/>
          </p15:clr>
        </p15:guide>
        <p15:guide id="2" pos="7522" userDrawn="1">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97DEAA-3B7B-49C7-8C28-3F21F36A93D7}"/>
              </a:ext>
            </a:extLst>
          </p:cNvPr>
          <p:cNvSpPr>
            <a:spLocks noGrp="1"/>
          </p:cNvSpPr>
          <p:nvPr>
            <p:ph type="title"/>
          </p:nvPr>
        </p:nvSpPr>
        <p:spPr/>
        <p:txBody>
          <a:bodyPr/>
          <a:lstStyle/>
          <a:p>
            <a:r>
              <a:rPr lang="da-DK" smtClean="0"/>
              <a:t>Klik for at redigere i master</a:t>
            </a:r>
            <a:endParaRPr lang="en-GB" dirty="0"/>
          </a:p>
        </p:txBody>
      </p:sp>
      <p:sp>
        <p:nvSpPr>
          <p:cNvPr id="2" name="Footer Placeholder 1">
            <a:extLst>
              <a:ext uri="{FF2B5EF4-FFF2-40B4-BE49-F238E27FC236}">
                <a16:creationId xmlns:a16="http://schemas.microsoft.com/office/drawing/2014/main" id="{51F74546-9D06-4CF7-806D-E04B043BF5A5}"/>
              </a:ext>
            </a:extLst>
          </p:cNvPr>
          <p:cNvSpPr>
            <a:spLocks noGrp="1"/>
          </p:cNvSpPr>
          <p:nvPr>
            <p:ph type="ftr" sz="quarter" idx="10"/>
          </p:nvPr>
        </p:nvSpPr>
        <p:spPr/>
        <p:txBody>
          <a:bodyPr/>
          <a:lstStyle/>
          <a:p>
            <a:endParaRPr lang="en-GB" dirty="0"/>
          </a:p>
        </p:txBody>
      </p:sp>
      <p:sp>
        <p:nvSpPr>
          <p:cNvPr id="6" name="Slide Number Placeholder 5">
            <a:extLst>
              <a:ext uri="{FF2B5EF4-FFF2-40B4-BE49-F238E27FC236}">
                <a16:creationId xmlns:a16="http://schemas.microsoft.com/office/drawing/2014/main" id="{42F53AB3-8AAF-469F-AD3F-AE5E1A39D7C8}"/>
              </a:ext>
            </a:extLst>
          </p:cNvPr>
          <p:cNvSpPr>
            <a:spLocks noGrp="1"/>
          </p:cNvSpPr>
          <p:nvPr>
            <p:ph type="sldNum" sz="quarter" idx="11"/>
          </p:nvPr>
        </p:nvSpPr>
        <p:spPr/>
        <p:txBody>
          <a:body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120845512"/>
      </p:ext>
    </p:extLst>
  </p:cSld>
  <p:clrMapOvr>
    <a:masterClrMapping/>
  </p:clrMapOvr>
  <p:extLst>
    <p:ext uri="{DCECCB84-F9BA-43D5-87BE-67443E8EF086}">
      <p15:sldGuideLst xmlns:p15="http://schemas.microsoft.com/office/powerpoint/2012/main">
        <p15:guide id="1" pos="1117" userDrawn="1">
          <p15:clr>
            <a:srgbClr val="F26B43"/>
          </p15:clr>
        </p15:guide>
        <p15:guide id="2" pos="6984" userDrawn="1">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ogo og footer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AE75ABF-082F-4A38-B952-09157E37A81A}"/>
              </a:ext>
            </a:extLst>
          </p:cNvPr>
          <p:cNvSpPr>
            <a:spLocks noGrp="1"/>
          </p:cNvSpPr>
          <p:nvPr>
            <p:ph type="ftr" sz="quarter" idx="10"/>
          </p:nvPr>
        </p:nvSpPr>
        <p:spPr/>
        <p:txBody>
          <a:bodyPr/>
          <a:lstStyle/>
          <a:p>
            <a:endParaRPr lang="en-GB" dirty="0"/>
          </a:p>
        </p:txBody>
      </p:sp>
      <p:sp>
        <p:nvSpPr>
          <p:cNvPr id="5" name="Slide Number Placeholder 4">
            <a:extLst>
              <a:ext uri="{FF2B5EF4-FFF2-40B4-BE49-F238E27FC236}">
                <a16:creationId xmlns:a16="http://schemas.microsoft.com/office/drawing/2014/main" id="{D0A39F3A-7714-4FD6-9132-D60FFA220D98}"/>
              </a:ext>
            </a:extLst>
          </p:cNvPr>
          <p:cNvSpPr>
            <a:spLocks noGrp="1"/>
          </p:cNvSpPr>
          <p:nvPr>
            <p:ph type="sldNum" sz="quarter" idx="11"/>
          </p:nvPr>
        </p:nvSpPr>
        <p:spPr/>
        <p:txBody>
          <a:body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266926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2.sv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1.pn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Logo color">
            <a:extLst>
              <a:ext uri="{FF2B5EF4-FFF2-40B4-BE49-F238E27FC236}">
                <a16:creationId xmlns:a16="http://schemas.microsoft.com/office/drawing/2014/main" id="{ADC92552-7939-46C1-AAFE-B97F51EBFFE9}"/>
              </a:ext>
            </a:extLst>
          </p:cNvPr>
          <p:cNvSpPr>
            <a:spLocks noChangeAspect="1"/>
          </p:cNvSpPr>
          <p:nvPr userDrawn="1">
            <p:custDataLst>
              <p:tags r:id="rId13"/>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dirty="0"/>
          </a:p>
        </p:txBody>
      </p:sp>
      <p:sp>
        <p:nvSpPr>
          <p:cNvPr id="11" name="Bottom bar">
            <a:extLst>
              <a:ext uri="{FF2B5EF4-FFF2-40B4-BE49-F238E27FC236}">
                <a16:creationId xmlns:a16="http://schemas.microsoft.com/office/drawing/2014/main" id="{FFFFD011-0D94-46EE-B45C-787FE82C3B5E}"/>
              </a:ext>
            </a:extLst>
          </p:cNvPr>
          <p:cNvSpPr/>
          <p:nvPr userDrawn="1"/>
        </p:nvSpPr>
        <p:spPr bwMode="auto">
          <a:xfrm>
            <a:off x="0" y="6541200"/>
            <a:ext cx="12193200" cy="3168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sp>
        <p:nvSpPr>
          <p:cNvPr id="3" name="FLD_Presentation Title"/>
          <p:cNvSpPr>
            <a:spLocks noGrp="1"/>
          </p:cNvSpPr>
          <p:nvPr>
            <p:ph type="ftr" sz="quarter" idx="3"/>
          </p:nvPr>
        </p:nvSpPr>
        <p:spPr>
          <a:xfrm>
            <a:off x="0" y="6912000"/>
            <a:ext cx="0" cy="0"/>
          </a:xfrm>
          <a:prstGeom prst="rect">
            <a:avLst/>
          </a:prstGeom>
        </p:spPr>
        <p:txBody>
          <a:bodyPr vert="horz" lIns="0" tIns="0" rIns="0" bIns="0" rtlCol="0" anchor="t" anchorCtr="0"/>
          <a:lstStyle>
            <a:lvl1pPr algn="l">
              <a:spcBef>
                <a:spcPts val="0"/>
              </a:spcBef>
              <a:defRPr sz="700" b="0">
                <a:noFill/>
                <a:latin typeface="+mn-lt"/>
              </a:defRPr>
            </a:lvl1pPr>
          </a:lstStyle>
          <a:p>
            <a:endParaRPr lang="en-GB" dirty="0"/>
          </a:p>
        </p:txBody>
      </p:sp>
      <p:sp>
        <p:nvSpPr>
          <p:cNvPr id="4" name="Slide Number Placeholder 3"/>
          <p:cNvSpPr>
            <a:spLocks noGrp="1"/>
          </p:cNvSpPr>
          <p:nvPr>
            <p:ph type="sldNum" sz="quarter" idx="4"/>
          </p:nvPr>
        </p:nvSpPr>
        <p:spPr>
          <a:xfrm>
            <a:off x="11506450" y="6541200"/>
            <a:ext cx="432600" cy="316800"/>
          </a:xfrm>
          <a:prstGeom prst="rect">
            <a:avLst/>
          </a:prstGeom>
        </p:spPr>
        <p:txBody>
          <a:bodyPr vert="horz" lIns="0" tIns="0" rIns="0" bIns="0" rtlCol="0" anchor="ctr" anchorCtr="0"/>
          <a:lstStyle>
            <a:lvl1pPr algn="l">
              <a:defRPr sz="700" b="1">
                <a:solidFill>
                  <a:schemeClr val="bg1"/>
                </a:solidFill>
                <a:latin typeface="+mn-lt"/>
              </a:defRPr>
            </a:lvl1pPr>
          </a:lstStyle>
          <a:p>
            <a:fld id="{103EA872-A674-449B-A120-B97244F8E91D}" type="slidenum">
              <a:rPr lang="en-GB" smtClean="0"/>
              <a:pPr/>
              <a:t>‹#›</a:t>
            </a:fld>
            <a:endParaRPr lang="en-GB" dirty="0"/>
          </a:p>
        </p:txBody>
      </p:sp>
      <p:sp>
        <p:nvSpPr>
          <p:cNvPr id="113666" name="Rectangle 2"/>
          <p:cNvSpPr>
            <a:spLocks noGrp="1" noChangeArrowheads="1"/>
          </p:cNvSpPr>
          <p:nvPr>
            <p:ph type="title"/>
          </p:nvPr>
        </p:nvSpPr>
        <p:spPr bwMode="auto">
          <a:xfrm>
            <a:off x="1774726" y="426127"/>
            <a:ext cx="9312374" cy="97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da-DK" smtClean="0"/>
              <a:t>Klik for at redigere i master</a:t>
            </a:r>
            <a:endParaRPr lang="en-GB" dirty="0"/>
          </a:p>
        </p:txBody>
      </p:sp>
      <p:sp>
        <p:nvSpPr>
          <p:cNvPr id="113667" name="Rectangle 3"/>
          <p:cNvSpPr>
            <a:spLocks noGrp="1" noChangeArrowheads="1"/>
          </p:cNvSpPr>
          <p:nvPr>
            <p:ph type="body" idx="1"/>
          </p:nvPr>
        </p:nvSpPr>
        <p:spPr bwMode="auto">
          <a:xfrm>
            <a:off x="1774726" y="1706328"/>
            <a:ext cx="9312374" cy="4545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endParaRPr lang="en-GB" dirty="0"/>
          </a:p>
        </p:txBody>
      </p:sp>
      <p:sp>
        <p:nvSpPr>
          <p:cNvPr id="113676" name="text" descr="{&quot;templafy&quot;:{&quot;id&quot;:&quot;2fce62a0-f28a-44e1-a519-0cbe37b25f7a&quot;}}" title="UserProfile.Offices.Workarea_{{DocumentLanguage}}"/>
          <p:cNvSpPr>
            <a:spLocks noChangeArrowheads="1"/>
          </p:cNvSpPr>
          <p:nvPr/>
        </p:nvSpPr>
        <p:spPr bwMode="auto">
          <a:xfrm>
            <a:off x="1774726" y="6541200"/>
            <a:ext cx="3397071" cy="31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nchorCtr="0"/>
          <a:lstStyle/>
          <a:p>
            <a:pPr algn="l" eaLnBrk="0" hangingPunct="0">
              <a:spcBef>
                <a:spcPct val="0"/>
              </a:spcBef>
            </a:pPr>
            <a:r>
              <a:rPr lang="en-GB" sz="700" b="1" dirty="0">
                <a:solidFill>
                  <a:schemeClr val="bg1"/>
                </a:solidFill>
                <a:latin typeface="+mn-lt"/>
              </a:rPr>
              <a:t>DTU</a:t>
            </a:r>
          </a:p>
        </p:txBody>
      </p:sp>
      <p:sp>
        <p:nvSpPr>
          <p:cNvPr id="5" name="date" descr="{&quot;templafy&quot;:{&quot;id&quot;:&quot;58465eeb-cfe0-4970-97ec-88179dc0a9c2&quot;}}" title="Form.Date">
            <a:extLst>
              <a:ext uri="{FF2B5EF4-FFF2-40B4-BE49-F238E27FC236}">
                <a16:creationId xmlns:a16="http://schemas.microsoft.com/office/drawing/2014/main" id="{792B975C-625D-4095-8E1D-63F20A11B57C}"/>
              </a:ext>
            </a:extLst>
          </p:cNvPr>
          <p:cNvSpPr/>
          <p:nvPr userDrawn="1"/>
        </p:nvSpPr>
        <p:spPr bwMode="auto">
          <a:xfrm>
            <a:off x="251363" y="6541200"/>
            <a:ext cx="1104013" cy="3168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Tx/>
              <a:buSzTx/>
              <a:buFontTx/>
              <a:buNone/>
              <a:tabLst/>
            </a:pPr>
            <a:r>
              <a:rPr kumimoji="0" lang="en-GB" sz="700" b="1" i="0" u="none" strike="noStrike" cap="none" normalizeH="0" baseline="0" dirty="0">
                <a:ln>
                  <a:noFill/>
                </a:ln>
                <a:solidFill>
                  <a:schemeClr val="bg1"/>
                </a:solidFill>
                <a:effectLst/>
                <a:latin typeface="+mn-lt"/>
                <a:ea typeface="ＭＳ Ｐゴシック" pitchFamily="-80" charset="-128"/>
              </a:rPr>
              <a:t>Date</a:t>
            </a:r>
          </a:p>
        </p:txBody>
      </p:sp>
      <p:sp>
        <p:nvSpPr>
          <p:cNvPr id="7" name="text" descr="{&quot;templafy&quot;:{&quot;id&quot;:&quot;5020bdfb-1912-4d6d-a5c3-71b7da283692&quot;}}" title="Form.PresentationTitle">
            <a:extLst>
              <a:ext uri="{FF2B5EF4-FFF2-40B4-BE49-F238E27FC236}">
                <a16:creationId xmlns:a16="http://schemas.microsoft.com/office/drawing/2014/main" id="{06B09BDB-1C7D-4F8A-8F1B-82D88054A428}"/>
              </a:ext>
            </a:extLst>
          </p:cNvPr>
          <p:cNvSpPr txBox="1"/>
          <p:nvPr userDrawn="1"/>
        </p:nvSpPr>
        <p:spPr>
          <a:xfrm>
            <a:off x="5591149" y="6541200"/>
            <a:ext cx="5495949" cy="316800"/>
          </a:xfrm>
          <a:prstGeom prst="rect">
            <a:avLst/>
          </a:prstGeom>
          <a:noFill/>
        </p:spPr>
        <p:txBody>
          <a:bodyPr wrap="square" lIns="0" tIns="0" rIns="0" bIns="0" rtlCol="0" anchor="ctr" anchorCtr="0">
            <a:noAutofit/>
          </a:bodyPr>
          <a:lstStyle/>
          <a:p>
            <a:pPr algn="r"/>
            <a:r>
              <a:rPr lang="en-GB" sz="700" dirty="0">
                <a:solidFill>
                  <a:schemeClr val="bg1"/>
                </a:solidFill>
                <a:latin typeface="+mn-lt"/>
              </a:rPr>
              <a:t>Title</a:t>
            </a:r>
          </a:p>
        </p:txBody>
      </p:sp>
      <p:sp>
        <p:nvSpPr>
          <p:cNvPr id="2" name="Top bar">
            <a:extLst>
              <a:ext uri="{FF2B5EF4-FFF2-40B4-BE49-F238E27FC236}">
                <a16:creationId xmlns:a16="http://schemas.microsoft.com/office/drawing/2014/main" id="{35912424-89BF-4A93-9096-3282916C71FE}"/>
              </a:ext>
            </a:extLst>
          </p:cNvPr>
          <p:cNvSpPr/>
          <p:nvPr userDrawn="1"/>
        </p:nvSpPr>
        <p:spPr bwMode="auto">
          <a:xfrm>
            <a:off x="0" y="0"/>
            <a:ext cx="12193200" cy="504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2454702602"/>
      </p:ext>
    </p:extLst>
  </p:cSld>
  <p:clrMap bg1="lt1" tx1="dk1" bg2="lt2" tx2="dk2" accent1="accent1" accent2="accent2" accent3="accent3" accent4="accent4" accent5="accent5" accent6="accent6" hlink="hlink" folHlink="folHlink"/>
  <p:sldLayoutIdLst>
    <p:sldLayoutId id="2147483663" r:id="rId1"/>
    <p:sldLayoutId id="2147483671" r:id="rId2"/>
    <p:sldLayoutId id="2147483664" r:id="rId3"/>
    <p:sldLayoutId id="2147483677" r:id="rId4"/>
    <p:sldLayoutId id="2147483672" r:id="rId5"/>
    <p:sldLayoutId id="2147483673" r:id="rId6"/>
    <p:sldLayoutId id="2147483676" r:id="rId7"/>
    <p:sldLayoutId id="2147483666" r:id="rId8"/>
    <p:sldLayoutId id="2147483667" r:id="rId9"/>
    <p:sldLayoutId id="2147483668" r:id="rId10"/>
    <p:sldLayoutId id="2147483669" r:id="rId11"/>
  </p:sldLayoutIdLst>
  <p:hf hdr="0" ftr="0" dt="0"/>
  <p:txStyles>
    <p:titleStyle>
      <a:lvl1pPr algn="l" rtl="0" eaLnBrk="1" fontAlgn="base" hangingPunct="1">
        <a:spcBef>
          <a:spcPct val="0"/>
        </a:spcBef>
        <a:spcAft>
          <a:spcPct val="0"/>
        </a:spcAft>
        <a:defRPr sz="3000" b="1">
          <a:solidFill>
            <a:srgbClr val="000000"/>
          </a:solidFill>
          <a:latin typeface="+mj-lt"/>
          <a:ea typeface="+mj-ea"/>
          <a:cs typeface="+mj-cs"/>
        </a:defRPr>
      </a:lvl1pPr>
      <a:lvl2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2pPr>
      <a:lvl3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3pPr>
      <a:lvl4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4pPr>
      <a:lvl5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5pPr>
      <a:lvl6pPr marL="4572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6pPr>
      <a:lvl7pPr marL="9144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7pPr>
      <a:lvl8pPr marL="13716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8pPr>
      <a:lvl9pPr marL="18288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9pPr>
    </p:titleStyle>
    <p:body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68" userDrawn="1">
          <p15:clr>
            <a:srgbClr val="F26B43"/>
          </p15:clr>
        </p15:guide>
        <p15:guide id="4" orient="horz" pos="881" userDrawn="1">
          <p15:clr>
            <a:srgbClr val="F26B43"/>
          </p15:clr>
        </p15:guide>
        <p15:guide id="5" orient="horz" pos="1074" userDrawn="1">
          <p15:clr>
            <a:srgbClr val="F26B43"/>
          </p15:clr>
        </p15:guide>
        <p15:guide id="6" orient="horz" pos="39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Lst>
          </p:cNvPr>
          <p:cNvSpPr/>
          <p:nvPr/>
        </p:nvSpPr>
        <p:spPr>
          <a:xfrm>
            <a:off x="0" y="0"/>
            <a:ext cx="12187365"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091" y="681038"/>
            <a:ext cx="10514231"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091" y="2178657"/>
            <a:ext cx="10514231" cy="39983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091" y="6429376"/>
            <a:ext cx="2742843"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AA70F276-1833-4A75-9C1D-A56E2295A68D}" type="datetimeFigureOut">
              <a:rPr lang="en-US" smtClean="0"/>
              <a:pPr/>
              <a:t>9/27/2023</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075" y="6429376"/>
            <a:ext cx="4114264" cy="365125"/>
          </a:xfrm>
          <a:prstGeom prst="rect">
            <a:avLst/>
          </a:prstGeom>
        </p:spPr>
        <p:txBody>
          <a:bodyPr vert="horz" lIns="91440" tIns="45720" rIns="91440" bIns="45720" rtlCol="0" anchor="ctr"/>
          <a:lstStyle>
            <a:lvl1pPr algn="ctr">
              <a:defRPr sz="900" cap="all" spc="150" baseline="0">
                <a:solidFill>
                  <a:srgbClr val="FFFFFF"/>
                </a:solidFill>
              </a:defRPr>
            </a:lvl1pPr>
          </a:lstStyle>
          <a:p>
            <a:endParaRPr lang="en-US">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09479" y="6429376"/>
            <a:ext cx="2742843"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153152024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marL="0" algn="l" defTabSz="914309" rtl="0" eaLnBrk="1" latinLnBrk="0" hangingPunct="1">
        <a:lnSpc>
          <a:spcPct val="90000"/>
        </a:lnSpc>
        <a:spcBef>
          <a:spcPct val="0"/>
        </a:spcBef>
        <a:buNone/>
        <a:defRPr lang="en-US" sz="5199"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154" indent="-228577" algn="l" defTabSz="914309"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1pPr>
      <a:lvl2pPr marL="800020" indent="-228577" algn="l" defTabSz="914309"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2pPr>
      <a:lvl3pPr marL="1257174" indent="-228577" algn="l" defTabSz="914309"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3pPr>
      <a:lvl4pPr marL="1657184" indent="-228577" algn="l" defTabSz="914309"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4pPr>
      <a:lvl5pPr marL="2114339" indent="-228577" algn="l" defTabSz="914309"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CDDDD2"/>
        </a:solidFill>
        <a:effectLst/>
      </p:bgPr>
    </p:bg>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8CB2DA4F-C3AC-9C45-851A-58143F05D0A5}"/>
              </a:ext>
            </a:extLst>
          </p:cNvPr>
          <p:cNvSpPr>
            <a:spLocks noGrp="1"/>
          </p:cNvSpPr>
          <p:nvPr>
            <p:ph type="sldNum" sz="quarter" idx="4"/>
          </p:nvPr>
        </p:nvSpPr>
        <p:spPr>
          <a:xfrm>
            <a:off x="10523755" y="6103409"/>
            <a:ext cx="1474596" cy="559329"/>
          </a:xfrm>
          <a:prstGeom prst="rect">
            <a:avLst/>
          </a:prstGeom>
        </p:spPr>
        <p:txBody>
          <a:bodyPr vert="horz" wrap="square" lIns="216000" tIns="216000" rIns="216000" bIns="216000" rtlCol="0" anchor="b">
            <a:spAutoFit/>
          </a:bodyPr>
          <a:lstStyle>
            <a:lvl1pPr algn="r">
              <a:lnSpc>
                <a:spcPct val="100000"/>
              </a:lnSpc>
              <a:defRPr sz="800" spc="30" baseline="0">
                <a:solidFill>
                  <a:schemeClr val="tx1"/>
                </a:solidFill>
              </a:defRPr>
            </a:lvl1pPr>
          </a:lstStyle>
          <a:p>
            <a:fld id="{97C90A3D-D57D-FD44-9B76-0F4E407B9FC2}" type="slidenum">
              <a:rPr lang="en-DK"/>
              <a:pPr/>
              <a:t>‹#›</a:t>
            </a:fld>
            <a:endParaRPr lang="en-DK" sz="800"/>
          </a:p>
        </p:txBody>
      </p:sp>
      <p:sp>
        <p:nvSpPr>
          <p:cNvPr id="19" name="Footer Placeholder 18">
            <a:extLst>
              <a:ext uri="{FF2B5EF4-FFF2-40B4-BE49-F238E27FC236}">
                <a16:creationId xmlns:a16="http://schemas.microsoft.com/office/drawing/2014/main" id="{0D76C67E-5132-E04C-B164-DE941DF95DAA}"/>
              </a:ext>
            </a:extLst>
          </p:cNvPr>
          <p:cNvSpPr>
            <a:spLocks noGrp="1"/>
          </p:cNvSpPr>
          <p:nvPr>
            <p:ph type="ftr" sz="quarter" idx="3"/>
          </p:nvPr>
        </p:nvSpPr>
        <p:spPr>
          <a:xfrm>
            <a:off x="6131715" y="6103408"/>
            <a:ext cx="2915857" cy="559329"/>
          </a:xfrm>
          <a:prstGeom prst="rect">
            <a:avLst/>
          </a:prstGeom>
        </p:spPr>
        <p:txBody>
          <a:bodyPr vert="horz" wrap="square" lIns="216000" tIns="216000" rIns="216000" bIns="216000" rtlCol="0" anchor="b">
            <a:spAutoFit/>
          </a:bodyPr>
          <a:lstStyle>
            <a:lvl1pPr algn="l">
              <a:lnSpc>
                <a:spcPct val="100000"/>
              </a:lnSpc>
              <a:defRPr sz="800" spc="30" baseline="0">
                <a:solidFill>
                  <a:schemeClr val="tx1"/>
                </a:solidFill>
              </a:defRPr>
            </a:lvl1pPr>
          </a:lstStyle>
          <a:p>
            <a:r>
              <a:rPr lang="en-GB"/>
              <a:t>FOOTER – STORE BOGSTAVER</a:t>
            </a:r>
            <a:endParaRPr lang="en-DK" sz="800"/>
          </a:p>
        </p:txBody>
      </p:sp>
      <p:sp>
        <p:nvSpPr>
          <p:cNvPr id="20" name="Date Placeholder 19">
            <a:extLst>
              <a:ext uri="{FF2B5EF4-FFF2-40B4-BE49-F238E27FC236}">
                <a16:creationId xmlns:a16="http://schemas.microsoft.com/office/drawing/2014/main" id="{0E2E582A-C721-0C47-A555-20C2FC5B0CB7}"/>
              </a:ext>
            </a:extLst>
          </p:cNvPr>
          <p:cNvSpPr>
            <a:spLocks noGrp="1"/>
          </p:cNvSpPr>
          <p:nvPr>
            <p:ph type="dt" sz="half" idx="2"/>
          </p:nvPr>
        </p:nvSpPr>
        <p:spPr>
          <a:xfrm>
            <a:off x="10523755" y="188914"/>
            <a:ext cx="1476183" cy="559329"/>
          </a:xfrm>
          <a:prstGeom prst="rect">
            <a:avLst/>
          </a:prstGeom>
        </p:spPr>
        <p:txBody>
          <a:bodyPr vert="horz" wrap="square" lIns="216000" tIns="216000" rIns="216000" bIns="216000" rtlCol="0" anchor="t" anchorCtr="0">
            <a:spAutoFit/>
          </a:bodyPr>
          <a:lstStyle>
            <a:lvl1pPr algn="r">
              <a:lnSpc>
                <a:spcPct val="100000"/>
              </a:lnSpc>
              <a:defRPr sz="800" spc="30" baseline="0">
                <a:solidFill>
                  <a:schemeClr val="tx1"/>
                </a:solidFill>
              </a:defRPr>
            </a:lvl1pPr>
          </a:lstStyle>
          <a:p>
            <a:fld id="{D8D9073E-93CE-0746-9342-C3DF89F000FA}" type="datetime1">
              <a:t>27-09-2023</a:t>
            </a:fld>
            <a:endParaRPr lang="en-DK" sz="800"/>
          </a:p>
        </p:txBody>
      </p:sp>
      <p:pic>
        <p:nvPicPr>
          <p:cNvPr id="27" name="Graphic 26">
            <a:extLst>
              <a:ext uri="{FF2B5EF4-FFF2-40B4-BE49-F238E27FC236}">
                <a16:creationId xmlns:a16="http://schemas.microsoft.com/office/drawing/2014/main" id="{88241E4D-01FF-AF4D-B6AE-0FF02BF15B63}"/>
              </a:ext>
            </a:extLst>
          </p:cNvPr>
          <p:cNvPicPr>
            <a:picLocks noChangeAspect="1"/>
          </p:cNvPicPr>
          <p:nvPr userDrawn="1"/>
        </p:nvPicPr>
        <p:blipFill>
          <a:blip r:embed="rId11">
            <a:extLst>
              <a:ext uri="{96DAC541-7B7A-43D3-8B79-37D633B846F1}">
                <asvg:svgBlip xmlns:asvg="http://schemas.microsoft.com/office/drawing/2016/SVG/main" xmlns="" r:embed="rId12"/>
              </a:ext>
            </a:extLst>
          </a:blip>
          <a:stretch>
            <a:fillRect/>
          </a:stretch>
        </p:blipFill>
        <p:spPr>
          <a:xfrm>
            <a:off x="1867114" y="6299091"/>
            <a:ext cx="1131728" cy="110320"/>
          </a:xfrm>
          <a:prstGeom prst="rect">
            <a:avLst/>
          </a:prstGeom>
        </p:spPr>
      </p:pic>
      <p:sp>
        <p:nvSpPr>
          <p:cNvPr id="17" name="Text Placeholder 16">
            <a:extLst>
              <a:ext uri="{FF2B5EF4-FFF2-40B4-BE49-F238E27FC236}">
                <a16:creationId xmlns:a16="http://schemas.microsoft.com/office/drawing/2014/main" id="{22D7F0EA-2EEA-5A4A-96B6-668BF5301293}"/>
              </a:ext>
            </a:extLst>
          </p:cNvPr>
          <p:cNvSpPr>
            <a:spLocks noGrp="1"/>
          </p:cNvSpPr>
          <p:nvPr>
            <p:ph type="body" idx="1"/>
          </p:nvPr>
        </p:nvSpPr>
        <p:spPr>
          <a:xfrm>
            <a:off x="1666658" y="1268414"/>
            <a:ext cx="8857098" cy="4321174"/>
          </a:xfrm>
          <a:prstGeom prst="rect">
            <a:avLst/>
          </a:prstGeom>
        </p:spPr>
        <p:txBody>
          <a:bodyPr vert="horz" wrap="square" lIns="216000" tIns="216000" rIns="216000" bIns="21600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14" name="Title Placeholder 13">
            <a:extLst>
              <a:ext uri="{FF2B5EF4-FFF2-40B4-BE49-F238E27FC236}">
                <a16:creationId xmlns:a16="http://schemas.microsoft.com/office/drawing/2014/main" id="{DC87ABD5-0F6E-0445-A605-D5A8563FCBF9}"/>
              </a:ext>
            </a:extLst>
          </p:cNvPr>
          <p:cNvSpPr>
            <a:spLocks noGrp="1"/>
          </p:cNvSpPr>
          <p:nvPr>
            <p:ph type="title"/>
          </p:nvPr>
        </p:nvSpPr>
        <p:spPr>
          <a:xfrm>
            <a:off x="1666659" y="188913"/>
            <a:ext cx="7380913" cy="1079500"/>
          </a:xfrm>
          <a:prstGeom prst="rect">
            <a:avLst/>
          </a:prstGeom>
        </p:spPr>
        <p:txBody>
          <a:bodyPr vert="horz" wrap="square" lIns="216000" tIns="216000" rIns="216000" bIns="216000" rtlCol="0" anchor="t" anchorCtr="0">
            <a:noAutofit/>
          </a:bodyPr>
          <a:lstStyle/>
          <a:p>
            <a:r>
              <a:rPr lang="da-DK"/>
              <a:t>Klik for at redigere titeltypografien i masteren</a:t>
            </a:r>
            <a:endParaRPr lang="en-DK"/>
          </a:p>
        </p:txBody>
      </p:sp>
      <p:pic>
        <p:nvPicPr>
          <p:cNvPr id="16" name="Grafik 15">
            <a:extLst>
              <a:ext uri="{FF2B5EF4-FFF2-40B4-BE49-F238E27FC236}">
                <a16:creationId xmlns:a16="http://schemas.microsoft.com/office/drawing/2014/main" id="{C55B5796-FF22-49A7-9B82-9C57A61EE6B5}"/>
              </a:ext>
            </a:extLst>
          </p:cNvPr>
          <p:cNvPicPr>
            <a:picLocks noChangeAspect="1"/>
          </p:cNvPicPr>
          <p:nvPr userDrawn="1"/>
        </p:nvPicPr>
        <p:blipFill>
          <a:blip r:embed="rId13">
            <a:extLst>
              <a:ext uri="{96DAC541-7B7A-43D3-8B79-37D633B846F1}">
                <asvg:svgBlip xmlns:asvg="http://schemas.microsoft.com/office/drawing/2016/SVG/main" xmlns="" r:embed="rId14"/>
              </a:ext>
            </a:extLst>
          </a:blip>
          <a:stretch>
            <a:fillRect/>
          </a:stretch>
        </p:blipFill>
        <p:spPr>
          <a:xfrm>
            <a:off x="474674" y="5884021"/>
            <a:ext cx="549659" cy="549731"/>
          </a:xfrm>
          <a:prstGeom prst="rect">
            <a:avLst/>
          </a:prstGeom>
        </p:spPr>
      </p:pic>
    </p:spTree>
    <p:extLst>
      <p:ext uri="{BB962C8B-B14F-4D97-AF65-F5344CB8AC3E}">
        <p14:creationId xmlns:p14="http://schemas.microsoft.com/office/powerpoint/2010/main" val="243003504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09" rtl="0" eaLnBrk="1" latinLnBrk="0" hangingPunct="1">
        <a:lnSpc>
          <a:spcPct val="80000"/>
        </a:lnSpc>
        <a:spcBef>
          <a:spcPct val="0"/>
        </a:spcBef>
        <a:buNone/>
        <a:defRPr sz="3200" b="0" i="0" kern="1200" spc="0">
          <a:solidFill>
            <a:schemeClr val="tx1"/>
          </a:solidFill>
          <a:latin typeface="+mj-lt"/>
          <a:ea typeface="+mj-ea"/>
          <a:cs typeface="+mj-cs"/>
        </a:defRPr>
      </a:lvl1pPr>
    </p:titleStyle>
    <p:bodyStyle>
      <a:lvl1pPr marL="215978" indent="-215978" algn="l" defTabSz="914309" rtl="0" eaLnBrk="1" latinLnBrk="0" hangingPunct="1">
        <a:lnSpc>
          <a:spcPct val="100000"/>
        </a:lnSpc>
        <a:spcBef>
          <a:spcPts val="0"/>
        </a:spcBef>
        <a:buSzPct val="70000"/>
        <a:buFont typeface="Arial" panose="020B0604020202020204" pitchFamily="34" charset="0"/>
        <a:buChar char="•"/>
        <a:tabLst/>
        <a:defRPr sz="1600" b="0" i="0" kern="1200" spc="30" baseline="0">
          <a:solidFill>
            <a:schemeClr val="tx1"/>
          </a:solidFill>
          <a:latin typeface="+mn-lt"/>
          <a:ea typeface="+mn-ea"/>
          <a:cs typeface="+mn-cs"/>
        </a:defRPr>
      </a:lvl1pPr>
      <a:lvl2pPr marL="406359" indent="-184132" algn="l" defTabSz="914309" rtl="0" eaLnBrk="1" latinLnBrk="0" hangingPunct="1">
        <a:lnSpc>
          <a:spcPct val="100000"/>
        </a:lnSpc>
        <a:spcBef>
          <a:spcPts val="0"/>
        </a:spcBef>
        <a:buSzPct val="70000"/>
        <a:buFont typeface="Arial" panose="020B0604020202020204" pitchFamily="34" charset="0"/>
        <a:buChar char="•"/>
        <a:tabLst/>
        <a:defRPr sz="1400" b="0" i="0" kern="1200" spc="30" baseline="0">
          <a:solidFill>
            <a:schemeClr val="tx1"/>
          </a:solidFill>
          <a:latin typeface="+mn-lt"/>
          <a:ea typeface="+mn-ea"/>
          <a:cs typeface="+mn-cs"/>
        </a:defRPr>
      </a:lvl2pPr>
      <a:lvl3pPr marL="577792" indent="-171433" algn="l" defTabSz="914309" rtl="0" eaLnBrk="1" latinLnBrk="0" hangingPunct="1">
        <a:lnSpc>
          <a:spcPct val="100000"/>
        </a:lnSpc>
        <a:spcBef>
          <a:spcPts val="0"/>
        </a:spcBef>
        <a:buSzPct val="70000"/>
        <a:buFont typeface="Arial" panose="020B0604020202020204" pitchFamily="34" charset="0"/>
        <a:buChar char="•"/>
        <a:tabLst/>
        <a:defRPr sz="1200" b="0" i="0" kern="1200" spc="30" baseline="0">
          <a:solidFill>
            <a:schemeClr val="tx1"/>
          </a:solidFill>
          <a:latin typeface="+mn-lt"/>
          <a:ea typeface="+mn-ea"/>
          <a:cs typeface="+mn-cs"/>
        </a:defRPr>
      </a:lvl3pPr>
      <a:lvl4pPr marL="720653" indent="-142861" algn="l" defTabSz="914309" rtl="0" eaLnBrk="1" latinLnBrk="0" hangingPunct="1">
        <a:lnSpc>
          <a:spcPct val="100000"/>
        </a:lnSpc>
        <a:spcBef>
          <a:spcPts val="0"/>
        </a:spcBef>
        <a:buSzPct val="70000"/>
        <a:buFont typeface="Arial" panose="020B0604020202020204" pitchFamily="34" charset="0"/>
        <a:buChar char="•"/>
        <a:tabLst/>
        <a:defRPr sz="1000" b="0" i="0" kern="1200" spc="30" baseline="0">
          <a:solidFill>
            <a:schemeClr val="tx1"/>
          </a:solidFill>
          <a:latin typeface="+mn-lt"/>
          <a:ea typeface="+mn-ea"/>
          <a:cs typeface="+mn-cs"/>
        </a:defRPr>
      </a:lvl4pPr>
      <a:lvl5pPr marL="852403" indent="-131750" algn="l" defTabSz="914309" rtl="0" eaLnBrk="1" latinLnBrk="0" hangingPunct="1">
        <a:lnSpc>
          <a:spcPct val="100000"/>
        </a:lnSpc>
        <a:spcBef>
          <a:spcPts val="0"/>
        </a:spcBef>
        <a:buSzPct val="70000"/>
        <a:buFont typeface="Arial" panose="020B0604020202020204" pitchFamily="34" charset="0"/>
        <a:buChar char="•"/>
        <a:tabLst/>
        <a:defRPr sz="800" b="0" i="0" kern="1200" spc="30" baseline="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3" pos="2910">
          <p15:clr>
            <a:srgbClr val="F26B43"/>
          </p15:clr>
        </p15:guide>
        <p15:guide id="5" pos="7559">
          <p15:clr>
            <a:srgbClr val="F26B43"/>
          </p15:clr>
        </p15:guide>
        <p15:guide id="6" orient="horz" pos="2160">
          <p15:clr>
            <a:srgbClr val="F26B43"/>
          </p15:clr>
        </p15:guide>
        <p15:guide id="7" orient="horz" pos="119">
          <p15:clr>
            <a:srgbClr val="F26B43"/>
          </p15:clr>
        </p15:guide>
        <p15:guide id="8" orient="horz" pos="4201">
          <p15:clr>
            <a:srgbClr val="F26B43"/>
          </p15:clr>
        </p15:guide>
        <p15:guide id="9" orient="horz" pos="2840">
          <p15:clr>
            <a:srgbClr val="F26B43"/>
          </p15:clr>
        </p15:guide>
        <p15:guide id="10" orient="horz" pos="1480">
          <p15:clr>
            <a:srgbClr val="F26B43"/>
          </p15:clr>
        </p15:guide>
        <p15:guide id="11" pos="121">
          <p15:clr>
            <a:srgbClr val="F26B43"/>
          </p15:clr>
        </p15:guide>
        <p15:guide id="13" pos="4770">
          <p15:clr>
            <a:srgbClr val="F26B43"/>
          </p15:clr>
        </p15:guide>
        <p15:guide id="14" pos="5700">
          <p15:clr>
            <a:srgbClr val="F26B43"/>
          </p15:clr>
        </p15:guide>
        <p15:guide id="16" pos="1980">
          <p15:clr>
            <a:srgbClr val="F26B43"/>
          </p15:clr>
        </p15:guide>
        <p15:guide id="18" orient="horz" pos="799">
          <p15:clr>
            <a:srgbClr val="F26B43"/>
          </p15:clr>
        </p15:guide>
        <p15:guide id="19" orient="horz" pos="3521">
          <p15:clr>
            <a:srgbClr val="F26B43"/>
          </p15:clr>
        </p15:guide>
        <p15:guide id="23" pos="1050">
          <p15:clr>
            <a:srgbClr val="F26B43"/>
          </p15:clr>
        </p15:guide>
        <p15:guide id="24" pos="663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customXml" Target="../../customXml/item8.xml"/><Relationship Id="rId1" Type="http://schemas.openxmlformats.org/officeDocument/2006/relationships/customXml" Target="../../customXml/item4.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openxmlformats.org/officeDocument/2006/relationships/hyperlink" Target="https://www.peoplemattersglobal.com/article/employee-relations/the-outlook-for-remotehybrid-working-in-2021-28291"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25.png"/><Relationship Id="rId1" Type="http://schemas.openxmlformats.org/officeDocument/2006/relationships/slideLayout" Target="../slideLayouts/slideLayout31.xml"/><Relationship Id="rId6" Type="http://schemas.openxmlformats.org/officeDocument/2006/relationships/image" Target="../media/image27.jpeg"/><Relationship Id="rId5" Type="http://schemas.openxmlformats.org/officeDocument/2006/relationships/image" Target="../media/image11.sv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openxmlformats.org/officeDocument/2006/relationships/image" Target="../media/image16.svg"/><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image" Target="../media/image14.svg"/><Relationship Id="rId9" Type="http://schemas.openxmlformats.org/officeDocument/2006/relationships/image" Target="../media/image31.png"/></Relationships>
</file>

<file path=ppt/slides/_rels/slide3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33.gif"/><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image" Target="../media/image23.svg"/><Relationship Id="rId5" Type="http://schemas.openxmlformats.org/officeDocument/2006/relationships/image" Target="../media/image34.png"/><Relationship Id="rId4" Type="http://schemas.openxmlformats.org/officeDocument/2006/relationships/hyperlink" Target="https://adaptablelabs.com/making-the-hybrid-workplace-fair/" TargetMode="Externa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31.xml"/><Relationship Id="rId6" Type="http://schemas.openxmlformats.org/officeDocument/2006/relationships/image" Target="../media/image44.png"/><Relationship Id="rId5" Type="http://schemas.openxmlformats.org/officeDocument/2006/relationships/image" Target="../media/image41.svg"/><Relationship Id="rId4" Type="http://schemas.openxmlformats.org/officeDocument/2006/relationships/image" Target="../media/image43.png"/><Relationship Id="rId9" Type="http://schemas.openxmlformats.org/officeDocument/2006/relationships/image" Target="../media/image45.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31.xml"/><Relationship Id="rId6" Type="http://schemas.openxmlformats.org/officeDocument/2006/relationships/image" Target="../media/image23.svg"/><Relationship Id="rId5" Type="http://schemas.openxmlformats.org/officeDocument/2006/relationships/image" Target="../media/image34.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image" Target="../media/image53.svg"/><Relationship Id="rId5" Type="http://schemas.openxmlformats.org/officeDocument/2006/relationships/image" Target="../media/image50.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31.xml"/><Relationship Id="rId6" Type="http://schemas.openxmlformats.org/officeDocument/2006/relationships/image" Target="../media/image61.svg"/><Relationship Id="rId5" Type="http://schemas.openxmlformats.org/officeDocument/2006/relationships/image" Target="../media/image54.png"/><Relationship Id="rId4" Type="http://schemas.openxmlformats.org/officeDocument/2006/relationships/image" Target="../media/image59.svg"/></Relationships>
</file>

<file path=ppt/slides/_rels/slide44.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55.png"/><Relationship Id="rId7" Type="http://schemas.openxmlformats.org/officeDocument/2006/relationships/image" Target="../media/image57.png"/><Relationship Id="rId12" Type="http://schemas.openxmlformats.org/officeDocument/2006/relationships/image" Target="../media/image69.svg"/><Relationship Id="rId2" Type="http://schemas.openxmlformats.org/officeDocument/2006/relationships/notesSlide" Target="../notesSlides/notesSlide11.xml"/><Relationship Id="rId1" Type="http://schemas.openxmlformats.org/officeDocument/2006/relationships/slideLayout" Target="../slideLayouts/slideLayout31.xml"/><Relationship Id="rId6" Type="http://schemas.openxmlformats.org/officeDocument/2006/relationships/image" Target="../media/image65.svg"/><Relationship Id="rId11" Type="http://schemas.openxmlformats.org/officeDocument/2006/relationships/image" Target="../media/image59.png"/><Relationship Id="rId5" Type="http://schemas.openxmlformats.org/officeDocument/2006/relationships/image" Target="../media/image56.png"/><Relationship Id="rId10" Type="http://schemas.openxmlformats.org/officeDocument/2006/relationships/image" Target="../media/image55.svg"/><Relationship Id="rId4" Type="http://schemas.openxmlformats.org/officeDocument/2006/relationships/image" Target="../media/image63.svg"/><Relationship Id="rId9" Type="http://schemas.openxmlformats.org/officeDocument/2006/relationships/image" Target="../media/image58.png"/></Relationships>
</file>

<file path=ppt/slides/_rels/slide45.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60.png"/><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5.xml"/><Relationship Id="rId1" Type="http://schemas.openxmlformats.org/officeDocument/2006/relationships/customXml" Target="../../customXml/item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31.xml"/><Relationship Id="rId6" Type="http://schemas.openxmlformats.org/officeDocument/2006/relationships/diagramColors" Target="../diagrams/colors3.xml"/><Relationship Id="rId11" Type="http://schemas.openxmlformats.org/officeDocument/2006/relationships/image" Target="../media/image75.svg"/><Relationship Id="rId5" Type="http://schemas.openxmlformats.org/officeDocument/2006/relationships/diagramQuickStyle" Target="../diagrams/quickStyle3.xml"/><Relationship Id="rId10" Type="http://schemas.openxmlformats.org/officeDocument/2006/relationships/image" Target="../media/image62.png"/><Relationship Id="rId4" Type="http://schemas.openxmlformats.org/officeDocument/2006/relationships/diagramLayout" Target="../diagrams/layout3.xml"/><Relationship Id="rId9" Type="http://schemas.openxmlformats.org/officeDocument/2006/relationships/image" Target="../media/image73.svg"/></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31.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73.svg"/></Relationships>
</file>

<file path=ppt/slides/_rels/slide54.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61.png"/><Relationship Id="rId1" Type="http://schemas.openxmlformats.org/officeDocument/2006/relationships/slideLayout" Target="../slideLayouts/slideLayout31.xml"/><Relationship Id="rId5" Type="http://schemas.openxmlformats.org/officeDocument/2006/relationships/image" Target="../media/image66.png"/><Relationship Id="rId4" Type="http://schemas.openxmlformats.org/officeDocument/2006/relationships/image" Target="../media/image65.png"/></Relationships>
</file>

<file path=ppt/slides/_rels/slide5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31.xml"/></Relationships>
</file>

<file path=ppt/slides/_rels/slide5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4.xml"/><Relationship Id="rId1" Type="http://schemas.openxmlformats.org/officeDocument/2006/relationships/slideLayout" Target="../slideLayouts/slideLayout31.xml"/><Relationship Id="rId4" Type="http://schemas.openxmlformats.org/officeDocument/2006/relationships/image" Target="../media/image83.svg"/></Relationships>
</file>

<file path=ppt/slides/_rels/slide57.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95.svg"/><Relationship Id="rId3" Type="http://schemas.openxmlformats.org/officeDocument/2006/relationships/image" Target="../media/image85.svg"/><Relationship Id="rId7" Type="http://schemas.openxmlformats.org/officeDocument/2006/relationships/image" Target="../media/image89.svg"/><Relationship Id="rId12"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31.xml"/><Relationship Id="rId6" Type="http://schemas.openxmlformats.org/officeDocument/2006/relationships/image" Target="../media/image72.png"/><Relationship Id="rId11" Type="http://schemas.openxmlformats.org/officeDocument/2006/relationships/image" Target="../media/image93.svg"/><Relationship Id="rId5" Type="http://schemas.openxmlformats.org/officeDocument/2006/relationships/image" Target="../media/image87.svg"/><Relationship Id="rId10" Type="http://schemas.openxmlformats.org/officeDocument/2006/relationships/image" Target="../media/image74.png"/><Relationship Id="rId4" Type="http://schemas.openxmlformats.org/officeDocument/2006/relationships/image" Target="../media/image71.png"/><Relationship Id="rId9" Type="http://schemas.openxmlformats.org/officeDocument/2006/relationships/image" Target="../media/image91.svg"/></Relationships>
</file>

<file path=ppt/slides/_rels/slide58.xml.rels><?xml version="1.0" encoding="UTF-8" standalone="yes"?>
<Relationships xmlns="http://schemas.openxmlformats.org/package/2006/relationships"><Relationship Id="rId8" Type="http://schemas.openxmlformats.org/officeDocument/2006/relationships/image" Target="../media/image101.svg"/><Relationship Id="rId3" Type="http://schemas.openxmlformats.org/officeDocument/2006/relationships/image" Target="../media/image76.png"/><Relationship Id="rId7" Type="http://schemas.openxmlformats.org/officeDocument/2006/relationships/image" Target="../media/image78.png"/><Relationship Id="rId2" Type="http://schemas.openxmlformats.org/officeDocument/2006/relationships/notesSlide" Target="../notesSlides/notesSlide15.xml"/><Relationship Id="rId1" Type="http://schemas.openxmlformats.org/officeDocument/2006/relationships/slideLayout" Target="../slideLayouts/slideLayout31.xml"/><Relationship Id="rId6" Type="http://schemas.openxmlformats.org/officeDocument/2006/relationships/image" Target="../media/image99.svg"/><Relationship Id="rId5" Type="http://schemas.openxmlformats.org/officeDocument/2006/relationships/image" Target="../media/image77.png"/><Relationship Id="rId10" Type="http://schemas.openxmlformats.org/officeDocument/2006/relationships/image" Target="../media/image103.svg"/><Relationship Id="rId4" Type="http://schemas.openxmlformats.org/officeDocument/2006/relationships/image" Target="../media/image97.svg"/><Relationship Id="rId9" Type="http://schemas.openxmlformats.org/officeDocument/2006/relationships/image" Target="../media/image79.png"/></Relationships>
</file>

<file path=ppt/slides/_rels/slide59.xml.rels><?xml version="1.0" encoding="UTF-8" standalone="yes"?>
<Relationships xmlns="http://schemas.openxmlformats.org/package/2006/relationships"><Relationship Id="rId3" Type="http://schemas.openxmlformats.org/officeDocument/2006/relationships/hyperlink" Target="https://www.linkedin.com/in/mejse-hasle-a14310138/" TargetMode="External"/><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1.xml"/><Relationship Id="rId6" Type="http://schemas.openxmlformats.org/officeDocument/2006/relationships/hyperlink" Target="https://www.peoplematters.in/article/employee-engagement/the-biggest-dilemmas-with-hybrid-workplace-30367" TargetMode="External"/><Relationship Id="rId5" Type="http://schemas.openxmlformats.org/officeDocument/2006/relationships/image" Target="../media/image81.jpg"/><Relationship Id="rId4" Type="http://schemas.openxmlformats.org/officeDocument/2006/relationships/image" Target="../media/image80.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13EF6E-BC23-40A0-80D4-1EBE64DCC5D9}"/>
              </a:ext>
            </a:extLst>
          </p:cNvPr>
          <p:cNvSpPr>
            <a:spLocks noGrp="1"/>
          </p:cNvSpPr>
          <p:nvPr>
            <p:ph type="sldNum" sz="quarter" idx="12"/>
          </p:nvPr>
        </p:nvSpPr>
        <p:spPr/>
        <p:txBody>
          <a:bodyPr/>
          <a:lstStyle/>
          <a:p>
            <a:fld id="{103EA872-A674-449B-A120-B97244F8E91D}" type="slidenum">
              <a:rPr lang="en-GB" smtClean="0"/>
              <a:pPr/>
              <a:t>1</a:t>
            </a:fld>
            <a:endParaRPr lang="en-GB" dirty="0"/>
          </a:p>
        </p:txBody>
      </p:sp>
    </p:spTree>
    <p:custDataLst>
      <p:custData r:id="rId1"/>
      <p:custData r:id="rId2"/>
    </p:custDataLst>
    <p:extLst>
      <p:ext uri="{BB962C8B-B14F-4D97-AF65-F5344CB8AC3E}">
        <p14:creationId xmlns:p14="http://schemas.microsoft.com/office/powerpoint/2010/main" val="1106101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BF6188-E257-F149-A0CF-6D38D016311A}"/>
              </a:ext>
            </a:extLst>
          </p:cNvPr>
          <p:cNvSpPr>
            <a:spLocks noGrp="1"/>
          </p:cNvSpPr>
          <p:nvPr>
            <p:ph type="title"/>
          </p:nvPr>
        </p:nvSpPr>
        <p:spPr/>
        <p:txBody>
          <a:bodyPr>
            <a:normAutofit/>
          </a:bodyPr>
          <a:lstStyle/>
          <a:p>
            <a:r>
              <a:rPr lang="da-DK" dirty="0">
                <a:solidFill>
                  <a:schemeClr val="tx1"/>
                </a:solidFill>
              </a:rPr>
              <a:t>Affolkning</a:t>
            </a:r>
          </a:p>
        </p:txBody>
      </p:sp>
      <p:sp>
        <p:nvSpPr>
          <p:cNvPr id="3" name="Pladsholder til indhold 2">
            <a:extLst>
              <a:ext uri="{FF2B5EF4-FFF2-40B4-BE49-F238E27FC236}">
                <a16:creationId xmlns:a16="http://schemas.microsoft.com/office/drawing/2014/main" id="{A12E198F-8FDD-954B-A71C-C11FFF0FF0C7}"/>
              </a:ext>
            </a:extLst>
          </p:cNvPr>
          <p:cNvSpPr>
            <a:spLocks noGrp="1"/>
          </p:cNvSpPr>
          <p:nvPr>
            <p:ph idx="1"/>
          </p:nvPr>
        </p:nvSpPr>
        <p:spPr>
          <a:xfrm>
            <a:off x="743101" y="2137725"/>
            <a:ext cx="10514231" cy="3397695"/>
          </a:xfrm>
        </p:spPr>
        <p:txBody>
          <a:bodyPr>
            <a:normAutofit/>
          </a:bodyPr>
          <a:lstStyle/>
          <a:p>
            <a:pPr marL="0" indent="0" algn="ctr">
              <a:buClr>
                <a:schemeClr val="tx1"/>
              </a:buClr>
              <a:buNone/>
            </a:pPr>
            <a:r>
              <a:rPr lang="da-DK" sz="2400" dirty="0">
                <a:solidFill>
                  <a:schemeClr val="tx1"/>
                </a:solidFill>
                <a:latin typeface="Garamond" panose="02020404030301010803" pitchFamily="18" charset="0"/>
              </a:rPr>
              <a:t>Ansat: ”Det, jeg oplever, det er, at kontoret tit kan være tomt, når man kommer. Man tænker, nu går jeg lige ind og skal møde mine kolleger. Altså der kan jeg nogle gange komme ind og tænke, er der noget, jeg går glip af?  Fordi der overhovedet ingen mennesker er. Så der er helt klart en helt anden kultur nu med ikke at komme på arbejde eller arbejde hjemmefra, kan man sige. Det er jo irriterende at sætte sig ind i toget fra Køge, og så køre hele vejen til København, fordi nu må man ind og arbejde sammen med sine kollegaer. Og så er man den eneste, der kommer til kontoret den dag. Så kunne jeg lige så godt være blevet hjemme”.</a:t>
            </a:r>
          </a:p>
          <a:p>
            <a:pPr marL="0" indent="0" algn="ctr">
              <a:buClr>
                <a:schemeClr val="tx1"/>
              </a:buClr>
              <a:buNone/>
            </a:pPr>
            <a:endParaRPr lang="da-DK" sz="2400" dirty="0">
              <a:solidFill>
                <a:schemeClr val="tx1"/>
              </a:solidFill>
              <a:latin typeface="Garamond" panose="02020404030301010803" pitchFamily="18" charset="0"/>
            </a:endParaRPr>
          </a:p>
        </p:txBody>
      </p:sp>
    </p:spTree>
    <p:extLst>
      <p:ext uri="{BB962C8B-B14F-4D97-AF65-F5344CB8AC3E}">
        <p14:creationId xmlns:p14="http://schemas.microsoft.com/office/powerpoint/2010/main" val="316470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BF6188-E257-F149-A0CF-6D38D016311A}"/>
              </a:ext>
            </a:extLst>
          </p:cNvPr>
          <p:cNvSpPr>
            <a:spLocks noGrp="1"/>
          </p:cNvSpPr>
          <p:nvPr>
            <p:ph type="title"/>
          </p:nvPr>
        </p:nvSpPr>
        <p:spPr/>
        <p:txBody>
          <a:bodyPr>
            <a:normAutofit/>
          </a:bodyPr>
          <a:lstStyle/>
          <a:p>
            <a:r>
              <a:rPr lang="da-DK" dirty="0">
                <a:solidFill>
                  <a:schemeClr val="tx1"/>
                </a:solidFill>
              </a:rPr>
              <a:t>Dårligere gensidig opdatering</a:t>
            </a:r>
          </a:p>
        </p:txBody>
      </p:sp>
      <p:sp>
        <p:nvSpPr>
          <p:cNvPr id="3" name="Pladsholder til indhold 2">
            <a:extLst>
              <a:ext uri="{FF2B5EF4-FFF2-40B4-BE49-F238E27FC236}">
                <a16:creationId xmlns:a16="http://schemas.microsoft.com/office/drawing/2014/main" id="{A12E198F-8FDD-954B-A71C-C11FFF0FF0C7}"/>
              </a:ext>
            </a:extLst>
          </p:cNvPr>
          <p:cNvSpPr>
            <a:spLocks noGrp="1"/>
          </p:cNvSpPr>
          <p:nvPr>
            <p:ph idx="1"/>
          </p:nvPr>
        </p:nvSpPr>
        <p:spPr>
          <a:xfrm>
            <a:off x="838091" y="2778910"/>
            <a:ext cx="10514231" cy="3397695"/>
          </a:xfrm>
        </p:spPr>
        <p:txBody>
          <a:bodyPr>
            <a:normAutofit/>
          </a:bodyPr>
          <a:lstStyle/>
          <a:p>
            <a:pPr marL="0" indent="0" algn="ctr">
              <a:buClr>
                <a:schemeClr val="tx1"/>
              </a:buClr>
              <a:buNone/>
            </a:pPr>
            <a:r>
              <a:rPr lang="da-DK" sz="2400" dirty="0">
                <a:solidFill>
                  <a:schemeClr val="tx1"/>
                </a:solidFill>
                <a:latin typeface="Garamond" panose="02020404030301010803" pitchFamily="18" charset="0"/>
              </a:rPr>
              <a:t>Ansat: ”Men det er bare nemmere at smide en bold til en, der sidder lige ovre på den anden side af bordet, end at skulle skrive en mail og give konteksten og alt det der”.</a:t>
            </a:r>
          </a:p>
          <a:p>
            <a:pPr marL="0" indent="0" algn="ctr">
              <a:buClr>
                <a:schemeClr val="tx1"/>
              </a:buClr>
              <a:buNone/>
            </a:pPr>
            <a:endParaRPr lang="da-DK" sz="2400" dirty="0">
              <a:solidFill>
                <a:schemeClr val="tx1"/>
              </a:solidFill>
              <a:latin typeface="Garamond" panose="02020404030301010803" pitchFamily="18" charset="0"/>
            </a:endParaRPr>
          </a:p>
        </p:txBody>
      </p:sp>
    </p:spTree>
    <p:extLst>
      <p:ext uri="{BB962C8B-B14F-4D97-AF65-F5344CB8AC3E}">
        <p14:creationId xmlns:p14="http://schemas.microsoft.com/office/powerpoint/2010/main" val="260338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BF6188-E257-F149-A0CF-6D38D016311A}"/>
              </a:ext>
            </a:extLst>
          </p:cNvPr>
          <p:cNvSpPr>
            <a:spLocks noGrp="1"/>
          </p:cNvSpPr>
          <p:nvPr>
            <p:ph type="title"/>
          </p:nvPr>
        </p:nvSpPr>
        <p:spPr/>
        <p:txBody>
          <a:bodyPr>
            <a:normAutofit/>
          </a:bodyPr>
          <a:lstStyle/>
          <a:p>
            <a:r>
              <a:rPr lang="da-DK" dirty="0">
                <a:solidFill>
                  <a:schemeClr val="tx1"/>
                </a:solidFill>
              </a:rPr>
              <a:t>Hybridarbejde som frugtskålen</a:t>
            </a:r>
          </a:p>
        </p:txBody>
      </p:sp>
      <p:sp>
        <p:nvSpPr>
          <p:cNvPr id="3" name="Pladsholder til indhold 2">
            <a:extLst>
              <a:ext uri="{FF2B5EF4-FFF2-40B4-BE49-F238E27FC236}">
                <a16:creationId xmlns:a16="http://schemas.microsoft.com/office/drawing/2014/main" id="{A12E198F-8FDD-954B-A71C-C11FFF0FF0C7}"/>
              </a:ext>
            </a:extLst>
          </p:cNvPr>
          <p:cNvSpPr>
            <a:spLocks noGrp="1"/>
          </p:cNvSpPr>
          <p:nvPr>
            <p:ph idx="1"/>
          </p:nvPr>
        </p:nvSpPr>
        <p:spPr>
          <a:xfrm>
            <a:off x="838091" y="2778910"/>
            <a:ext cx="10514231" cy="3397695"/>
          </a:xfrm>
        </p:spPr>
        <p:txBody>
          <a:bodyPr>
            <a:normAutofit/>
          </a:bodyPr>
          <a:lstStyle/>
          <a:p>
            <a:pPr algn="ctr"/>
            <a:r>
              <a:rPr lang="da-DK" sz="2400" dirty="0">
                <a:solidFill>
                  <a:schemeClr val="tx1"/>
                </a:solidFill>
                <a:latin typeface="Garamond" panose="02020404030301010803" pitchFamily="18" charset="0"/>
              </a:rPr>
              <a:t>Leder: ”Arbejdstiden er noget vi også giver til hinanden. Det er ikke kun, når du sidder og løser din opgave. Det er også det, at du bidrager med din viden og dit humør og din energi og din sparring. Og nogle gange bare det, du sidder ved siden af en anden og er her og ligesom arbejder”. </a:t>
            </a:r>
          </a:p>
          <a:p>
            <a:pPr marL="0" indent="0" algn="ctr">
              <a:buClr>
                <a:schemeClr val="tx1"/>
              </a:buClr>
              <a:buNone/>
            </a:pPr>
            <a:endParaRPr lang="da-DK" sz="2400" dirty="0">
              <a:solidFill>
                <a:schemeClr val="tx1"/>
              </a:solidFill>
              <a:latin typeface="Garamond" panose="02020404030301010803" pitchFamily="18" charset="0"/>
            </a:endParaRPr>
          </a:p>
        </p:txBody>
      </p:sp>
    </p:spTree>
    <p:extLst>
      <p:ext uri="{BB962C8B-B14F-4D97-AF65-F5344CB8AC3E}">
        <p14:creationId xmlns:p14="http://schemas.microsoft.com/office/powerpoint/2010/main" val="126697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BF6188-E257-F149-A0CF-6D38D016311A}"/>
              </a:ext>
            </a:extLst>
          </p:cNvPr>
          <p:cNvSpPr>
            <a:spLocks noGrp="1"/>
          </p:cNvSpPr>
          <p:nvPr>
            <p:ph type="title"/>
          </p:nvPr>
        </p:nvSpPr>
        <p:spPr/>
        <p:txBody>
          <a:bodyPr>
            <a:normAutofit/>
          </a:bodyPr>
          <a:lstStyle/>
          <a:p>
            <a:r>
              <a:rPr lang="da-DK" dirty="0">
                <a:solidFill>
                  <a:schemeClr val="tx1"/>
                </a:solidFill>
              </a:rPr>
              <a:t>Hjemmearbejde: To ofte omtalte tal</a:t>
            </a:r>
          </a:p>
        </p:txBody>
      </p:sp>
      <p:sp>
        <p:nvSpPr>
          <p:cNvPr id="3" name="Pladsholder til indhold 2">
            <a:extLst>
              <a:ext uri="{FF2B5EF4-FFF2-40B4-BE49-F238E27FC236}">
                <a16:creationId xmlns:a16="http://schemas.microsoft.com/office/drawing/2014/main" id="{A12E198F-8FDD-954B-A71C-C11FFF0FF0C7}"/>
              </a:ext>
            </a:extLst>
          </p:cNvPr>
          <p:cNvSpPr>
            <a:spLocks noGrp="1"/>
          </p:cNvSpPr>
          <p:nvPr>
            <p:ph idx="1"/>
          </p:nvPr>
        </p:nvSpPr>
        <p:spPr>
          <a:xfrm>
            <a:off x="721992" y="2338456"/>
            <a:ext cx="10514231" cy="3997785"/>
          </a:xfrm>
        </p:spPr>
        <p:txBody>
          <a:bodyPr>
            <a:normAutofit/>
          </a:bodyPr>
          <a:lstStyle/>
          <a:p>
            <a:pPr marL="171433" algn="ctr"/>
            <a:r>
              <a:rPr lang="da-DK" sz="2400" b="1" dirty="0">
                <a:solidFill>
                  <a:schemeClr val="tx1">
                    <a:alpha val="70000"/>
                  </a:schemeClr>
                </a:solidFill>
                <a:latin typeface="Garamond" panose="02020404030301010803" pitchFamily="18" charset="0"/>
              </a:rPr>
              <a:t>2,5</a:t>
            </a:r>
            <a:r>
              <a:rPr lang="da-DK" sz="2400" dirty="0">
                <a:solidFill>
                  <a:schemeClr val="tx1">
                    <a:alpha val="70000"/>
                  </a:schemeClr>
                </a:solidFill>
                <a:latin typeface="Garamond" panose="02020404030301010803" pitchFamily="18" charset="0"/>
              </a:rPr>
              <a:t> dage om ugen.</a:t>
            </a:r>
          </a:p>
          <a:p>
            <a:pPr marL="171433" algn="ctr"/>
            <a:endParaRPr lang="da-DK" sz="2400" dirty="0">
              <a:solidFill>
                <a:schemeClr val="tx1">
                  <a:alpha val="70000"/>
                </a:schemeClr>
              </a:solidFill>
              <a:latin typeface="Garamond" panose="02020404030301010803" pitchFamily="18" charset="0"/>
            </a:endParaRPr>
          </a:p>
          <a:p>
            <a:pPr marL="171433" algn="ctr"/>
            <a:r>
              <a:rPr lang="da-DK" sz="2400" b="1" dirty="0">
                <a:solidFill>
                  <a:schemeClr val="tx1">
                    <a:alpha val="70000"/>
                  </a:schemeClr>
                </a:solidFill>
                <a:latin typeface="Garamond" panose="02020404030301010803" pitchFamily="18" charset="0"/>
              </a:rPr>
              <a:t>13%</a:t>
            </a:r>
            <a:r>
              <a:rPr lang="da-DK" sz="2400" dirty="0">
                <a:solidFill>
                  <a:schemeClr val="tx1">
                    <a:alpha val="70000"/>
                  </a:schemeClr>
                </a:solidFill>
                <a:latin typeface="Garamond" panose="02020404030301010803" pitchFamily="18" charset="0"/>
              </a:rPr>
              <a:t> stigning i arbejdsindsatsen (9% forklares med flere leverede minutter (færre pauser, og ikke så langt til kaffen), 4% forklares med øget effektivitet (pga. mindre støj)). Påviser også selvudvælgelseseffekten.</a:t>
            </a:r>
          </a:p>
        </p:txBody>
      </p:sp>
    </p:spTree>
    <p:extLst>
      <p:ext uri="{BB962C8B-B14F-4D97-AF65-F5344CB8AC3E}">
        <p14:creationId xmlns:p14="http://schemas.microsoft.com/office/powerpoint/2010/main" val="252104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BF6188-E257-F149-A0CF-6D38D016311A}"/>
              </a:ext>
            </a:extLst>
          </p:cNvPr>
          <p:cNvSpPr>
            <a:spLocks noGrp="1"/>
          </p:cNvSpPr>
          <p:nvPr>
            <p:ph type="title"/>
          </p:nvPr>
        </p:nvSpPr>
        <p:spPr/>
        <p:txBody>
          <a:bodyPr>
            <a:normAutofit/>
          </a:bodyPr>
          <a:lstStyle/>
          <a:p>
            <a:r>
              <a:rPr lang="da-DK" dirty="0">
                <a:solidFill>
                  <a:schemeClr val="tx1"/>
                </a:solidFill>
              </a:rPr>
              <a:t>Fire nedslag</a:t>
            </a:r>
          </a:p>
        </p:txBody>
      </p:sp>
      <p:sp>
        <p:nvSpPr>
          <p:cNvPr id="3" name="Pladsholder til indhold 2">
            <a:extLst>
              <a:ext uri="{FF2B5EF4-FFF2-40B4-BE49-F238E27FC236}">
                <a16:creationId xmlns:a16="http://schemas.microsoft.com/office/drawing/2014/main" id="{A12E198F-8FDD-954B-A71C-C11FFF0FF0C7}"/>
              </a:ext>
            </a:extLst>
          </p:cNvPr>
          <p:cNvSpPr>
            <a:spLocks noGrp="1"/>
          </p:cNvSpPr>
          <p:nvPr>
            <p:ph idx="1"/>
          </p:nvPr>
        </p:nvSpPr>
        <p:spPr>
          <a:xfrm>
            <a:off x="838091" y="2778910"/>
            <a:ext cx="10514231" cy="3397695"/>
          </a:xfrm>
        </p:spPr>
        <p:txBody>
          <a:bodyPr>
            <a:normAutofit/>
          </a:bodyPr>
          <a:lstStyle/>
          <a:p>
            <a:pPr marL="400010" indent="-457154" algn="ctr">
              <a:buClr>
                <a:schemeClr val="tx1"/>
              </a:buClr>
              <a:buFont typeface="+mj-lt"/>
              <a:buAutoNum type="arabicPeriod"/>
            </a:pPr>
            <a:r>
              <a:rPr lang="da-DK" sz="2400" dirty="0">
                <a:solidFill>
                  <a:schemeClr val="tx1">
                    <a:alpha val="70000"/>
                  </a:schemeClr>
                </a:solidFill>
                <a:latin typeface="Garamond" panose="02020404030301010803" pitchFamily="18" charset="0"/>
              </a:rPr>
              <a:t>Hvad sker der?</a:t>
            </a:r>
          </a:p>
          <a:p>
            <a:pPr marL="400010" indent="-457154" algn="ctr">
              <a:buClr>
                <a:schemeClr val="tx1"/>
              </a:buClr>
              <a:buFont typeface="+mj-lt"/>
              <a:buAutoNum type="arabicPeriod"/>
            </a:pPr>
            <a:r>
              <a:rPr lang="da-DK" sz="2400" dirty="0">
                <a:solidFill>
                  <a:schemeClr val="tx1">
                    <a:alpha val="70000"/>
                  </a:schemeClr>
                </a:solidFill>
                <a:latin typeface="Garamond" panose="02020404030301010803" pitchFamily="18" charset="0"/>
              </a:rPr>
              <a:t>Hvorfor sker det?</a:t>
            </a:r>
          </a:p>
          <a:p>
            <a:pPr marL="400010" indent="-457154" algn="ctr">
              <a:buClr>
                <a:schemeClr val="tx1"/>
              </a:buClr>
              <a:buFont typeface="+mj-lt"/>
              <a:buAutoNum type="arabicPeriod"/>
            </a:pPr>
            <a:r>
              <a:rPr lang="da-DK" sz="2400" dirty="0">
                <a:solidFill>
                  <a:schemeClr val="tx1">
                    <a:alpha val="70000"/>
                  </a:schemeClr>
                </a:solidFill>
                <a:latin typeface="Garamond" panose="02020404030301010803" pitchFamily="18" charset="0"/>
              </a:rPr>
              <a:t>Hvilke muligheder og udfordringer er der?</a:t>
            </a:r>
          </a:p>
          <a:p>
            <a:pPr marL="400010" indent="-457154" algn="ctr">
              <a:buClr>
                <a:schemeClr val="tx1"/>
              </a:buClr>
              <a:buFont typeface="+mj-lt"/>
              <a:buAutoNum type="arabicPeriod"/>
            </a:pPr>
            <a:r>
              <a:rPr lang="da-DK" sz="2400" dirty="0">
                <a:solidFill>
                  <a:schemeClr val="tx1">
                    <a:alpha val="70000"/>
                  </a:schemeClr>
                </a:solidFill>
                <a:latin typeface="Garamond" panose="02020404030301010803" pitchFamily="18" charset="0"/>
              </a:rPr>
              <a:t>Hvordan håndterer vi det bedst muligt?</a:t>
            </a:r>
          </a:p>
        </p:txBody>
      </p:sp>
    </p:spTree>
    <p:extLst>
      <p:ext uri="{BB962C8B-B14F-4D97-AF65-F5344CB8AC3E}">
        <p14:creationId xmlns:p14="http://schemas.microsoft.com/office/powerpoint/2010/main" val="177990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BF6188-E257-F149-A0CF-6D38D016311A}"/>
              </a:ext>
            </a:extLst>
          </p:cNvPr>
          <p:cNvSpPr>
            <a:spLocks noGrp="1"/>
          </p:cNvSpPr>
          <p:nvPr>
            <p:ph type="title"/>
          </p:nvPr>
        </p:nvSpPr>
        <p:spPr/>
        <p:txBody>
          <a:bodyPr>
            <a:normAutofit/>
          </a:bodyPr>
          <a:lstStyle/>
          <a:p>
            <a:r>
              <a:rPr lang="da-DK" dirty="0">
                <a:solidFill>
                  <a:schemeClr val="tx1"/>
                </a:solidFill>
              </a:rPr>
              <a:t>1. Hvad sker der?</a:t>
            </a:r>
          </a:p>
        </p:txBody>
      </p:sp>
      <p:sp>
        <p:nvSpPr>
          <p:cNvPr id="3" name="Pladsholder til indhold 2">
            <a:extLst>
              <a:ext uri="{FF2B5EF4-FFF2-40B4-BE49-F238E27FC236}">
                <a16:creationId xmlns:a16="http://schemas.microsoft.com/office/drawing/2014/main" id="{A12E198F-8FDD-954B-A71C-C11FFF0FF0C7}"/>
              </a:ext>
            </a:extLst>
          </p:cNvPr>
          <p:cNvSpPr>
            <a:spLocks noGrp="1"/>
          </p:cNvSpPr>
          <p:nvPr>
            <p:ph idx="1"/>
          </p:nvPr>
        </p:nvSpPr>
        <p:spPr>
          <a:xfrm>
            <a:off x="838091" y="2582529"/>
            <a:ext cx="10514231" cy="2879856"/>
          </a:xfrm>
        </p:spPr>
        <p:txBody>
          <a:bodyPr>
            <a:normAutofit/>
          </a:bodyPr>
          <a:lstStyle/>
          <a:p>
            <a:pPr marL="171433" algn="ctr"/>
            <a:r>
              <a:rPr lang="da-DK" sz="2400" dirty="0">
                <a:solidFill>
                  <a:schemeClr val="tx1">
                    <a:alpha val="70000"/>
                  </a:schemeClr>
                </a:solidFill>
                <a:latin typeface="Garamond" panose="02020404030301010803" pitchFamily="18" charset="0"/>
              </a:rPr>
              <a:t>Flere arbejder i dag oftere hjemmefra end tidligere.</a:t>
            </a:r>
          </a:p>
          <a:p>
            <a:pPr marL="171433" algn="ctr"/>
            <a:r>
              <a:rPr lang="da-DK" sz="2400" dirty="0">
                <a:solidFill>
                  <a:schemeClr val="tx1">
                    <a:alpha val="70000"/>
                  </a:schemeClr>
                </a:solidFill>
                <a:latin typeface="Garamond" panose="02020404030301010803" pitchFamily="18" charset="0"/>
              </a:rPr>
              <a:t>På tværs af brancher (og uddannelse) synes antallet af hjemmearbejdsdage at stabilisere sig på 25% (det er fem gange så meget som i 2019). </a:t>
            </a:r>
          </a:p>
          <a:p>
            <a:pPr marL="171433" algn="ctr"/>
            <a:r>
              <a:rPr lang="da-DK" sz="2400" dirty="0">
                <a:solidFill>
                  <a:schemeClr val="tx1">
                    <a:alpha val="70000"/>
                  </a:schemeClr>
                </a:solidFill>
                <a:latin typeface="Garamond" panose="02020404030301010803" pitchFamily="18" charset="0"/>
              </a:rPr>
              <a:t>Ansatte med mindst en kandidatuddannelse arbejder gennemsnitligt hjemmefra to dage om ugen.</a:t>
            </a:r>
          </a:p>
        </p:txBody>
      </p:sp>
    </p:spTree>
    <p:extLst>
      <p:ext uri="{BB962C8B-B14F-4D97-AF65-F5344CB8AC3E}">
        <p14:creationId xmlns:p14="http://schemas.microsoft.com/office/powerpoint/2010/main" val="145789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BF6188-E257-F149-A0CF-6D38D016311A}"/>
              </a:ext>
            </a:extLst>
          </p:cNvPr>
          <p:cNvSpPr>
            <a:spLocks noGrp="1"/>
          </p:cNvSpPr>
          <p:nvPr>
            <p:ph type="title"/>
          </p:nvPr>
        </p:nvSpPr>
        <p:spPr/>
        <p:txBody>
          <a:bodyPr>
            <a:normAutofit/>
          </a:bodyPr>
          <a:lstStyle/>
          <a:p>
            <a:r>
              <a:rPr lang="da-DK" sz="4400" dirty="0">
                <a:solidFill>
                  <a:schemeClr val="tx1"/>
                </a:solidFill>
              </a:rPr>
              <a:t>En anderledes arbejdsuge (end før 2020)</a:t>
            </a:r>
          </a:p>
        </p:txBody>
      </p:sp>
      <p:sp>
        <p:nvSpPr>
          <p:cNvPr id="3" name="Pladsholder til indhold 2">
            <a:extLst>
              <a:ext uri="{FF2B5EF4-FFF2-40B4-BE49-F238E27FC236}">
                <a16:creationId xmlns:a16="http://schemas.microsoft.com/office/drawing/2014/main" id="{A12E198F-8FDD-954B-A71C-C11FFF0FF0C7}"/>
              </a:ext>
            </a:extLst>
          </p:cNvPr>
          <p:cNvSpPr>
            <a:spLocks noGrp="1"/>
          </p:cNvSpPr>
          <p:nvPr>
            <p:ph idx="1"/>
          </p:nvPr>
        </p:nvSpPr>
        <p:spPr>
          <a:xfrm>
            <a:off x="838091" y="1745892"/>
            <a:ext cx="10514231" cy="4430713"/>
          </a:xfrm>
        </p:spPr>
        <p:txBody>
          <a:bodyPr>
            <a:normAutofit lnSpcReduction="10000"/>
          </a:bodyPr>
          <a:lstStyle/>
          <a:p>
            <a:pPr marL="171433" algn="ctr"/>
            <a:r>
              <a:rPr lang="da-DK" sz="2400" dirty="0">
                <a:solidFill>
                  <a:schemeClr val="tx1">
                    <a:alpha val="70000"/>
                  </a:schemeClr>
                </a:solidFill>
                <a:latin typeface="Garamond" panose="02020404030301010803" pitchFamily="18" charset="0"/>
              </a:rPr>
              <a:t>Søndag er den nye mandag, mandag er den nye tirsdag, torsdag er den nye fredag, fredag er den nye lørdag, og onsdag kan vi – måske – godt mødes på arbejdspladsen.</a:t>
            </a:r>
          </a:p>
          <a:p>
            <a:pPr marL="171433" algn="ctr"/>
            <a:endParaRPr lang="da-DK" sz="2400" dirty="0">
              <a:solidFill>
                <a:schemeClr val="tx1">
                  <a:alpha val="70000"/>
                </a:schemeClr>
              </a:solidFill>
              <a:latin typeface="Garamond" panose="02020404030301010803" pitchFamily="18" charset="0"/>
            </a:endParaRPr>
          </a:p>
          <a:p>
            <a:pPr marL="171433" algn="ctr"/>
            <a:r>
              <a:rPr lang="da-DK" sz="2400" dirty="0">
                <a:solidFill>
                  <a:schemeClr val="tx1">
                    <a:alpha val="70000"/>
                  </a:schemeClr>
                </a:solidFill>
                <a:latin typeface="Garamond" panose="02020404030301010803" pitchFamily="18" charset="0"/>
              </a:rPr>
              <a:t>Hvilke dage skal du være på kontoret:</a:t>
            </a:r>
          </a:p>
          <a:p>
            <a:pPr marL="171433" algn="ctr"/>
            <a:r>
              <a:rPr lang="da-DK" sz="2400" dirty="0">
                <a:solidFill>
                  <a:schemeClr val="tx1">
                    <a:alpha val="70000"/>
                  </a:schemeClr>
                </a:solidFill>
                <a:latin typeface="Garamond" panose="02020404030301010803" pitchFamily="18" charset="0"/>
              </a:rPr>
              <a:t>Mandag: 23%</a:t>
            </a:r>
          </a:p>
          <a:p>
            <a:pPr marL="171433" algn="ctr"/>
            <a:r>
              <a:rPr lang="da-DK" sz="2400" dirty="0">
                <a:solidFill>
                  <a:schemeClr val="tx1">
                    <a:alpha val="70000"/>
                  </a:schemeClr>
                </a:solidFill>
                <a:latin typeface="Garamond" panose="02020404030301010803" pitchFamily="18" charset="0"/>
              </a:rPr>
              <a:t>Tirsdag: 72%</a:t>
            </a:r>
          </a:p>
          <a:p>
            <a:pPr marL="171433" algn="ctr"/>
            <a:r>
              <a:rPr lang="da-DK" sz="2400" dirty="0">
                <a:solidFill>
                  <a:schemeClr val="tx1">
                    <a:alpha val="70000"/>
                  </a:schemeClr>
                </a:solidFill>
                <a:latin typeface="Garamond" panose="02020404030301010803" pitchFamily="18" charset="0"/>
              </a:rPr>
              <a:t>Onsdag: 66%</a:t>
            </a:r>
          </a:p>
          <a:p>
            <a:pPr marL="171433" algn="ctr"/>
            <a:r>
              <a:rPr lang="da-DK" sz="2400" dirty="0">
                <a:solidFill>
                  <a:schemeClr val="tx1">
                    <a:alpha val="70000"/>
                  </a:schemeClr>
                </a:solidFill>
                <a:latin typeface="Garamond" panose="02020404030301010803" pitchFamily="18" charset="0"/>
              </a:rPr>
              <a:t>Torsdag: 57%</a:t>
            </a:r>
          </a:p>
          <a:p>
            <a:pPr marL="171433" algn="ctr"/>
            <a:r>
              <a:rPr lang="da-DK" sz="2400" dirty="0">
                <a:solidFill>
                  <a:schemeClr val="tx1">
                    <a:alpha val="70000"/>
                  </a:schemeClr>
                </a:solidFill>
                <a:latin typeface="Garamond" panose="02020404030301010803" pitchFamily="18" charset="0"/>
              </a:rPr>
              <a:t>Fredag: 6%</a:t>
            </a:r>
          </a:p>
        </p:txBody>
      </p:sp>
    </p:spTree>
    <p:extLst>
      <p:ext uri="{BB962C8B-B14F-4D97-AF65-F5344CB8AC3E}">
        <p14:creationId xmlns:p14="http://schemas.microsoft.com/office/powerpoint/2010/main" val="253454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BF6188-E257-F149-A0CF-6D38D016311A}"/>
              </a:ext>
            </a:extLst>
          </p:cNvPr>
          <p:cNvSpPr>
            <a:spLocks noGrp="1"/>
          </p:cNvSpPr>
          <p:nvPr>
            <p:ph type="title"/>
          </p:nvPr>
        </p:nvSpPr>
        <p:spPr/>
        <p:txBody>
          <a:bodyPr>
            <a:normAutofit/>
          </a:bodyPr>
          <a:lstStyle/>
          <a:p>
            <a:r>
              <a:rPr lang="da-DK" dirty="0">
                <a:solidFill>
                  <a:schemeClr val="tx1"/>
                </a:solidFill>
              </a:rPr>
              <a:t>Arbejdslivets nye normal</a:t>
            </a:r>
          </a:p>
        </p:txBody>
      </p:sp>
      <p:sp>
        <p:nvSpPr>
          <p:cNvPr id="3" name="Pladsholder til indhold 2">
            <a:extLst>
              <a:ext uri="{FF2B5EF4-FFF2-40B4-BE49-F238E27FC236}">
                <a16:creationId xmlns:a16="http://schemas.microsoft.com/office/drawing/2014/main" id="{A12E198F-8FDD-954B-A71C-C11FFF0FF0C7}"/>
              </a:ext>
            </a:extLst>
          </p:cNvPr>
          <p:cNvSpPr>
            <a:spLocks noGrp="1"/>
          </p:cNvSpPr>
          <p:nvPr>
            <p:ph idx="1"/>
          </p:nvPr>
        </p:nvSpPr>
        <p:spPr/>
        <p:txBody>
          <a:bodyPr>
            <a:normAutofit/>
          </a:bodyPr>
          <a:lstStyle/>
          <a:p>
            <a:pPr marL="171433" algn="ctr"/>
            <a:r>
              <a:rPr lang="da-DK" sz="2400" dirty="0">
                <a:solidFill>
                  <a:schemeClr val="tx1">
                    <a:alpha val="70000"/>
                  </a:schemeClr>
                </a:solidFill>
                <a:latin typeface="Garamond" panose="02020404030301010803" pitchFamily="18" charset="0"/>
              </a:rPr>
              <a:t>Der er flere steder hvorfra arbejdet kan udføres.</a:t>
            </a:r>
          </a:p>
          <a:p>
            <a:pPr marL="171433" algn="ctr"/>
            <a:r>
              <a:rPr lang="da-DK" sz="2400" dirty="0">
                <a:solidFill>
                  <a:schemeClr val="tx1">
                    <a:alpha val="70000"/>
                  </a:schemeClr>
                </a:solidFill>
                <a:latin typeface="Garamond" panose="02020404030301010803" pitchFamily="18" charset="0"/>
              </a:rPr>
              <a:t>Der er flere som oftere ønsker større sted fleksibilitet og variation.</a:t>
            </a:r>
          </a:p>
          <a:p>
            <a:pPr marL="171433" algn="ctr"/>
            <a:r>
              <a:rPr lang="da-DK" sz="2400" dirty="0">
                <a:solidFill>
                  <a:schemeClr val="tx1">
                    <a:alpha val="70000"/>
                  </a:schemeClr>
                </a:solidFill>
                <a:latin typeface="Garamond" panose="02020404030301010803" pitchFamily="18" charset="0"/>
              </a:rPr>
              <a:t>Betydningen af det traditionelle arbejdssted ændres.</a:t>
            </a:r>
          </a:p>
          <a:p>
            <a:pPr marL="171433" algn="ctr"/>
            <a:r>
              <a:rPr lang="da-DK" sz="2400" dirty="0">
                <a:solidFill>
                  <a:schemeClr val="tx1">
                    <a:alpha val="70000"/>
                  </a:schemeClr>
                </a:solidFill>
                <a:latin typeface="Garamond" panose="02020404030301010803" pitchFamily="18" charset="0"/>
              </a:rPr>
              <a:t>Hjemmearbejdspladsen har også ændret sig.</a:t>
            </a:r>
          </a:p>
          <a:p>
            <a:pPr marL="171433" algn="ctr"/>
            <a:endParaRPr lang="da-DK" sz="2400" dirty="0">
              <a:solidFill>
                <a:schemeClr val="tx1">
                  <a:alpha val="70000"/>
                </a:schemeClr>
              </a:solidFill>
              <a:latin typeface="Garamond" panose="02020404030301010803" pitchFamily="18" charset="0"/>
            </a:endParaRPr>
          </a:p>
          <a:p>
            <a:pPr marL="171433" algn="ctr"/>
            <a:r>
              <a:rPr lang="da-DK" sz="2400" dirty="0">
                <a:solidFill>
                  <a:schemeClr val="tx1">
                    <a:alpha val="70000"/>
                  </a:schemeClr>
                </a:solidFill>
                <a:latin typeface="Garamond" panose="02020404030301010803" pitchFamily="18" charset="0"/>
              </a:rPr>
              <a:t>Mere decentralisering, mere fleksibilitet, mere stedlig variation, mere teknologi og hyppigere afstand.</a:t>
            </a:r>
          </a:p>
        </p:txBody>
      </p:sp>
    </p:spTree>
    <p:extLst>
      <p:ext uri="{BB962C8B-B14F-4D97-AF65-F5344CB8AC3E}">
        <p14:creationId xmlns:p14="http://schemas.microsoft.com/office/powerpoint/2010/main" val="9085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BF6188-E257-F149-A0CF-6D38D016311A}"/>
              </a:ext>
            </a:extLst>
          </p:cNvPr>
          <p:cNvSpPr>
            <a:spLocks noGrp="1"/>
          </p:cNvSpPr>
          <p:nvPr>
            <p:ph type="title"/>
          </p:nvPr>
        </p:nvSpPr>
        <p:spPr/>
        <p:txBody>
          <a:bodyPr>
            <a:normAutofit/>
          </a:bodyPr>
          <a:lstStyle/>
          <a:p>
            <a:r>
              <a:rPr lang="da-DK" dirty="0">
                <a:solidFill>
                  <a:schemeClr val="tx1"/>
                </a:solidFill>
              </a:rPr>
              <a:t>Hvad er hybridarbejde?</a:t>
            </a:r>
          </a:p>
        </p:txBody>
      </p:sp>
      <p:sp>
        <p:nvSpPr>
          <p:cNvPr id="3" name="Pladsholder til indhold 2">
            <a:extLst>
              <a:ext uri="{FF2B5EF4-FFF2-40B4-BE49-F238E27FC236}">
                <a16:creationId xmlns:a16="http://schemas.microsoft.com/office/drawing/2014/main" id="{A12E198F-8FDD-954B-A71C-C11FFF0FF0C7}"/>
              </a:ext>
            </a:extLst>
          </p:cNvPr>
          <p:cNvSpPr>
            <a:spLocks noGrp="1"/>
          </p:cNvSpPr>
          <p:nvPr>
            <p:ph idx="1"/>
          </p:nvPr>
        </p:nvSpPr>
        <p:spPr>
          <a:xfrm>
            <a:off x="838091" y="2653771"/>
            <a:ext cx="10514231" cy="3295439"/>
          </a:xfrm>
        </p:spPr>
        <p:txBody>
          <a:bodyPr>
            <a:normAutofit/>
          </a:bodyPr>
          <a:lstStyle/>
          <a:p>
            <a:pPr marL="228577" indent="0" algn="ctr">
              <a:buNone/>
            </a:pPr>
            <a:r>
              <a:rPr lang="da-DK" sz="2400" dirty="0">
                <a:solidFill>
                  <a:schemeClr val="tx1">
                    <a:alpha val="70000"/>
                  </a:schemeClr>
                </a:solidFill>
                <a:latin typeface="Garamond" panose="02020404030301010803" pitchFamily="18" charset="0"/>
                <a:cs typeface="Arial" panose="020B0604020202020204" pitchFamily="34" charset="0"/>
              </a:rPr>
              <a:t>Hybridarbejde er en måde at arbejde på, hvor udførslen af arbejdet er en blanding af, at nogle gange udføres arbejdet i arbejdspladsens fysiske bygninger, og andre gange udføres arbejdet andre steder end i arbejdspladsens fysiske bygninger. Eksempelvis hjemmefra.</a:t>
            </a:r>
          </a:p>
        </p:txBody>
      </p:sp>
    </p:spTree>
    <p:extLst>
      <p:ext uri="{BB962C8B-B14F-4D97-AF65-F5344CB8AC3E}">
        <p14:creationId xmlns:p14="http://schemas.microsoft.com/office/powerpoint/2010/main" val="51119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BF6188-E257-F149-A0CF-6D38D016311A}"/>
              </a:ext>
            </a:extLst>
          </p:cNvPr>
          <p:cNvSpPr>
            <a:spLocks noGrp="1"/>
          </p:cNvSpPr>
          <p:nvPr>
            <p:ph type="title"/>
          </p:nvPr>
        </p:nvSpPr>
        <p:spPr/>
        <p:txBody>
          <a:bodyPr>
            <a:normAutofit fontScale="90000"/>
          </a:bodyPr>
          <a:lstStyle/>
          <a:p>
            <a:r>
              <a:rPr lang="da-DK" dirty="0">
                <a:solidFill>
                  <a:schemeClr val="tx1"/>
                </a:solidFill>
              </a:rPr>
              <a:t>Syv karakteristika ved hybridarbejde</a:t>
            </a:r>
          </a:p>
        </p:txBody>
      </p:sp>
      <p:sp>
        <p:nvSpPr>
          <p:cNvPr id="3" name="Pladsholder til indhold 2">
            <a:extLst>
              <a:ext uri="{FF2B5EF4-FFF2-40B4-BE49-F238E27FC236}">
                <a16:creationId xmlns:a16="http://schemas.microsoft.com/office/drawing/2014/main" id="{A12E198F-8FDD-954B-A71C-C11FFF0FF0C7}"/>
              </a:ext>
            </a:extLst>
          </p:cNvPr>
          <p:cNvSpPr>
            <a:spLocks noGrp="1"/>
          </p:cNvSpPr>
          <p:nvPr>
            <p:ph idx="1"/>
          </p:nvPr>
        </p:nvSpPr>
        <p:spPr/>
        <p:txBody>
          <a:bodyPr>
            <a:normAutofit fontScale="85000" lnSpcReduction="20000"/>
          </a:bodyPr>
          <a:lstStyle/>
          <a:p>
            <a:pPr marL="514299" indent="-514299" algn="ctr">
              <a:lnSpc>
                <a:spcPct val="170000"/>
              </a:lnSpc>
              <a:spcBef>
                <a:spcPts val="0"/>
              </a:spcBef>
              <a:buFont typeface="Arial" panose="020B0604020202020204" pitchFamily="34" charset="0"/>
              <a:buChar char="•"/>
              <a:defRPr/>
            </a:pPr>
            <a:r>
              <a:rPr lang="da-DK" dirty="0">
                <a:solidFill>
                  <a:schemeClr val="tx1">
                    <a:alpha val="70000"/>
                  </a:schemeClr>
                </a:solidFill>
                <a:latin typeface="Garamond" panose="02020404030301010803" pitchFamily="18" charset="0"/>
              </a:rPr>
              <a:t>En del af en arbejdsplads.</a:t>
            </a:r>
          </a:p>
          <a:p>
            <a:pPr marL="514299" indent="-514299" algn="ctr">
              <a:lnSpc>
                <a:spcPct val="170000"/>
              </a:lnSpc>
              <a:spcBef>
                <a:spcPts val="0"/>
              </a:spcBef>
              <a:buFont typeface="Arial" panose="020B0604020202020204" pitchFamily="34" charset="0"/>
              <a:buChar char="•"/>
              <a:defRPr/>
            </a:pPr>
            <a:r>
              <a:rPr lang="da-DK" dirty="0">
                <a:solidFill>
                  <a:schemeClr val="tx1">
                    <a:alpha val="70000"/>
                  </a:schemeClr>
                </a:solidFill>
                <a:latin typeface="Garamond" panose="02020404030301010803" pitchFamily="18" charset="0"/>
              </a:rPr>
              <a:t>En arbejdsstation til rådighed.</a:t>
            </a:r>
          </a:p>
          <a:p>
            <a:pPr marL="514299" indent="-514299" algn="ctr">
              <a:lnSpc>
                <a:spcPct val="170000"/>
              </a:lnSpc>
              <a:spcBef>
                <a:spcPts val="0"/>
              </a:spcBef>
              <a:buFont typeface="Arial" panose="020B0604020202020204" pitchFamily="34" charset="0"/>
              <a:buChar char="•"/>
              <a:defRPr/>
            </a:pPr>
            <a:r>
              <a:rPr lang="da-DK" dirty="0">
                <a:solidFill>
                  <a:schemeClr val="tx1">
                    <a:alpha val="70000"/>
                  </a:schemeClr>
                </a:solidFill>
                <a:latin typeface="Garamond" panose="02020404030301010803" pitchFamily="18" charset="0"/>
              </a:rPr>
              <a:t>Muligheden for at vælge.</a:t>
            </a:r>
          </a:p>
          <a:p>
            <a:pPr marL="514299" indent="-514299" algn="ctr">
              <a:lnSpc>
                <a:spcPct val="170000"/>
              </a:lnSpc>
              <a:spcBef>
                <a:spcPts val="0"/>
              </a:spcBef>
              <a:buFont typeface="Arial" panose="020B0604020202020204" pitchFamily="34" charset="0"/>
              <a:buChar char="•"/>
              <a:defRPr/>
            </a:pPr>
            <a:r>
              <a:rPr lang="da-DK" dirty="0">
                <a:solidFill>
                  <a:schemeClr val="tx1">
                    <a:alpha val="70000"/>
                  </a:schemeClr>
                </a:solidFill>
                <a:latin typeface="Garamond" panose="02020404030301010803" pitchFamily="18" charset="0"/>
              </a:rPr>
              <a:t>Oftest hjemmefra, når der er afstand.</a:t>
            </a:r>
          </a:p>
          <a:p>
            <a:pPr marL="514299" indent="-514299" algn="ctr">
              <a:lnSpc>
                <a:spcPct val="170000"/>
              </a:lnSpc>
              <a:spcBef>
                <a:spcPts val="0"/>
              </a:spcBef>
              <a:buFont typeface="Arial" panose="020B0604020202020204" pitchFamily="34" charset="0"/>
              <a:buChar char="•"/>
              <a:defRPr/>
            </a:pPr>
            <a:r>
              <a:rPr lang="da-DK" dirty="0">
                <a:solidFill>
                  <a:schemeClr val="tx1">
                    <a:alpha val="70000"/>
                  </a:schemeClr>
                </a:solidFill>
                <a:latin typeface="Garamond" panose="02020404030301010803" pitchFamily="18" charset="0"/>
              </a:rPr>
              <a:t>Manipulerbar afstand.</a:t>
            </a:r>
          </a:p>
          <a:p>
            <a:pPr marL="514299" indent="-514299" algn="ctr">
              <a:lnSpc>
                <a:spcPct val="170000"/>
              </a:lnSpc>
              <a:spcBef>
                <a:spcPts val="0"/>
              </a:spcBef>
              <a:buFont typeface="Arial" panose="020B0604020202020204" pitchFamily="34" charset="0"/>
              <a:buChar char="•"/>
              <a:defRPr/>
            </a:pPr>
            <a:r>
              <a:rPr lang="da-DK" dirty="0">
                <a:solidFill>
                  <a:schemeClr val="tx1">
                    <a:alpha val="70000"/>
                  </a:schemeClr>
                </a:solidFill>
                <a:latin typeface="Garamond" panose="02020404030301010803" pitchFamily="18" charset="0"/>
              </a:rPr>
              <a:t>Stedligt fokus.</a:t>
            </a:r>
          </a:p>
          <a:p>
            <a:pPr marL="514299" indent="-514299" algn="ctr">
              <a:lnSpc>
                <a:spcPct val="170000"/>
              </a:lnSpc>
              <a:spcBef>
                <a:spcPts val="0"/>
              </a:spcBef>
              <a:buFont typeface="Arial" panose="020B0604020202020204" pitchFamily="34" charset="0"/>
              <a:buChar char="•"/>
              <a:defRPr/>
            </a:pPr>
            <a:r>
              <a:rPr lang="da-DK" dirty="0">
                <a:solidFill>
                  <a:schemeClr val="tx1">
                    <a:alpha val="70000"/>
                  </a:schemeClr>
                </a:solidFill>
                <a:latin typeface="Garamond" panose="02020404030301010803" pitchFamily="18" charset="0"/>
              </a:rPr>
              <a:t>Teknologi understøtter interaktioner.</a:t>
            </a:r>
          </a:p>
        </p:txBody>
      </p:sp>
    </p:spTree>
    <p:extLst>
      <p:ext uri="{BB962C8B-B14F-4D97-AF65-F5344CB8AC3E}">
        <p14:creationId xmlns:p14="http://schemas.microsoft.com/office/powerpoint/2010/main" val="72371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766614" y="1196752"/>
            <a:ext cx="10469473" cy="5256584"/>
          </a:xfrm>
        </p:spPr>
        <p:txBody>
          <a:bodyPr/>
          <a:lstStyle/>
          <a:p>
            <a:pPr marL="0" indent="0" algn="ctr">
              <a:buNone/>
            </a:pPr>
            <a:endParaRPr lang="da-DK" sz="2800" b="1" dirty="0"/>
          </a:p>
          <a:p>
            <a:pPr marL="0" indent="0" algn="ctr">
              <a:buNone/>
            </a:pPr>
            <a:endParaRPr lang="da-DK" sz="2800" b="1" dirty="0"/>
          </a:p>
          <a:p>
            <a:pPr marL="0" indent="0" algn="ctr">
              <a:buNone/>
            </a:pPr>
            <a:endParaRPr lang="da-DK" sz="2800" b="1" dirty="0"/>
          </a:p>
          <a:p>
            <a:pPr marL="0" indent="0" algn="ctr">
              <a:buNone/>
            </a:pPr>
            <a:endParaRPr lang="da-DK" sz="2800" b="1" dirty="0"/>
          </a:p>
          <a:p>
            <a:pPr marL="0" indent="0" algn="ctr">
              <a:buNone/>
            </a:pPr>
            <a:endParaRPr lang="da-DK" sz="2800" b="1" dirty="0"/>
          </a:p>
          <a:p>
            <a:pPr marL="0" indent="0" algn="ctr">
              <a:buNone/>
            </a:pPr>
            <a:endParaRPr lang="da-DK" sz="2800" b="1" dirty="0"/>
          </a:p>
          <a:p>
            <a:pPr marL="0" indent="0" algn="ctr">
              <a:buNone/>
            </a:pPr>
            <a:endParaRPr lang="da-DK" sz="2800" b="1" dirty="0"/>
          </a:p>
          <a:p>
            <a:pPr marL="0" indent="0" algn="ctr">
              <a:buNone/>
            </a:pPr>
            <a:endParaRPr lang="da-DK" sz="2800" b="1" dirty="0"/>
          </a:p>
        </p:txBody>
      </p:sp>
      <p:sp>
        <p:nvSpPr>
          <p:cNvPr id="4" name="Pladsholder til slidenummer 3"/>
          <p:cNvSpPr>
            <a:spLocks noGrp="1"/>
          </p:cNvSpPr>
          <p:nvPr>
            <p:ph type="sldNum" sz="quarter" idx="11"/>
          </p:nvPr>
        </p:nvSpPr>
        <p:spPr/>
        <p:txBody>
          <a:bodyPr/>
          <a:lstStyle/>
          <a:p>
            <a:fld id="{103EA872-A674-449B-A120-B97244F8E91D}" type="slidenum">
              <a:rPr lang="en-GB" smtClean="0"/>
              <a:pPr/>
              <a:t>2</a:t>
            </a:fld>
            <a:endParaRPr lang="en-GB" dirty="0"/>
          </a:p>
        </p:txBody>
      </p:sp>
      <p:pic>
        <p:nvPicPr>
          <p:cNvPr id="5" name="Billede 4"/>
          <p:cNvPicPr>
            <a:picLocks noChangeAspect="1"/>
          </p:cNvPicPr>
          <p:nvPr/>
        </p:nvPicPr>
        <p:blipFill>
          <a:blip r:embed="rId2"/>
          <a:stretch>
            <a:fillRect/>
          </a:stretch>
        </p:blipFill>
        <p:spPr>
          <a:xfrm>
            <a:off x="1270670" y="548680"/>
            <a:ext cx="9664797" cy="5210586"/>
          </a:xfrm>
          <a:prstGeom prst="rect">
            <a:avLst/>
          </a:prstGeom>
        </p:spPr>
      </p:pic>
      <p:sp>
        <p:nvSpPr>
          <p:cNvPr id="6" name="Rektangel 5"/>
          <p:cNvSpPr/>
          <p:nvPr/>
        </p:nvSpPr>
        <p:spPr>
          <a:xfrm>
            <a:off x="615506" y="3406230"/>
            <a:ext cx="11099876" cy="1354217"/>
          </a:xfrm>
          <a:prstGeom prst="rect">
            <a:avLst/>
          </a:prstGeom>
        </p:spPr>
        <p:txBody>
          <a:bodyPr wrap="square">
            <a:spAutoFit/>
          </a:bodyPr>
          <a:lstStyle/>
          <a:p>
            <a:pPr marL="0" indent="0" algn="ctr">
              <a:buNone/>
            </a:pPr>
            <a:r>
              <a:rPr lang="da-DK" sz="2800" b="1" dirty="0">
                <a:solidFill>
                  <a:schemeClr val="bg1"/>
                </a:solidFill>
              </a:rPr>
              <a:t>Velkommen til </a:t>
            </a:r>
            <a:r>
              <a:rPr lang="da-DK" sz="2800" b="1" dirty="0" smtClean="0">
                <a:solidFill>
                  <a:schemeClr val="bg1"/>
                </a:solidFill>
              </a:rPr>
              <a:t>DTU´s Arbejdsmiljøkonference  </a:t>
            </a:r>
            <a:endParaRPr lang="da-DK" sz="2800" b="1" dirty="0">
              <a:solidFill>
                <a:schemeClr val="bg1"/>
              </a:solidFill>
            </a:endParaRPr>
          </a:p>
          <a:p>
            <a:pPr marL="0" indent="0" algn="ctr">
              <a:buNone/>
            </a:pPr>
            <a:r>
              <a:rPr lang="da-DK" sz="3600" b="1" dirty="0" smtClean="0">
                <a:solidFill>
                  <a:schemeClr val="bg1"/>
                </a:solidFill>
              </a:rPr>
              <a:t>2023</a:t>
            </a:r>
            <a:endParaRPr lang="da-DK" sz="3600" b="1" dirty="0">
              <a:solidFill>
                <a:schemeClr val="bg1"/>
              </a:solidFill>
            </a:endParaRPr>
          </a:p>
        </p:txBody>
      </p:sp>
      <p:sp>
        <p:nvSpPr>
          <p:cNvPr id="7" name="Rektangel 6"/>
          <p:cNvSpPr/>
          <p:nvPr/>
        </p:nvSpPr>
        <p:spPr>
          <a:xfrm>
            <a:off x="7967414" y="5853340"/>
            <a:ext cx="3539036" cy="553998"/>
          </a:xfrm>
          <a:prstGeom prst="rect">
            <a:avLst/>
          </a:prstGeom>
        </p:spPr>
        <p:txBody>
          <a:bodyPr wrap="square">
            <a:spAutoFit/>
          </a:bodyPr>
          <a:lstStyle/>
          <a:p>
            <a:pPr marL="0" indent="0">
              <a:buNone/>
            </a:pPr>
            <a:r>
              <a:rPr lang="da-DK" sz="1200" i="1" dirty="0"/>
              <a:t>Lars Villadsen, Sektionsleder i </a:t>
            </a:r>
            <a:r>
              <a:rPr lang="da-DK" sz="1200" i="1" dirty="0" smtClean="0"/>
              <a:t>CAS AB </a:t>
            </a:r>
            <a:endParaRPr lang="da-DK" sz="1200" i="1" dirty="0"/>
          </a:p>
          <a:p>
            <a:pPr marL="0" indent="0">
              <a:buNone/>
            </a:pPr>
            <a:r>
              <a:rPr lang="da-DK" sz="1200" i="1" dirty="0"/>
              <a:t>   Anders Jacobsen, Partner i HR </a:t>
            </a:r>
          </a:p>
        </p:txBody>
      </p:sp>
    </p:spTree>
    <p:extLst>
      <p:ext uri="{BB962C8B-B14F-4D97-AF65-F5344CB8AC3E}">
        <p14:creationId xmlns:p14="http://schemas.microsoft.com/office/powerpoint/2010/main" val="1814031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BF6188-E257-F149-A0CF-6D38D016311A}"/>
              </a:ext>
            </a:extLst>
          </p:cNvPr>
          <p:cNvSpPr>
            <a:spLocks noGrp="1"/>
          </p:cNvSpPr>
          <p:nvPr>
            <p:ph type="title"/>
          </p:nvPr>
        </p:nvSpPr>
        <p:spPr/>
        <p:txBody>
          <a:bodyPr>
            <a:normAutofit fontScale="90000"/>
          </a:bodyPr>
          <a:lstStyle/>
          <a:p>
            <a:r>
              <a:rPr lang="da-DK" dirty="0">
                <a:solidFill>
                  <a:schemeClr val="tx1"/>
                </a:solidFill>
              </a:rPr>
              <a:t>2. Hvorfor sker det: Tendenser i tiden</a:t>
            </a:r>
          </a:p>
        </p:txBody>
      </p:sp>
      <p:sp>
        <p:nvSpPr>
          <p:cNvPr id="3" name="Pladsholder til indhold 2">
            <a:extLst>
              <a:ext uri="{FF2B5EF4-FFF2-40B4-BE49-F238E27FC236}">
                <a16:creationId xmlns:a16="http://schemas.microsoft.com/office/drawing/2014/main" id="{A12E198F-8FDD-954B-A71C-C11FFF0FF0C7}"/>
              </a:ext>
            </a:extLst>
          </p:cNvPr>
          <p:cNvSpPr>
            <a:spLocks noGrp="1"/>
          </p:cNvSpPr>
          <p:nvPr>
            <p:ph idx="1"/>
          </p:nvPr>
        </p:nvSpPr>
        <p:spPr>
          <a:xfrm>
            <a:off x="838091" y="2665645"/>
            <a:ext cx="10514231" cy="2571138"/>
          </a:xfrm>
        </p:spPr>
        <p:txBody>
          <a:bodyPr>
            <a:normAutofit/>
          </a:bodyPr>
          <a:lstStyle/>
          <a:p>
            <a:pPr marL="171433" algn="ctr"/>
            <a:r>
              <a:rPr lang="da-DK" dirty="0">
                <a:solidFill>
                  <a:schemeClr val="tx1"/>
                </a:solidFill>
                <a:latin typeface="Garamond" panose="02020404030301010803" pitchFamily="18" charset="0"/>
              </a:rPr>
              <a:t>Individualisering</a:t>
            </a:r>
          </a:p>
          <a:p>
            <a:pPr marL="171433" algn="ctr"/>
            <a:r>
              <a:rPr lang="da-DK" dirty="0">
                <a:solidFill>
                  <a:schemeClr val="tx1"/>
                </a:solidFill>
                <a:latin typeface="Garamond" panose="02020404030301010803" pitchFamily="18" charset="0"/>
              </a:rPr>
              <a:t>Komprimering.</a:t>
            </a:r>
          </a:p>
          <a:p>
            <a:pPr marL="171433" algn="ctr"/>
            <a:r>
              <a:rPr lang="da-DK" dirty="0">
                <a:solidFill>
                  <a:schemeClr val="tx1"/>
                </a:solidFill>
                <a:latin typeface="Garamond" panose="02020404030301010803" pitchFamily="18" charset="0"/>
              </a:rPr>
              <a:t>Digitalisering.</a:t>
            </a:r>
          </a:p>
          <a:p>
            <a:pPr marL="171433" algn="ctr"/>
            <a:r>
              <a:rPr lang="da-DK" dirty="0">
                <a:solidFill>
                  <a:schemeClr val="tx1"/>
                </a:solidFill>
                <a:latin typeface="Garamond" panose="02020404030301010803" pitchFamily="18" charset="0"/>
              </a:rPr>
              <a:t>Harmonisering.</a:t>
            </a:r>
          </a:p>
        </p:txBody>
      </p:sp>
    </p:spTree>
    <p:extLst>
      <p:ext uri="{BB962C8B-B14F-4D97-AF65-F5344CB8AC3E}">
        <p14:creationId xmlns:p14="http://schemas.microsoft.com/office/powerpoint/2010/main" val="354306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BF6188-E257-F149-A0CF-6D38D016311A}"/>
              </a:ext>
            </a:extLst>
          </p:cNvPr>
          <p:cNvSpPr>
            <a:spLocks noGrp="1"/>
          </p:cNvSpPr>
          <p:nvPr>
            <p:ph type="title"/>
          </p:nvPr>
        </p:nvSpPr>
        <p:spPr/>
        <p:txBody>
          <a:bodyPr>
            <a:normAutofit fontScale="90000"/>
          </a:bodyPr>
          <a:lstStyle/>
          <a:p>
            <a:r>
              <a:rPr lang="da-DK" dirty="0">
                <a:solidFill>
                  <a:schemeClr val="tx1"/>
                </a:solidFill>
              </a:rPr>
              <a:t>Nogle konsekvenser af tendenser i tiden</a:t>
            </a:r>
          </a:p>
        </p:txBody>
      </p:sp>
      <p:sp>
        <p:nvSpPr>
          <p:cNvPr id="3" name="Pladsholder til indhold 2">
            <a:extLst>
              <a:ext uri="{FF2B5EF4-FFF2-40B4-BE49-F238E27FC236}">
                <a16:creationId xmlns:a16="http://schemas.microsoft.com/office/drawing/2014/main" id="{A12E198F-8FDD-954B-A71C-C11FFF0FF0C7}"/>
              </a:ext>
            </a:extLst>
          </p:cNvPr>
          <p:cNvSpPr>
            <a:spLocks noGrp="1"/>
          </p:cNvSpPr>
          <p:nvPr>
            <p:ph idx="1"/>
          </p:nvPr>
        </p:nvSpPr>
        <p:spPr>
          <a:xfrm>
            <a:off x="838091" y="2487538"/>
            <a:ext cx="10514231" cy="3331060"/>
          </a:xfrm>
        </p:spPr>
        <p:txBody>
          <a:bodyPr>
            <a:normAutofit/>
          </a:bodyPr>
          <a:lstStyle/>
          <a:p>
            <a:pPr marL="0" indent="0" algn="ctr">
              <a:buNone/>
            </a:pPr>
            <a:endParaRPr lang="da-DK" sz="2400" dirty="0">
              <a:solidFill>
                <a:schemeClr val="tx1"/>
              </a:solidFill>
              <a:latin typeface="Garamond" panose="02020404030301010803" pitchFamily="18" charset="0"/>
            </a:endParaRPr>
          </a:p>
          <a:p>
            <a:pPr marL="171433" algn="ctr"/>
            <a:r>
              <a:rPr lang="da-DK" sz="2400" dirty="0">
                <a:solidFill>
                  <a:schemeClr val="tx1"/>
                </a:solidFill>
                <a:latin typeface="Garamond" panose="02020404030301010803" pitchFamily="18" charset="0"/>
              </a:rPr>
              <a:t>Komprimering: Mange flere begivenhedslag: Du kan aldrig ikke være med (tilstedeværelse, live stream og optagelse). </a:t>
            </a:r>
          </a:p>
          <a:p>
            <a:pPr marL="171433" algn="ctr"/>
            <a:r>
              <a:rPr lang="da-DK" sz="2400" dirty="0">
                <a:solidFill>
                  <a:schemeClr val="tx1"/>
                </a:solidFill>
                <a:latin typeface="Garamond" panose="02020404030301010803" pitchFamily="18" charset="0"/>
              </a:rPr>
              <a:t>Individualisering: ”De fleste af mine medarbejdere har fået meget længere til arbejdspladsen end før nedlukningerne”.</a:t>
            </a:r>
          </a:p>
          <a:p>
            <a:pPr marL="228577" indent="0" algn="just">
              <a:buNone/>
            </a:pPr>
            <a:endParaRPr lang="da-DK" sz="2400" dirty="0">
              <a:solidFill>
                <a:schemeClr val="tx1"/>
              </a:solidFill>
            </a:endParaRPr>
          </a:p>
        </p:txBody>
      </p:sp>
    </p:spTree>
    <p:extLst>
      <p:ext uri="{BB962C8B-B14F-4D97-AF65-F5344CB8AC3E}">
        <p14:creationId xmlns:p14="http://schemas.microsoft.com/office/powerpoint/2010/main" val="333972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BF6188-E257-F149-A0CF-6D38D016311A}"/>
              </a:ext>
            </a:extLst>
          </p:cNvPr>
          <p:cNvSpPr>
            <a:spLocks noGrp="1"/>
          </p:cNvSpPr>
          <p:nvPr>
            <p:ph type="title"/>
          </p:nvPr>
        </p:nvSpPr>
        <p:spPr/>
        <p:txBody>
          <a:bodyPr/>
          <a:lstStyle/>
          <a:p>
            <a:r>
              <a:rPr lang="da-DK" dirty="0">
                <a:solidFill>
                  <a:schemeClr val="tx1"/>
                </a:solidFill>
              </a:rPr>
              <a:t>Frihedsforventning</a:t>
            </a:r>
          </a:p>
        </p:txBody>
      </p:sp>
      <p:pic>
        <p:nvPicPr>
          <p:cNvPr id="4" name="Billede 3">
            <a:extLst>
              <a:ext uri="{FF2B5EF4-FFF2-40B4-BE49-F238E27FC236}">
                <a16:creationId xmlns:a16="http://schemas.microsoft.com/office/drawing/2014/main" id="{497807EE-976C-8CB8-3496-29A3C0078709}"/>
              </a:ext>
            </a:extLst>
          </p:cNvPr>
          <p:cNvPicPr>
            <a:picLocks noChangeAspect="1"/>
          </p:cNvPicPr>
          <p:nvPr/>
        </p:nvPicPr>
        <p:blipFill>
          <a:blip r:embed="rId2"/>
          <a:stretch>
            <a:fillRect/>
          </a:stretch>
        </p:blipFill>
        <p:spPr>
          <a:xfrm>
            <a:off x="2977043" y="1814159"/>
            <a:ext cx="6236327" cy="4362446"/>
          </a:xfrm>
          <a:prstGeom prst="rect">
            <a:avLst/>
          </a:prstGeom>
        </p:spPr>
      </p:pic>
    </p:spTree>
    <p:extLst>
      <p:ext uri="{BB962C8B-B14F-4D97-AF65-F5344CB8AC3E}">
        <p14:creationId xmlns:p14="http://schemas.microsoft.com/office/powerpoint/2010/main" val="46598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BF6188-E257-F149-A0CF-6D38D016311A}"/>
              </a:ext>
            </a:extLst>
          </p:cNvPr>
          <p:cNvSpPr>
            <a:spLocks noGrp="1"/>
          </p:cNvSpPr>
          <p:nvPr>
            <p:ph type="title"/>
          </p:nvPr>
        </p:nvSpPr>
        <p:spPr/>
        <p:txBody>
          <a:bodyPr/>
          <a:lstStyle/>
          <a:p>
            <a:r>
              <a:rPr lang="da-DK" dirty="0">
                <a:solidFill>
                  <a:schemeClr val="tx1"/>
                </a:solidFill>
              </a:rPr>
              <a:t>Nogle (flere) udfordringer</a:t>
            </a:r>
          </a:p>
        </p:txBody>
      </p:sp>
      <p:sp>
        <p:nvSpPr>
          <p:cNvPr id="3" name="Pladsholder til indhold 2">
            <a:extLst>
              <a:ext uri="{FF2B5EF4-FFF2-40B4-BE49-F238E27FC236}">
                <a16:creationId xmlns:a16="http://schemas.microsoft.com/office/drawing/2014/main" id="{A12E198F-8FDD-954B-A71C-C11FFF0FF0C7}"/>
              </a:ext>
            </a:extLst>
          </p:cNvPr>
          <p:cNvSpPr>
            <a:spLocks noGrp="1"/>
          </p:cNvSpPr>
          <p:nvPr>
            <p:ph idx="1"/>
          </p:nvPr>
        </p:nvSpPr>
        <p:spPr/>
        <p:txBody>
          <a:bodyPr>
            <a:normAutofit/>
          </a:bodyPr>
          <a:lstStyle/>
          <a:p>
            <a:pPr marL="285721" indent="-285721" algn="ctr">
              <a:buFont typeface="Arial" panose="020B0604020202020204" pitchFamily="34" charset="0"/>
              <a:buChar char="•"/>
            </a:pPr>
            <a:r>
              <a:rPr lang="da-DK" sz="2400" dirty="0">
                <a:solidFill>
                  <a:schemeClr val="tx1">
                    <a:alpha val="70000"/>
                  </a:schemeClr>
                </a:solidFill>
                <a:latin typeface="Garamond" panose="02020404030301010803" pitchFamily="18" charset="0"/>
              </a:rPr>
              <a:t>Det er svært at fornemme stemningen blandt de ansatte.</a:t>
            </a:r>
          </a:p>
          <a:p>
            <a:pPr marL="285721" indent="-285721" algn="ctr">
              <a:buFont typeface="Arial" panose="020B0604020202020204" pitchFamily="34" charset="0"/>
              <a:buChar char="•"/>
            </a:pPr>
            <a:r>
              <a:rPr lang="da-DK" sz="2400" dirty="0">
                <a:solidFill>
                  <a:schemeClr val="tx1">
                    <a:alpha val="70000"/>
                  </a:schemeClr>
                </a:solidFill>
                <a:latin typeface="Garamond" panose="02020404030301010803" pitchFamily="18" charset="0"/>
              </a:rPr>
              <a:t>Det er svært at vise tilgængelighed i en ekkodal af et kontorlandskab.</a:t>
            </a:r>
          </a:p>
          <a:p>
            <a:pPr marL="285721" indent="-285721" algn="ctr">
              <a:buFont typeface="Arial" panose="020B0604020202020204" pitchFamily="34" charset="0"/>
              <a:buChar char="•"/>
            </a:pPr>
            <a:r>
              <a:rPr lang="da-DK" sz="2400" dirty="0">
                <a:solidFill>
                  <a:schemeClr val="tx1">
                    <a:alpha val="70000"/>
                  </a:schemeClr>
                </a:solidFill>
                <a:latin typeface="Garamond" panose="02020404030301010803" pitchFamily="18" charset="0"/>
              </a:rPr>
              <a:t>Det er massevis af kalenderøvelser for at sikre hvem der er til stede hvornår.</a:t>
            </a:r>
          </a:p>
          <a:p>
            <a:pPr marL="285721" indent="-285721" algn="ctr">
              <a:buFont typeface="Arial" panose="020B0604020202020204" pitchFamily="34" charset="0"/>
              <a:buChar char="•"/>
            </a:pPr>
            <a:r>
              <a:rPr lang="da-DK" sz="2400" dirty="0">
                <a:solidFill>
                  <a:schemeClr val="tx1">
                    <a:alpha val="70000"/>
                  </a:schemeClr>
                </a:solidFill>
                <a:latin typeface="Garamond" panose="02020404030301010803" pitchFamily="18" charset="0"/>
              </a:rPr>
              <a:t>Fleksibilitet går (eller bør gå) begge veje.</a:t>
            </a:r>
          </a:p>
          <a:p>
            <a:pPr marL="285721" indent="-285721" algn="ctr">
              <a:buFont typeface="Arial" panose="020B0604020202020204" pitchFamily="34" charset="0"/>
              <a:buChar char="•"/>
            </a:pPr>
            <a:r>
              <a:rPr lang="da-DK" sz="2400" dirty="0">
                <a:solidFill>
                  <a:schemeClr val="tx1">
                    <a:alpha val="70000"/>
                  </a:schemeClr>
                </a:solidFill>
                <a:latin typeface="Garamond" panose="02020404030301010803" pitchFamily="18" charset="0"/>
              </a:rPr>
              <a:t>Det bruges meget tid på ”push-back”, hvor tilstedeværelse skal forhandles.</a:t>
            </a:r>
          </a:p>
          <a:p>
            <a:pPr marL="285721" indent="-285721" algn="ctr">
              <a:buFont typeface="Arial" panose="020B0604020202020204" pitchFamily="34" charset="0"/>
              <a:buChar char="•"/>
            </a:pPr>
            <a:r>
              <a:rPr lang="da-DK" sz="2400" dirty="0">
                <a:solidFill>
                  <a:schemeClr val="tx1">
                    <a:alpha val="70000"/>
                  </a:schemeClr>
                </a:solidFill>
                <a:latin typeface="Garamond" panose="02020404030301010803" pitchFamily="18" charset="0"/>
              </a:rPr>
              <a:t>Privatsfæren trænger sig godt og grundigt på: Hund, hår og håndværkere.</a:t>
            </a:r>
          </a:p>
          <a:p>
            <a:pPr marL="285721" indent="-285721" algn="ctr">
              <a:buFont typeface="Arial" panose="020B0604020202020204" pitchFamily="34" charset="0"/>
              <a:buChar char="•"/>
            </a:pPr>
            <a:r>
              <a:rPr lang="da-DK" sz="2400" dirty="0">
                <a:solidFill>
                  <a:schemeClr val="tx1">
                    <a:alpha val="70000"/>
                  </a:schemeClr>
                </a:solidFill>
                <a:latin typeface="Garamond" panose="02020404030301010803" pitchFamily="18" charset="0"/>
              </a:rPr>
              <a:t>Der kan opstå misundelse omkring antallet af hjemmearbejdsdage.</a:t>
            </a:r>
          </a:p>
          <a:p>
            <a:pPr marL="228577" indent="0" algn="just">
              <a:buNone/>
            </a:pPr>
            <a:endParaRPr lang="da-DK" sz="2400" dirty="0">
              <a:solidFill>
                <a:schemeClr val="tx1">
                  <a:alpha val="70000"/>
                </a:schemeClr>
              </a:solidFill>
            </a:endParaRPr>
          </a:p>
        </p:txBody>
      </p:sp>
    </p:spTree>
    <p:extLst>
      <p:ext uri="{BB962C8B-B14F-4D97-AF65-F5344CB8AC3E}">
        <p14:creationId xmlns:p14="http://schemas.microsoft.com/office/powerpoint/2010/main" val="242781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BF6188-E257-F149-A0CF-6D38D016311A}"/>
              </a:ext>
            </a:extLst>
          </p:cNvPr>
          <p:cNvSpPr>
            <a:spLocks noGrp="1"/>
          </p:cNvSpPr>
          <p:nvPr>
            <p:ph type="title"/>
          </p:nvPr>
        </p:nvSpPr>
        <p:spPr/>
        <p:txBody>
          <a:bodyPr>
            <a:normAutofit/>
          </a:bodyPr>
          <a:lstStyle/>
          <a:p>
            <a:r>
              <a:rPr lang="da-DK" dirty="0">
                <a:solidFill>
                  <a:schemeClr val="tx1"/>
                </a:solidFill>
              </a:rPr>
              <a:t>Nye elementer i arbejdslivet</a:t>
            </a:r>
          </a:p>
        </p:txBody>
      </p:sp>
      <p:sp>
        <p:nvSpPr>
          <p:cNvPr id="3" name="Pladsholder til indhold 2">
            <a:extLst>
              <a:ext uri="{FF2B5EF4-FFF2-40B4-BE49-F238E27FC236}">
                <a16:creationId xmlns:a16="http://schemas.microsoft.com/office/drawing/2014/main" id="{A12E198F-8FDD-954B-A71C-C11FFF0FF0C7}"/>
              </a:ext>
            </a:extLst>
          </p:cNvPr>
          <p:cNvSpPr>
            <a:spLocks noGrp="1"/>
          </p:cNvSpPr>
          <p:nvPr>
            <p:ph idx="1"/>
          </p:nvPr>
        </p:nvSpPr>
        <p:spPr>
          <a:xfrm>
            <a:off x="838091" y="2451917"/>
            <a:ext cx="10514231" cy="3331060"/>
          </a:xfrm>
        </p:spPr>
        <p:txBody>
          <a:bodyPr>
            <a:normAutofit/>
          </a:bodyPr>
          <a:lstStyle/>
          <a:p>
            <a:pPr marL="0" indent="0" algn="ctr">
              <a:buNone/>
            </a:pPr>
            <a:endParaRPr lang="da-DK" sz="2400" dirty="0">
              <a:solidFill>
                <a:schemeClr val="tx1">
                  <a:alpha val="70000"/>
                </a:schemeClr>
              </a:solidFill>
              <a:latin typeface="Garamond" panose="02020404030301010803" pitchFamily="18" charset="0"/>
            </a:endParaRPr>
          </a:p>
          <a:p>
            <a:pPr marL="285721" indent="-285721" algn="ctr">
              <a:buFont typeface="Arial" panose="020B0604020202020204" pitchFamily="34" charset="0"/>
              <a:buChar char="•"/>
            </a:pPr>
            <a:r>
              <a:rPr lang="da-DK" sz="2400" dirty="0">
                <a:solidFill>
                  <a:schemeClr val="tx1">
                    <a:alpha val="70000"/>
                  </a:schemeClr>
                </a:solidFill>
                <a:latin typeface="Garamond" panose="02020404030301010803" pitchFamily="18" charset="0"/>
              </a:rPr>
              <a:t>Ørkenlandskaber.</a:t>
            </a:r>
          </a:p>
          <a:p>
            <a:pPr marL="285721" indent="-285721" algn="ctr">
              <a:buFont typeface="Arial" panose="020B0604020202020204" pitchFamily="34" charset="0"/>
              <a:buChar char="•"/>
            </a:pPr>
            <a:r>
              <a:rPr lang="da-DK" sz="2400" dirty="0">
                <a:solidFill>
                  <a:schemeClr val="tx1">
                    <a:alpha val="70000"/>
                  </a:schemeClr>
                </a:solidFill>
                <a:latin typeface="Garamond" panose="02020404030301010803" pitchFamily="18" charset="0"/>
              </a:rPr>
              <a:t>Ankerdage.</a:t>
            </a:r>
          </a:p>
          <a:p>
            <a:pPr marL="285721" indent="-285721" algn="ctr">
              <a:buFont typeface="Arial" panose="020B0604020202020204" pitchFamily="34" charset="0"/>
              <a:buChar char="•"/>
            </a:pPr>
            <a:r>
              <a:rPr lang="da-DK" sz="2400" dirty="0">
                <a:solidFill>
                  <a:schemeClr val="tx1">
                    <a:alpha val="70000"/>
                  </a:schemeClr>
                </a:solidFill>
                <a:latin typeface="Garamond" panose="02020404030301010803" pitchFamily="18" charset="0"/>
              </a:rPr>
              <a:t>Mere forhandling om især stedet.</a:t>
            </a:r>
          </a:p>
          <a:p>
            <a:pPr marL="285721" indent="-285721" algn="ctr">
              <a:buFont typeface="Arial" panose="020B0604020202020204" pitchFamily="34" charset="0"/>
              <a:buChar char="•"/>
            </a:pPr>
            <a:r>
              <a:rPr lang="da-DK" sz="2400" dirty="0">
                <a:solidFill>
                  <a:schemeClr val="tx1">
                    <a:alpha val="70000"/>
                  </a:schemeClr>
                </a:solidFill>
                <a:latin typeface="Garamond" panose="02020404030301010803" pitchFamily="18" charset="0"/>
              </a:rPr>
              <a:t>Mere planlægning og færre tilfældigheder.</a:t>
            </a:r>
          </a:p>
        </p:txBody>
      </p:sp>
    </p:spTree>
    <p:extLst>
      <p:ext uri="{BB962C8B-B14F-4D97-AF65-F5344CB8AC3E}">
        <p14:creationId xmlns:p14="http://schemas.microsoft.com/office/powerpoint/2010/main" val="377599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BF6188-E257-F149-A0CF-6D38D016311A}"/>
              </a:ext>
            </a:extLst>
          </p:cNvPr>
          <p:cNvSpPr>
            <a:spLocks noGrp="1"/>
          </p:cNvSpPr>
          <p:nvPr>
            <p:ph type="title"/>
          </p:nvPr>
        </p:nvSpPr>
        <p:spPr>
          <a:xfrm>
            <a:off x="838091" y="1020017"/>
            <a:ext cx="10514231" cy="1325390"/>
          </a:xfrm>
        </p:spPr>
        <p:txBody>
          <a:bodyPr>
            <a:normAutofit/>
          </a:bodyPr>
          <a:lstStyle/>
          <a:p>
            <a:r>
              <a:rPr lang="da-DK" dirty="0">
                <a:solidFill>
                  <a:schemeClr val="tx1"/>
                </a:solidFill>
              </a:rPr>
              <a:t>3. Muligheder og umuligheder</a:t>
            </a:r>
          </a:p>
        </p:txBody>
      </p:sp>
      <p:sp>
        <p:nvSpPr>
          <p:cNvPr id="3" name="Pladsholder til indhold 2">
            <a:extLst>
              <a:ext uri="{FF2B5EF4-FFF2-40B4-BE49-F238E27FC236}">
                <a16:creationId xmlns:a16="http://schemas.microsoft.com/office/drawing/2014/main" id="{A12E198F-8FDD-954B-A71C-C11FFF0FF0C7}"/>
              </a:ext>
            </a:extLst>
          </p:cNvPr>
          <p:cNvSpPr>
            <a:spLocks noGrp="1"/>
          </p:cNvSpPr>
          <p:nvPr>
            <p:ph idx="1"/>
          </p:nvPr>
        </p:nvSpPr>
        <p:spPr>
          <a:xfrm>
            <a:off x="838091" y="2686559"/>
            <a:ext cx="10514231" cy="3421442"/>
          </a:xfrm>
        </p:spPr>
        <p:txBody>
          <a:bodyPr>
            <a:normAutofit/>
          </a:bodyPr>
          <a:lstStyle/>
          <a:p>
            <a:pPr marL="228577" indent="0">
              <a:buNone/>
            </a:pPr>
            <a:r>
              <a:rPr lang="da-DK" sz="2400" u="sng" dirty="0">
                <a:solidFill>
                  <a:schemeClr val="tx1">
                    <a:alpha val="70000"/>
                  </a:schemeClr>
                </a:solidFill>
                <a:latin typeface="Garamond" panose="02020404030301010803" pitchFamily="18" charset="0"/>
              </a:rPr>
              <a:t>Ændrede interaktionsmønstre:</a:t>
            </a:r>
          </a:p>
          <a:p>
            <a:r>
              <a:rPr lang="da-DK" sz="2400" dirty="0">
                <a:solidFill>
                  <a:schemeClr val="tx1">
                    <a:alpha val="70000"/>
                  </a:schemeClr>
                </a:solidFill>
                <a:latin typeface="Garamond" panose="02020404030301010803" pitchFamily="18" charset="0"/>
              </a:rPr>
              <a:t>Energi, engagement og righoldighed.</a:t>
            </a:r>
          </a:p>
          <a:p>
            <a:r>
              <a:rPr lang="da-DK" sz="2400" dirty="0">
                <a:solidFill>
                  <a:schemeClr val="tx1">
                    <a:alpha val="70000"/>
                  </a:schemeClr>
                </a:solidFill>
                <a:latin typeface="Garamond" panose="02020404030301010803" pitchFamily="18" charset="0"/>
              </a:rPr>
              <a:t>Den sociale termostat.</a:t>
            </a:r>
          </a:p>
          <a:p>
            <a:r>
              <a:rPr lang="da-DK" sz="2400" dirty="0">
                <a:solidFill>
                  <a:schemeClr val="tx1">
                    <a:alpha val="70000"/>
                  </a:schemeClr>
                </a:solidFill>
                <a:latin typeface="Garamond" panose="02020404030301010803" pitchFamily="18" charset="0"/>
              </a:rPr>
              <a:t>Afstandsopfattelsen.</a:t>
            </a:r>
          </a:p>
          <a:p>
            <a:pPr marL="228577" indent="0" algn="just">
              <a:buNone/>
            </a:pPr>
            <a:endParaRPr lang="da-DK" sz="2400" dirty="0">
              <a:solidFill>
                <a:schemeClr val="tx1">
                  <a:alpha val="70000"/>
                </a:schemeClr>
              </a:solidFill>
              <a:latin typeface="Garamond" panose="02020404030301010803" pitchFamily="18" charset="0"/>
            </a:endParaRPr>
          </a:p>
        </p:txBody>
      </p:sp>
    </p:spTree>
    <p:extLst>
      <p:ext uri="{BB962C8B-B14F-4D97-AF65-F5344CB8AC3E}">
        <p14:creationId xmlns:p14="http://schemas.microsoft.com/office/powerpoint/2010/main" val="101576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07E328DC-F97D-6667-E68C-E40394720C9C}"/>
              </a:ext>
            </a:extLst>
          </p:cNvPr>
          <p:cNvPicPr>
            <a:picLocks noChangeAspect="1"/>
          </p:cNvPicPr>
          <p:nvPr/>
        </p:nvPicPr>
        <p:blipFill>
          <a:blip r:embed="rId2"/>
          <a:stretch>
            <a:fillRect/>
          </a:stretch>
        </p:blipFill>
        <p:spPr>
          <a:xfrm>
            <a:off x="2583520" y="688913"/>
            <a:ext cx="7023373" cy="5480175"/>
          </a:xfrm>
          <a:prstGeom prst="rect">
            <a:avLst/>
          </a:prstGeom>
        </p:spPr>
      </p:pic>
    </p:spTree>
    <p:extLst>
      <p:ext uri="{BB962C8B-B14F-4D97-AF65-F5344CB8AC3E}">
        <p14:creationId xmlns:p14="http://schemas.microsoft.com/office/powerpoint/2010/main" val="40307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BF6188-E257-F149-A0CF-6D38D016311A}"/>
              </a:ext>
            </a:extLst>
          </p:cNvPr>
          <p:cNvSpPr>
            <a:spLocks noGrp="1"/>
          </p:cNvSpPr>
          <p:nvPr>
            <p:ph type="title"/>
          </p:nvPr>
        </p:nvSpPr>
        <p:spPr/>
        <p:txBody>
          <a:bodyPr/>
          <a:lstStyle/>
          <a:p>
            <a:r>
              <a:rPr lang="da-DK" dirty="0">
                <a:solidFill>
                  <a:schemeClr val="tx1"/>
                </a:solidFill>
              </a:rPr>
              <a:t>Tre hensyn</a:t>
            </a:r>
          </a:p>
        </p:txBody>
      </p:sp>
      <p:sp>
        <p:nvSpPr>
          <p:cNvPr id="3" name="Pladsholder til indhold 2">
            <a:extLst>
              <a:ext uri="{FF2B5EF4-FFF2-40B4-BE49-F238E27FC236}">
                <a16:creationId xmlns:a16="http://schemas.microsoft.com/office/drawing/2014/main" id="{A12E198F-8FDD-954B-A71C-C11FFF0FF0C7}"/>
              </a:ext>
            </a:extLst>
          </p:cNvPr>
          <p:cNvSpPr>
            <a:spLocks noGrp="1"/>
          </p:cNvSpPr>
          <p:nvPr>
            <p:ph idx="1"/>
          </p:nvPr>
        </p:nvSpPr>
        <p:spPr>
          <a:xfrm>
            <a:off x="838091" y="2885775"/>
            <a:ext cx="10514231" cy="3290830"/>
          </a:xfrm>
        </p:spPr>
        <p:txBody>
          <a:bodyPr>
            <a:normAutofit/>
          </a:bodyPr>
          <a:lstStyle/>
          <a:p>
            <a:pPr algn="ctr">
              <a:lnSpc>
                <a:spcPct val="120000"/>
              </a:lnSpc>
            </a:pPr>
            <a:r>
              <a:rPr lang="da-DK" sz="2400" dirty="0">
                <a:solidFill>
                  <a:schemeClr val="tx1">
                    <a:alpha val="70000"/>
                  </a:schemeClr>
                </a:solidFill>
                <a:latin typeface="Garamond" panose="02020404030301010803" pitchFamily="18" charset="0"/>
                <a:cs typeface="Palatino"/>
              </a:rPr>
              <a:t>Den ansatte.</a:t>
            </a:r>
          </a:p>
          <a:p>
            <a:pPr algn="ctr">
              <a:lnSpc>
                <a:spcPct val="120000"/>
              </a:lnSpc>
            </a:pPr>
            <a:r>
              <a:rPr lang="da-DK" sz="2400" dirty="0">
                <a:solidFill>
                  <a:schemeClr val="tx1">
                    <a:alpha val="70000"/>
                  </a:schemeClr>
                </a:solidFill>
                <a:latin typeface="Garamond" panose="02020404030301010803" pitchFamily="18" charset="0"/>
                <a:cs typeface="Palatino"/>
              </a:rPr>
              <a:t>Arbejdsopgaven.</a:t>
            </a:r>
          </a:p>
          <a:p>
            <a:pPr algn="ctr">
              <a:lnSpc>
                <a:spcPct val="120000"/>
              </a:lnSpc>
            </a:pPr>
            <a:r>
              <a:rPr lang="da-DK" sz="2400" dirty="0">
                <a:solidFill>
                  <a:schemeClr val="tx1">
                    <a:alpha val="70000"/>
                  </a:schemeClr>
                </a:solidFill>
                <a:latin typeface="Garamond" panose="02020404030301010803" pitchFamily="18" charset="0"/>
                <a:cs typeface="Palatino"/>
              </a:rPr>
              <a:t>Fællesskabet.</a:t>
            </a:r>
          </a:p>
        </p:txBody>
      </p:sp>
    </p:spTree>
    <p:extLst>
      <p:ext uri="{BB962C8B-B14F-4D97-AF65-F5344CB8AC3E}">
        <p14:creationId xmlns:p14="http://schemas.microsoft.com/office/powerpoint/2010/main" val="347787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BF6188-E257-F149-A0CF-6D38D016311A}"/>
              </a:ext>
            </a:extLst>
          </p:cNvPr>
          <p:cNvSpPr>
            <a:spLocks noGrp="1"/>
          </p:cNvSpPr>
          <p:nvPr>
            <p:ph type="title"/>
          </p:nvPr>
        </p:nvSpPr>
        <p:spPr/>
        <p:txBody>
          <a:bodyPr/>
          <a:lstStyle/>
          <a:p>
            <a:r>
              <a:rPr lang="da-DK" dirty="0">
                <a:solidFill>
                  <a:schemeClr val="tx1"/>
                </a:solidFill>
              </a:rPr>
              <a:t>Individuelle forskelle</a:t>
            </a:r>
          </a:p>
        </p:txBody>
      </p:sp>
      <p:pic>
        <p:nvPicPr>
          <p:cNvPr id="6" name="Billede 5">
            <a:extLst>
              <a:ext uri="{FF2B5EF4-FFF2-40B4-BE49-F238E27FC236}">
                <a16:creationId xmlns:a16="http://schemas.microsoft.com/office/drawing/2014/main" id="{56720704-1911-D396-CE08-424DD9F05F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4710" y="1560342"/>
            <a:ext cx="7140992" cy="5045887"/>
          </a:xfrm>
          <a:prstGeom prst="rect">
            <a:avLst/>
          </a:prstGeom>
        </p:spPr>
      </p:pic>
    </p:spTree>
    <p:extLst>
      <p:ext uri="{BB962C8B-B14F-4D97-AF65-F5344CB8AC3E}">
        <p14:creationId xmlns:p14="http://schemas.microsoft.com/office/powerpoint/2010/main" val="73698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BF6188-E257-F149-A0CF-6D38D016311A}"/>
              </a:ext>
            </a:extLst>
          </p:cNvPr>
          <p:cNvSpPr>
            <a:spLocks noGrp="1"/>
          </p:cNvSpPr>
          <p:nvPr>
            <p:ph type="title"/>
          </p:nvPr>
        </p:nvSpPr>
        <p:spPr/>
        <p:txBody>
          <a:bodyPr>
            <a:normAutofit fontScale="90000"/>
          </a:bodyPr>
          <a:lstStyle/>
          <a:p>
            <a:r>
              <a:rPr lang="da-DK" dirty="0">
                <a:solidFill>
                  <a:schemeClr val="tx1"/>
                </a:solidFill>
              </a:rPr>
              <a:t>4. Hvordan håndteres hybridarbejde?</a:t>
            </a:r>
          </a:p>
        </p:txBody>
      </p:sp>
      <p:sp>
        <p:nvSpPr>
          <p:cNvPr id="3" name="Pladsholder til indhold 2">
            <a:extLst>
              <a:ext uri="{FF2B5EF4-FFF2-40B4-BE49-F238E27FC236}">
                <a16:creationId xmlns:a16="http://schemas.microsoft.com/office/drawing/2014/main" id="{A12E198F-8FDD-954B-A71C-C11FFF0FF0C7}"/>
              </a:ext>
            </a:extLst>
          </p:cNvPr>
          <p:cNvSpPr>
            <a:spLocks noGrp="1"/>
          </p:cNvSpPr>
          <p:nvPr>
            <p:ph idx="1"/>
          </p:nvPr>
        </p:nvSpPr>
        <p:spPr/>
        <p:txBody>
          <a:bodyPr>
            <a:normAutofit lnSpcReduction="10000"/>
          </a:bodyPr>
          <a:lstStyle/>
          <a:p>
            <a:r>
              <a:rPr lang="da-DK" sz="2400" dirty="0">
                <a:solidFill>
                  <a:schemeClr val="tx1">
                    <a:alpha val="70000"/>
                  </a:schemeClr>
                </a:solidFill>
                <a:latin typeface="Garamond" panose="02020404030301010803" pitchFamily="18" charset="0"/>
              </a:rPr>
              <a:t>En politik for hybridarbejde.</a:t>
            </a:r>
          </a:p>
          <a:p>
            <a:r>
              <a:rPr lang="da-DK" sz="2400" dirty="0">
                <a:solidFill>
                  <a:schemeClr val="tx1">
                    <a:alpha val="70000"/>
                  </a:schemeClr>
                </a:solidFill>
                <a:latin typeface="Garamond" panose="02020404030301010803" pitchFamily="18" charset="0"/>
              </a:rPr>
              <a:t>Performance </a:t>
            </a:r>
            <a:r>
              <a:rPr lang="da-DK" sz="2400">
                <a:solidFill>
                  <a:schemeClr val="tx1">
                    <a:alpha val="70000"/>
                  </a:schemeClr>
                </a:solidFill>
                <a:latin typeface="Garamond" panose="02020404030301010803" pitchFamily="18" charset="0"/>
              </a:rPr>
              <a:t>reviews.</a:t>
            </a:r>
            <a:endParaRPr lang="da-DK" sz="2400" dirty="0">
              <a:solidFill>
                <a:schemeClr val="tx1">
                  <a:alpha val="70000"/>
                </a:schemeClr>
              </a:solidFill>
              <a:latin typeface="Garamond" panose="02020404030301010803" pitchFamily="18" charset="0"/>
            </a:endParaRPr>
          </a:p>
          <a:p>
            <a:r>
              <a:rPr lang="da-DK" sz="2400" dirty="0">
                <a:solidFill>
                  <a:schemeClr val="tx1">
                    <a:alpha val="70000"/>
                  </a:schemeClr>
                </a:solidFill>
                <a:latin typeface="Garamond" panose="02020404030301010803" pitchFamily="18" charset="0"/>
              </a:rPr>
              <a:t>Sikre ankerdage.</a:t>
            </a:r>
          </a:p>
          <a:p>
            <a:r>
              <a:rPr lang="da-DK" sz="2400" dirty="0">
                <a:solidFill>
                  <a:schemeClr val="tx1">
                    <a:alpha val="70000"/>
                  </a:schemeClr>
                </a:solidFill>
                <a:latin typeface="Garamond" panose="02020404030301010803" pitchFamily="18" charset="0"/>
              </a:rPr>
              <a:t>Understøtte kollisioner.</a:t>
            </a:r>
          </a:p>
          <a:p>
            <a:r>
              <a:rPr lang="da-DK" sz="2400" dirty="0">
                <a:solidFill>
                  <a:schemeClr val="tx1">
                    <a:alpha val="70000"/>
                  </a:schemeClr>
                </a:solidFill>
                <a:latin typeface="Garamond" panose="02020404030301010803" pitchFamily="18" charset="0"/>
              </a:rPr>
              <a:t>Undgå vanvittig mødekultur.</a:t>
            </a:r>
          </a:p>
          <a:p>
            <a:r>
              <a:rPr lang="da-DK" sz="2400" dirty="0">
                <a:solidFill>
                  <a:schemeClr val="tx1">
                    <a:alpha val="70000"/>
                  </a:schemeClr>
                </a:solidFill>
                <a:latin typeface="Garamond" panose="02020404030301010803" pitchFamily="18" charset="0"/>
              </a:rPr>
              <a:t>Minimere ekstrem jobtilpasning.</a:t>
            </a:r>
          </a:p>
          <a:p>
            <a:r>
              <a:rPr lang="da-DK" sz="2400" dirty="0">
                <a:solidFill>
                  <a:schemeClr val="tx1">
                    <a:alpha val="70000"/>
                  </a:schemeClr>
                </a:solidFill>
                <a:latin typeface="Garamond" panose="02020404030301010803" pitchFamily="18" charset="0"/>
              </a:rPr>
              <a:t>Være opmærksom på markante individuelle forskelle.</a:t>
            </a:r>
          </a:p>
          <a:p>
            <a:r>
              <a:rPr lang="da-DK" sz="2400" dirty="0">
                <a:solidFill>
                  <a:schemeClr val="tx1">
                    <a:alpha val="70000"/>
                  </a:schemeClr>
                </a:solidFill>
                <a:latin typeface="Garamond" panose="02020404030301010803" pitchFamily="18" charset="0"/>
              </a:rPr>
              <a:t>Performance synes ikke at lide (selvudvælgelseseffekten).</a:t>
            </a:r>
          </a:p>
          <a:p>
            <a:endParaRPr lang="da-DK" sz="2400" dirty="0">
              <a:solidFill>
                <a:schemeClr val="tx1">
                  <a:alpha val="70000"/>
                </a:schemeClr>
              </a:solidFill>
              <a:latin typeface="Garamond" panose="02020404030301010803" pitchFamily="18" charset="0"/>
            </a:endParaRPr>
          </a:p>
          <a:p>
            <a:endParaRPr lang="da-DK" sz="2400" dirty="0">
              <a:solidFill>
                <a:schemeClr val="tx1">
                  <a:alpha val="70000"/>
                </a:schemeClr>
              </a:solidFill>
              <a:latin typeface="Garamond" panose="02020404030301010803" pitchFamily="18" charset="0"/>
            </a:endParaRPr>
          </a:p>
        </p:txBody>
      </p:sp>
    </p:spTree>
    <p:extLst>
      <p:ext uri="{BB962C8B-B14F-4D97-AF65-F5344CB8AC3E}">
        <p14:creationId xmlns:p14="http://schemas.microsoft.com/office/powerpoint/2010/main" val="287251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757025" y="6540500"/>
            <a:ext cx="433388" cy="317500"/>
          </a:xfrm>
        </p:spPr>
        <p:txBody>
          <a:bodyPr/>
          <a:lstStyle/>
          <a:p>
            <a:fld id="{103EA872-A674-449B-A120-B97244F8E91D}" type="slidenum">
              <a:rPr lang="da-DK" smtClean="0"/>
              <a:pPr/>
              <a:t>3</a:t>
            </a:fld>
            <a:endParaRPr lang="da-DK" dirty="0"/>
          </a:p>
        </p:txBody>
      </p:sp>
      <p:sp>
        <p:nvSpPr>
          <p:cNvPr id="5" name="Pladsholder til tekst 4"/>
          <p:cNvSpPr txBox="1">
            <a:spLocks/>
          </p:cNvSpPr>
          <p:nvPr/>
        </p:nvSpPr>
        <p:spPr>
          <a:xfrm>
            <a:off x="887857" y="360060"/>
            <a:ext cx="8093608" cy="442912"/>
          </a:xfrm>
          <a:prstGeom prst="rect">
            <a:avLst/>
          </a:prstGeom>
          <a:ln>
            <a:solidFill>
              <a:schemeClr val="tx1"/>
            </a:solidFill>
          </a:ln>
        </p:spPr>
        <p:txBody>
          <a:bodyPr/>
          <a:lst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a:lstStyle>
          <a:p>
            <a:pPr marL="0" indent="0">
              <a:buNone/>
            </a:pPr>
            <a:r>
              <a:rPr lang="da-DK" sz="2800" b="1" kern="0" dirty="0">
                <a:latin typeface="+mj-lt"/>
              </a:rPr>
              <a:t>Først sikkerhed på lokaliteten</a:t>
            </a:r>
          </a:p>
        </p:txBody>
      </p:sp>
      <p:pic>
        <p:nvPicPr>
          <p:cNvPr id="6" name="Picture 10">
            <a:extLst>
              <a:ext uri="{FF2B5EF4-FFF2-40B4-BE49-F238E27FC236}">
                <a16:creationId xmlns:a16="http://schemas.microsoft.com/office/drawing/2014/main" id="{498BFEB2-E997-404A-8A6B-BE415D0DC8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367" y="1323867"/>
            <a:ext cx="382391" cy="385926"/>
          </a:xfrm>
          <a:prstGeom prst="rect">
            <a:avLst/>
          </a:prstGeom>
          <a:solidFill>
            <a:schemeClr val="bg1"/>
          </a:solidFill>
          <a:ln>
            <a:solidFill>
              <a:srgbClr val="C00000"/>
            </a:solidFill>
          </a:ln>
        </p:spPr>
      </p:pic>
      <p:pic>
        <p:nvPicPr>
          <p:cNvPr id="7" name="Picture 11">
            <a:extLst>
              <a:ext uri="{FF2B5EF4-FFF2-40B4-BE49-F238E27FC236}">
                <a16:creationId xmlns:a16="http://schemas.microsoft.com/office/drawing/2014/main" id="{349A26B6-C18B-4184-9200-35093F569C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9539" y="1770580"/>
            <a:ext cx="509971" cy="514685"/>
          </a:xfrm>
          <a:prstGeom prst="rect">
            <a:avLst/>
          </a:prstGeom>
          <a:ln>
            <a:solidFill>
              <a:srgbClr val="C00000"/>
            </a:solidFill>
          </a:ln>
        </p:spPr>
      </p:pic>
      <p:pic>
        <p:nvPicPr>
          <p:cNvPr id="8" name="Picture 12">
            <a:extLst>
              <a:ext uri="{FF2B5EF4-FFF2-40B4-BE49-F238E27FC236}">
                <a16:creationId xmlns:a16="http://schemas.microsoft.com/office/drawing/2014/main" id="{634DF25A-DF9C-4E2F-9814-A3ABBED9E9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9522" y="2136253"/>
            <a:ext cx="467308" cy="471628"/>
          </a:xfrm>
          <a:prstGeom prst="rect">
            <a:avLst/>
          </a:prstGeom>
          <a:ln>
            <a:solidFill>
              <a:srgbClr val="C00000"/>
            </a:solidFill>
          </a:ln>
        </p:spPr>
      </p:pic>
      <p:pic>
        <p:nvPicPr>
          <p:cNvPr id="9" name="Picture 13">
            <a:extLst>
              <a:ext uri="{FF2B5EF4-FFF2-40B4-BE49-F238E27FC236}">
                <a16:creationId xmlns:a16="http://schemas.microsoft.com/office/drawing/2014/main" id="{8F202A11-C3CF-482C-B216-51F6042A65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2816" y="3029423"/>
            <a:ext cx="509971" cy="514685"/>
          </a:xfrm>
          <a:prstGeom prst="rect">
            <a:avLst/>
          </a:prstGeom>
          <a:ln>
            <a:solidFill>
              <a:srgbClr val="C00000"/>
            </a:solidFill>
          </a:ln>
        </p:spPr>
      </p:pic>
      <p:pic>
        <p:nvPicPr>
          <p:cNvPr id="10" name="Picture 14">
            <a:extLst>
              <a:ext uri="{FF2B5EF4-FFF2-40B4-BE49-F238E27FC236}">
                <a16:creationId xmlns:a16="http://schemas.microsoft.com/office/drawing/2014/main" id="{42928B69-026D-4F65-B49A-2F1966D230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86924" y="3693193"/>
            <a:ext cx="382391" cy="385926"/>
          </a:xfrm>
          <a:prstGeom prst="rect">
            <a:avLst/>
          </a:prstGeom>
          <a:ln>
            <a:solidFill>
              <a:srgbClr val="C00000"/>
            </a:solidFill>
          </a:ln>
        </p:spPr>
      </p:pic>
      <p:pic>
        <p:nvPicPr>
          <p:cNvPr id="11" name="Picture 15">
            <a:extLst>
              <a:ext uri="{FF2B5EF4-FFF2-40B4-BE49-F238E27FC236}">
                <a16:creationId xmlns:a16="http://schemas.microsoft.com/office/drawing/2014/main" id="{00F49369-1432-4AE3-87A2-B051AB6487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3589" y="3038691"/>
            <a:ext cx="509971" cy="514685"/>
          </a:xfrm>
          <a:prstGeom prst="rect">
            <a:avLst/>
          </a:prstGeom>
          <a:ln>
            <a:solidFill>
              <a:srgbClr val="C00000"/>
            </a:solidFill>
          </a:ln>
        </p:spPr>
      </p:pic>
      <p:cxnSp>
        <p:nvCxnSpPr>
          <p:cNvPr id="12" name="Elbow Connector 17">
            <a:extLst>
              <a:ext uri="{FF2B5EF4-FFF2-40B4-BE49-F238E27FC236}">
                <a16:creationId xmlns:a16="http://schemas.microsoft.com/office/drawing/2014/main" id="{BF09BDC5-D2C7-4EB4-9ABD-58A4EE752E24}"/>
              </a:ext>
            </a:extLst>
          </p:cNvPr>
          <p:cNvCxnSpPr/>
          <p:nvPr/>
        </p:nvCxnSpPr>
        <p:spPr bwMode="gray">
          <a:xfrm>
            <a:off x="2338800" y="1564398"/>
            <a:ext cx="7511626" cy="790822"/>
          </a:xfrm>
          <a:prstGeom prst="bentConnector3">
            <a:avLst/>
          </a:prstGeom>
          <a:noFill/>
          <a:ln w="38100" cap="flat" cmpd="sng" algn="ctr">
            <a:solidFill>
              <a:srgbClr val="C00000"/>
            </a:solidFill>
            <a:prstDash val="solid"/>
          </a:ln>
          <a:effectLst/>
        </p:spPr>
      </p:cxnSp>
      <p:cxnSp>
        <p:nvCxnSpPr>
          <p:cNvPr id="13" name="Elbow Connector 20">
            <a:extLst>
              <a:ext uri="{FF2B5EF4-FFF2-40B4-BE49-F238E27FC236}">
                <a16:creationId xmlns:a16="http://schemas.microsoft.com/office/drawing/2014/main" id="{526FBF49-F7D4-49D0-BD36-8B6019FE909A}"/>
              </a:ext>
            </a:extLst>
          </p:cNvPr>
          <p:cNvCxnSpPr/>
          <p:nvPr/>
        </p:nvCxnSpPr>
        <p:spPr bwMode="gray">
          <a:xfrm>
            <a:off x="1872898" y="2374103"/>
            <a:ext cx="7977528" cy="286117"/>
          </a:xfrm>
          <a:prstGeom prst="bentConnector3">
            <a:avLst>
              <a:gd name="adj1" fmla="val 22893"/>
            </a:avLst>
          </a:prstGeom>
          <a:noFill/>
          <a:ln w="38100" cap="flat" cmpd="sng" algn="ctr">
            <a:solidFill>
              <a:srgbClr val="C00000"/>
            </a:solidFill>
            <a:prstDash val="solid"/>
          </a:ln>
          <a:effectLst/>
        </p:spPr>
      </p:cxnSp>
      <p:cxnSp>
        <p:nvCxnSpPr>
          <p:cNvPr id="14" name="Elbow Connector 23">
            <a:extLst>
              <a:ext uri="{FF2B5EF4-FFF2-40B4-BE49-F238E27FC236}">
                <a16:creationId xmlns:a16="http://schemas.microsoft.com/office/drawing/2014/main" id="{45608CED-7512-4CFE-9F9C-86FDB64961CB}"/>
              </a:ext>
            </a:extLst>
          </p:cNvPr>
          <p:cNvCxnSpPr/>
          <p:nvPr/>
        </p:nvCxnSpPr>
        <p:spPr bwMode="gray">
          <a:xfrm>
            <a:off x="3362964" y="1995910"/>
            <a:ext cx="6487462" cy="931546"/>
          </a:xfrm>
          <a:prstGeom prst="bentConnector3">
            <a:avLst>
              <a:gd name="adj1" fmla="val 50000"/>
            </a:avLst>
          </a:prstGeom>
          <a:noFill/>
          <a:ln w="38100" cap="flat" cmpd="sng" algn="ctr">
            <a:solidFill>
              <a:srgbClr val="C00000"/>
            </a:solidFill>
            <a:prstDash val="solid"/>
          </a:ln>
          <a:effectLst/>
        </p:spPr>
      </p:cxnSp>
      <p:cxnSp>
        <p:nvCxnSpPr>
          <p:cNvPr id="15" name="Elbow Connector 28">
            <a:extLst>
              <a:ext uri="{FF2B5EF4-FFF2-40B4-BE49-F238E27FC236}">
                <a16:creationId xmlns:a16="http://schemas.microsoft.com/office/drawing/2014/main" id="{E51B4AE0-2C2D-4AE4-9068-01A621F0C261}"/>
              </a:ext>
            </a:extLst>
          </p:cNvPr>
          <p:cNvCxnSpPr/>
          <p:nvPr/>
        </p:nvCxnSpPr>
        <p:spPr bwMode="gray">
          <a:xfrm>
            <a:off x="5202043" y="3259611"/>
            <a:ext cx="4648383" cy="2669"/>
          </a:xfrm>
          <a:prstGeom prst="bentConnector3">
            <a:avLst>
              <a:gd name="adj1" fmla="val 50000"/>
            </a:avLst>
          </a:prstGeom>
          <a:noFill/>
          <a:ln w="38100" cap="flat" cmpd="sng" algn="ctr">
            <a:solidFill>
              <a:srgbClr val="C00000"/>
            </a:solidFill>
            <a:prstDash val="solid"/>
          </a:ln>
          <a:effectLst/>
        </p:spPr>
      </p:cxnSp>
      <p:cxnSp>
        <p:nvCxnSpPr>
          <p:cNvPr id="16" name="Elbow Connector 31">
            <a:extLst>
              <a:ext uri="{FF2B5EF4-FFF2-40B4-BE49-F238E27FC236}">
                <a16:creationId xmlns:a16="http://schemas.microsoft.com/office/drawing/2014/main" id="{7BCDA50A-59CF-44BF-8F81-DBC100D95898}"/>
              </a:ext>
            </a:extLst>
          </p:cNvPr>
          <p:cNvCxnSpPr/>
          <p:nvPr/>
        </p:nvCxnSpPr>
        <p:spPr bwMode="gray">
          <a:xfrm flipV="1">
            <a:off x="2476654" y="3554002"/>
            <a:ext cx="7373772" cy="358272"/>
          </a:xfrm>
          <a:prstGeom prst="bentConnector3">
            <a:avLst>
              <a:gd name="adj1" fmla="val 50000"/>
            </a:avLst>
          </a:prstGeom>
          <a:noFill/>
          <a:ln w="38100" cap="flat" cmpd="sng" algn="ctr">
            <a:solidFill>
              <a:srgbClr val="C00000"/>
            </a:solidFill>
            <a:prstDash val="solid"/>
          </a:ln>
          <a:effectLst/>
        </p:spPr>
      </p:cxnSp>
      <p:cxnSp>
        <p:nvCxnSpPr>
          <p:cNvPr id="19" name="Elbow Connector 37">
            <a:extLst>
              <a:ext uri="{FF2B5EF4-FFF2-40B4-BE49-F238E27FC236}">
                <a16:creationId xmlns:a16="http://schemas.microsoft.com/office/drawing/2014/main" id="{69095723-723D-4A0B-AB1A-CE77C4007D8E}"/>
              </a:ext>
            </a:extLst>
          </p:cNvPr>
          <p:cNvCxnSpPr/>
          <p:nvPr/>
        </p:nvCxnSpPr>
        <p:spPr bwMode="gray">
          <a:xfrm flipV="1">
            <a:off x="2083772" y="4174946"/>
            <a:ext cx="7790668" cy="654916"/>
          </a:xfrm>
          <a:prstGeom prst="bentConnector3">
            <a:avLst>
              <a:gd name="adj1" fmla="val 50000"/>
            </a:avLst>
          </a:prstGeom>
          <a:noFill/>
          <a:ln w="38100" cap="flat" cmpd="sng" algn="ctr">
            <a:solidFill>
              <a:srgbClr val="C00000"/>
            </a:solidFill>
            <a:prstDash val="solid"/>
          </a:ln>
          <a:effectLst/>
        </p:spPr>
      </p:cxnSp>
      <p:pic>
        <p:nvPicPr>
          <p:cNvPr id="20" name="Billede 26"/>
          <p:cNvPicPr>
            <a:picLocks noChangeAspect="1"/>
          </p:cNvPicPr>
          <p:nvPr/>
        </p:nvPicPr>
        <p:blipFill>
          <a:blip r:embed="rId9"/>
          <a:stretch>
            <a:fillRect/>
          </a:stretch>
        </p:blipFill>
        <p:spPr>
          <a:xfrm>
            <a:off x="1196420" y="4619431"/>
            <a:ext cx="199307" cy="354390"/>
          </a:xfrm>
          <a:prstGeom prst="rect">
            <a:avLst/>
          </a:prstGeom>
          <a:ln>
            <a:solidFill>
              <a:srgbClr val="C00000"/>
            </a:solidFill>
          </a:ln>
        </p:spPr>
      </p:pic>
      <p:pic>
        <p:nvPicPr>
          <p:cNvPr id="21" name="Billede 3"/>
          <p:cNvPicPr>
            <a:picLocks noChangeAspect="1"/>
          </p:cNvPicPr>
          <p:nvPr/>
        </p:nvPicPr>
        <p:blipFill>
          <a:blip r:embed="rId10"/>
          <a:stretch>
            <a:fillRect/>
          </a:stretch>
        </p:blipFill>
        <p:spPr>
          <a:xfrm>
            <a:off x="2233485" y="5141273"/>
            <a:ext cx="406103" cy="433404"/>
          </a:xfrm>
          <a:prstGeom prst="rect">
            <a:avLst/>
          </a:prstGeom>
          <a:ln>
            <a:solidFill>
              <a:srgbClr val="C00000"/>
            </a:solidFill>
          </a:ln>
        </p:spPr>
      </p:pic>
      <p:cxnSp>
        <p:nvCxnSpPr>
          <p:cNvPr id="23" name="Elbow Connector 37">
            <a:extLst>
              <a:ext uri="{FF2B5EF4-FFF2-40B4-BE49-F238E27FC236}">
                <a16:creationId xmlns:a16="http://schemas.microsoft.com/office/drawing/2014/main" id="{69095723-723D-4A0B-AB1A-CE77C4007D8E}"/>
              </a:ext>
            </a:extLst>
          </p:cNvPr>
          <p:cNvCxnSpPr/>
          <p:nvPr/>
        </p:nvCxnSpPr>
        <p:spPr bwMode="gray">
          <a:xfrm flipV="1">
            <a:off x="2771818" y="4674350"/>
            <a:ext cx="7066408" cy="734723"/>
          </a:xfrm>
          <a:prstGeom prst="bentConnector3">
            <a:avLst>
              <a:gd name="adj1" fmla="val 50000"/>
            </a:avLst>
          </a:prstGeom>
          <a:noFill/>
          <a:ln w="38100" cap="flat" cmpd="sng" algn="ctr">
            <a:solidFill>
              <a:srgbClr val="C00000"/>
            </a:solidFill>
            <a:prstDash val="solid"/>
          </a:ln>
          <a:effectLst/>
        </p:spPr>
      </p:cxnSp>
      <p:cxnSp>
        <p:nvCxnSpPr>
          <p:cNvPr id="24" name="Elbow Connector 37">
            <a:extLst>
              <a:ext uri="{FF2B5EF4-FFF2-40B4-BE49-F238E27FC236}">
                <a16:creationId xmlns:a16="http://schemas.microsoft.com/office/drawing/2014/main" id="{69095723-723D-4A0B-AB1A-CE77C4007D8E}"/>
              </a:ext>
            </a:extLst>
          </p:cNvPr>
          <p:cNvCxnSpPr/>
          <p:nvPr/>
        </p:nvCxnSpPr>
        <p:spPr bwMode="gray">
          <a:xfrm flipV="1">
            <a:off x="3646934" y="5085184"/>
            <a:ext cx="6203492" cy="761488"/>
          </a:xfrm>
          <a:prstGeom prst="bentConnector3">
            <a:avLst>
              <a:gd name="adj1" fmla="val 50000"/>
            </a:avLst>
          </a:prstGeom>
          <a:noFill/>
          <a:ln w="38100" cap="flat" cmpd="sng" algn="ctr">
            <a:solidFill>
              <a:srgbClr val="C00000"/>
            </a:solidFill>
            <a:prstDash val="solid"/>
          </a:ln>
          <a:effectLst/>
        </p:spPr>
      </p:cxnSp>
      <p:pic>
        <p:nvPicPr>
          <p:cNvPr id="25" name="Billede 34"/>
          <p:cNvPicPr>
            <a:picLocks noChangeAspect="1"/>
          </p:cNvPicPr>
          <p:nvPr/>
        </p:nvPicPr>
        <p:blipFill>
          <a:blip r:embed="rId11"/>
          <a:stretch>
            <a:fillRect/>
          </a:stretch>
        </p:blipFill>
        <p:spPr>
          <a:xfrm>
            <a:off x="3122064" y="5663757"/>
            <a:ext cx="481799" cy="488504"/>
          </a:xfrm>
          <a:prstGeom prst="rect">
            <a:avLst/>
          </a:prstGeom>
          <a:ln>
            <a:solidFill>
              <a:srgbClr val="C00000"/>
            </a:solidFill>
          </a:ln>
        </p:spPr>
      </p:pic>
      <p:pic>
        <p:nvPicPr>
          <p:cNvPr id="26" name="Picture 25"/>
          <p:cNvPicPr>
            <a:picLocks noChangeAspect="1"/>
          </p:cNvPicPr>
          <p:nvPr/>
        </p:nvPicPr>
        <p:blipFill>
          <a:blip r:embed="rId12"/>
          <a:stretch>
            <a:fillRect/>
          </a:stretch>
        </p:blipFill>
        <p:spPr>
          <a:xfrm flipH="1">
            <a:off x="1486215" y="4551541"/>
            <a:ext cx="507069" cy="490170"/>
          </a:xfrm>
          <a:prstGeom prst="rect">
            <a:avLst/>
          </a:prstGeom>
          <a:ln w="19050">
            <a:solidFill>
              <a:srgbClr val="C00000"/>
            </a:solidFill>
          </a:ln>
        </p:spPr>
      </p:pic>
      <p:pic>
        <p:nvPicPr>
          <p:cNvPr id="29" name="Picture 28"/>
          <p:cNvPicPr>
            <a:picLocks noChangeAspect="1"/>
          </p:cNvPicPr>
          <p:nvPr/>
        </p:nvPicPr>
        <p:blipFill>
          <a:blip r:embed="rId13"/>
          <a:stretch>
            <a:fillRect/>
          </a:stretch>
        </p:blipFill>
        <p:spPr>
          <a:xfrm>
            <a:off x="10320391" y="2878217"/>
            <a:ext cx="1108398" cy="1624187"/>
          </a:xfrm>
          <a:prstGeom prst="rect">
            <a:avLst/>
          </a:prstGeom>
        </p:spPr>
      </p:pic>
      <p:pic>
        <p:nvPicPr>
          <p:cNvPr id="27" name="Billede 26"/>
          <p:cNvPicPr>
            <a:picLocks noChangeAspect="1"/>
          </p:cNvPicPr>
          <p:nvPr/>
        </p:nvPicPr>
        <p:blipFill>
          <a:blip r:embed="rId14"/>
          <a:stretch>
            <a:fillRect/>
          </a:stretch>
        </p:blipFill>
        <p:spPr>
          <a:xfrm>
            <a:off x="10244549" y="752998"/>
            <a:ext cx="1070307" cy="763832"/>
          </a:xfrm>
          <a:prstGeom prst="rect">
            <a:avLst/>
          </a:prstGeom>
        </p:spPr>
      </p:pic>
    </p:spTree>
    <p:extLst>
      <p:ext uri="{BB962C8B-B14F-4D97-AF65-F5344CB8AC3E}">
        <p14:creationId xmlns:p14="http://schemas.microsoft.com/office/powerpoint/2010/main" val="1773612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BF6188-E257-F149-A0CF-6D38D016311A}"/>
              </a:ext>
            </a:extLst>
          </p:cNvPr>
          <p:cNvSpPr>
            <a:spLocks noGrp="1"/>
          </p:cNvSpPr>
          <p:nvPr>
            <p:ph type="title"/>
          </p:nvPr>
        </p:nvSpPr>
        <p:spPr>
          <a:xfrm>
            <a:off x="838091" y="2766305"/>
            <a:ext cx="10514231" cy="1325390"/>
          </a:xfrm>
        </p:spPr>
        <p:txBody>
          <a:bodyPr/>
          <a:lstStyle/>
          <a:p>
            <a:pPr algn="ctr"/>
            <a:r>
              <a:rPr lang="da-DK" dirty="0">
                <a:solidFill>
                  <a:schemeClr val="tx1"/>
                </a:solidFill>
              </a:rPr>
              <a:t>Tak</a:t>
            </a:r>
          </a:p>
        </p:txBody>
      </p:sp>
    </p:spTree>
    <p:extLst>
      <p:ext uri="{BB962C8B-B14F-4D97-AF65-F5344CB8AC3E}">
        <p14:creationId xmlns:p14="http://schemas.microsoft.com/office/powerpoint/2010/main" val="468873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29A37-49B4-4C97-A347-0306FF1CE165}"/>
              </a:ext>
            </a:extLst>
          </p:cNvPr>
          <p:cNvSpPr>
            <a:spLocks noGrp="1"/>
          </p:cNvSpPr>
          <p:nvPr>
            <p:ph type="title"/>
          </p:nvPr>
        </p:nvSpPr>
        <p:spPr>
          <a:xfrm>
            <a:off x="1774726" y="426127"/>
            <a:ext cx="9312374" cy="554601"/>
          </a:xfrm>
        </p:spPr>
        <p:txBody>
          <a:bodyPr/>
          <a:lstStyle/>
          <a:p>
            <a:r>
              <a:rPr lang="da-DK" sz="2800" dirty="0"/>
              <a:t>Kaffepause</a:t>
            </a:r>
          </a:p>
        </p:txBody>
      </p:sp>
      <p:sp>
        <p:nvSpPr>
          <p:cNvPr id="4" name="Pladsholder til slidenummer 3">
            <a:extLst>
              <a:ext uri="{FF2B5EF4-FFF2-40B4-BE49-F238E27FC236}">
                <a16:creationId xmlns:a16="http://schemas.microsoft.com/office/drawing/2014/main" id="{AEDADD02-4180-BDAC-6F70-ADDAF0DB2506}"/>
              </a:ext>
            </a:extLst>
          </p:cNvPr>
          <p:cNvSpPr>
            <a:spLocks noGrp="1"/>
          </p:cNvSpPr>
          <p:nvPr>
            <p:ph type="sldNum" sz="quarter" idx="11"/>
          </p:nvPr>
        </p:nvSpPr>
        <p:spPr/>
        <p:txBody>
          <a:bodyPr/>
          <a:lstStyle/>
          <a:p>
            <a:fld id="{103EA872-A674-449B-A120-B97244F8E91D}" type="slidenum">
              <a:rPr lang="en-GB" smtClean="0"/>
              <a:pPr/>
              <a:t>31</a:t>
            </a:fld>
            <a:endParaRPr lang="en-GB" dirty="0"/>
          </a:p>
        </p:txBody>
      </p:sp>
      <p:pic>
        <p:nvPicPr>
          <p:cNvPr id="3" name="Content Placeholder 4">
            <a:extLst>
              <a:ext uri="{FF2B5EF4-FFF2-40B4-BE49-F238E27FC236}">
                <a16:creationId xmlns:a16="http://schemas.microsoft.com/office/drawing/2014/main" id="{C6EAF296-2B45-FD77-AA5B-84794E94E3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439022" y="2258870"/>
            <a:ext cx="2340260" cy="2340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0861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felt 5">
            <a:extLst>
              <a:ext uri="{FF2B5EF4-FFF2-40B4-BE49-F238E27FC236}">
                <a16:creationId xmlns:a16="http://schemas.microsoft.com/office/drawing/2014/main" id="{29939DE0-9B03-4FC2-AC68-A380604F34AD}"/>
              </a:ext>
            </a:extLst>
          </p:cNvPr>
          <p:cNvSpPr txBox="1"/>
          <p:nvPr/>
        </p:nvSpPr>
        <p:spPr>
          <a:xfrm>
            <a:off x="474180" y="2125204"/>
            <a:ext cx="8186263" cy="4436736"/>
          </a:xfrm>
          <a:prstGeom prst="rect">
            <a:avLst/>
          </a:prstGeom>
          <a:noFill/>
        </p:spPr>
        <p:txBody>
          <a:bodyPr wrap="square" lIns="215972" tIns="215972" rIns="215972" bIns="215972" rtlCol="0">
            <a:spAutoFit/>
          </a:bodyPr>
          <a:lstStyle/>
          <a:p>
            <a:pPr defTabSz="914309" fontAlgn="auto">
              <a:spcBef>
                <a:spcPts val="0"/>
              </a:spcBef>
              <a:spcAft>
                <a:spcPts val="0"/>
              </a:spcAft>
            </a:pPr>
            <a:r>
              <a:rPr lang="da-DK" sz="2000" spc="30" dirty="0">
                <a:solidFill>
                  <a:srgbClr val="1A1A1A"/>
                </a:solidFill>
                <a:latin typeface="Cormorant Garamond Office"/>
                <a:ea typeface="+mn-ea"/>
              </a:rPr>
              <a:t>DTU AMU Konference </a:t>
            </a:r>
          </a:p>
          <a:p>
            <a:pPr defTabSz="914309" fontAlgn="auto">
              <a:spcBef>
                <a:spcPts val="0"/>
              </a:spcBef>
              <a:spcAft>
                <a:spcPts val="0"/>
              </a:spcAft>
            </a:pPr>
            <a:r>
              <a:rPr lang="da-DK" sz="4000" spc="30" dirty="0">
                <a:solidFill>
                  <a:srgbClr val="1A1A1A"/>
                </a:solidFill>
                <a:latin typeface="Cormorant Garamond Office"/>
                <a:ea typeface="+mn-ea"/>
              </a:rPr>
              <a:t>Social kapital - Samarbejde og sammenhængskraft på den hybride arbejdsplads</a:t>
            </a:r>
          </a:p>
          <a:p>
            <a:pPr defTabSz="914309" fontAlgn="auto">
              <a:spcBef>
                <a:spcPts val="0"/>
              </a:spcBef>
              <a:spcAft>
                <a:spcPts val="0"/>
              </a:spcAft>
            </a:pPr>
            <a:endParaRPr lang="da-DK" sz="4000" spc="30" dirty="0">
              <a:solidFill>
                <a:srgbClr val="1A1A1A"/>
              </a:solidFill>
              <a:latin typeface="Cormorant Garamond Office"/>
              <a:ea typeface="+mn-ea"/>
            </a:endParaRPr>
          </a:p>
          <a:p>
            <a:pPr defTabSz="914309" fontAlgn="auto">
              <a:spcBef>
                <a:spcPts val="0"/>
              </a:spcBef>
              <a:spcAft>
                <a:spcPts val="0"/>
              </a:spcAft>
            </a:pPr>
            <a:r>
              <a:rPr lang="da-DK" sz="2000" spc="30" dirty="0">
                <a:solidFill>
                  <a:srgbClr val="1A1A1A"/>
                </a:solidFill>
                <a:latin typeface="Cormorant Garamond Office"/>
                <a:ea typeface="+mn-ea"/>
              </a:rPr>
              <a:t>Mejse Hasle Nielsen</a:t>
            </a:r>
            <a:br>
              <a:rPr lang="da-DK" sz="2000" spc="30" dirty="0">
                <a:solidFill>
                  <a:srgbClr val="1A1A1A"/>
                </a:solidFill>
                <a:latin typeface="Cormorant Garamond Office"/>
                <a:ea typeface="+mn-ea"/>
              </a:rPr>
            </a:br>
            <a:r>
              <a:rPr lang="da-DK" sz="2000" spc="30" dirty="0">
                <a:solidFill>
                  <a:srgbClr val="1A1A1A"/>
                </a:solidFill>
                <a:latin typeface="Cormorant Garamond Office"/>
                <a:ea typeface="+mn-ea"/>
              </a:rPr>
              <a:t>Organisationspsykolog og Ph.d.-stipendiat ved DTU Management</a:t>
            </a:r>
          </a:p>
          <a:p>
            <a:pPr defTabSz="914309" fontAlgn="auto">
              <a:spcBef>
                <a:spcPts val="0"/>
              </a:spcBef>
              <a:spcAft>
                <a:spcPts val="0"/>
              </a:spcAft>
            </a:pPr>
            <a:endParaRPr lang="da-DK" sz="4000" spc="30" dirty="0">
              <a:solidFill>
                <a:srgbClr val="1A1A1A"/>
              </a:solidFill>
              <a:latin typeface="Cormorant Garamond Office"/>
              <a:ea typeface="+mn-ea"/>
            </a:endParaRPr>
          </a:p>
        </p:txBody>
      </p:sp>
      <p:pic>
        <p:nvPicPr>
          <p:cNvPr id="7" name="Picture 6" descr="A person sitting at a desk with a computer&#10;&#10;Description automatically generated">
            <a:extLst>
              <a:ext uri="{FF2B5EF4-FFF2-40B4-BE49-F238E27FC236}">
                <a16:creationId xmlns:a16="http://schemas.microsoft.com/office/drawing/2014/main" id="{A989B864-A237-B8D9-D9D9-A1AE54A5D8B7}"/>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8111430" y="3276382"/>
            <a:ext cx="3740250" cy="2103891"/>
          </a:xfrm>
          <a:prstGeom prst="rect">
            <a:avLst/>
          </a:prstGeom>
        </p:spPr>
      </p:pic>
    </p:spTree>
    <p:extLst>
      <p:ext uri="{BB962C8B-B14F-4D97-AF65-F5344CB8AC3E}">
        <p14:creationId xmlns:p14="http://schemas.microsoft.com/office/powerpoint/2010/main" val="335450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A286049E-7C7E-C711-30C3-F3B544BBABFB}"/>
              </a:ext>
            </a:extLst>
          </p:cNvPr>
          <p:cNvSpPr txBox="1">
            <a:spLocks/>
          </p:cNvSpPr>
          <p:nvPr/>
        </p:nvSpPr>
        <p:spPr>
          <a:xfrm>
            <a:off x="2104753" y="1046932"/>
            <a:ext cx="6917303" cy="5188795"/>
          </a:xfrm>
          <a:prstGeom prst="rect">
            <a:avLst/>
          </a:prstGeom>
        </p:spPr>
        <p:txBody>
          <a:bodyPr/>
          <a:lstStyle>
            <a:lvl1pPr marL="216000" indent="-216000" algn="l" defTabSz="914400" rtl="0" eaLnBrk="1" latinLnBrk="0" hangingPunct="1">
              <a:lnSpc>
                <a:spcPct val="100000"/>
              </a:lnSpc>
              <a:spcBef>
                <a:spcPts val="0"/>
              </a:spcBef>
              <a:buSzPct val="70000"/>
              <a:buFont typeface="Arial" panose="020B0604020202020204" pitchFamily="34" charset="0"/>
              <a:buChar char="•"/>
              <a:tabLst/>
              <a:defRPr sz="1600" b="0" i="0" kern="1200" spc="30" baseline="0">
                <a:solidFill>
                  <a:schemeClr val="tx1"/>
                </a:solidFill>
                <a:latin typeface="+mn-lt"/>
                <a:ea typeface="+mn-ea"/>
                <a:cs typeface="+mn-cs"/>
              </a:defRPr>
            </a:lvl1pPr>
            <a:lvl2pPr marL="406400" indent="-184150" algn="l" defTabSz="914400" rtl="0" eaLnBrk="1" latinLnBrk="0" hangingPunct="1">
              <a:lnSpc>
                <a:spcPct val="100000"/>
              </a:lnSpc>
              <a:spcBef>
                <a:spcPts val="0"/>
              </a:spcBef>
              <a:buSzPct val="70000"/>
              <a:buFont typeface="Arial" panose="020B0604020202020204" pitchFamily="34" charset="0"/>
              <a:buChar char="•"/>
              <a:tabLst/>
              <a:defRPr sz="1400" b="0" i="0" kern="1200" spc="30" baseline="0">
                <a:solidFill>
                  <a:schemeClr val="tx1"/>
                </a:solidFill>
                <a:latin typeface="+mn-lt"/>
                <a:ea typeface="+mn-ea"/>
                <a:cs typeface="+mn-cs"/>
              </a:defRPr>
            </a:lvl2pPr>
            <a:lvl3pPr marL="577850" indent="-171450" algn="l" defTabSz="914400" rtl="0" eaLnBrk="1" latinLnBrk="0" hangingPunct="1">
              <a:lnSpc>
                <a:spcPct val="100000"/>
              </a:lnSpc>
              <a:spcBef>
                <a:spcPts val="0"/>
              </a:spcBef>
              <a:buSzPct val="70000"/>
              <a:buFont typeface="Arial" panose="020B0604020202020204" pitchFamily="34" charset="0"/>
              <a:buChar char="•"/>
              <a:tabLst/>
              <a:defRPr sz="1200" b="0" i="0" kern="1200" spc="30" baseline="0">
                <a:solidFill>
                  <a:schemeClr val="tx1"/>
                </a:solidFill>
                <a:latin typeface="+mn-lt"/>
                <a:ea typeface="+mn-ea"/>
                <a:cs typeface="+mn-cs"/>
              </a:defRPr>
            </a:lvl3pPr>
            <a:lvl4pPr marL="720725" indent="-142875" algn="l" defTabSz="914400" rtl="0" eaLnBrk="1" latinLnBrk="0" hangingPunct="1">
              <a:lnSpc>
                <a:spcPct val="100000"/>
              </a:lnSpc>
              <a:spcBef>
                <a:spcPts val="0"/>
              </a:spcBef>
              <a:buSzPct val="70000"/>
              <a:buFont typeface="Arial" panose="020B0604020202020204" pitchFamily="34" charset="0"/>
              <a:buChar char="•"/>
              <a:tabLst/>
              <a:defRPr sz="1000" b="0" i="0" kern="1200" spc="30" baseline="0">
                <a:solidFill>
                  <a:schemeClr val="tx1"/>
                </a:solidFill>
                <a:latin typeface="+mn-lt"/>
                <a:ea typeface="+mn-ea"/>
                <a:cs typeface="+mn-cs"/>
              </a:defRPr>
            </a:lvl4pPr>
            <a:lvl5pPr marL="852488" indent="-131763" algn="l" defTabSz="914400" rtl="0" eaLnBrk="1" latinLnBrk="0" hangingPunct="1">
              <a:lnSpc>
                <a:spcPct val="100000"/>
              </a:lnSpc>
              <a:spcBef>
                <a:spcPts val="0"/>
              </a:spcBef>
              <a:buSzPct val="70000"/>
              <a:buFont typeface="Arial" panose="020B0604020202020204" pitchFamily="34" charset="0"/>
              <a:buChar char="•"/>
              <a:tabLst/>
              <a:defRPr sz="800" b="0" i="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09" fontAlgn="auto">
              <a:lnSpc>
                <a:spcPct val="150000"/>
              </a:lnSpc>
              <a:spcAft>
                <a:spcPts val="0"/>
              </a:spcAft>
              <a:buNone/>
            </a:pPr>
            <a:r>
              <a:rPr lang="en-DK" sz="2000" u="sng" dirty="0">
                <a:solidFill>
                  <a:srgbClr val="1A1A1A"/>
                </a:solidFill>
                <a:latin typeface="Cormorant Garamond Office"/>
              </a:rPr>
              <a:t>Mejse Hasle Nielsen</a:t>
            </a:r>
          </a:p>
          <a:p>
            <a:pPr marL="215978" indent="-215978" defTabSz="914309" fontAlgn="auto">
              <a:lnSpc>
                <a:spcPct val="150000"/>
              </a:lnSpc>
              <a:spcAft>
                <a:spcPts val="0"/>
              </a:spcAft>
            </a:pPr>
            <a:r>
              <a:rPr lang="en-DK" sz="2000" dirty="0">
                <a:solidFill>
                  <a:srgbClr val="1A1A1A"/>
                </a:solidFill>
                <a:latin typeface="Cormorant Garamond Office"/>
              </a:rPr>
              <a:t>Cand. Psych., Københavns Universitet</a:t>
            </a:r>
          </a:p>
          <a:p>
            <a:pPr marL="215978" indent="-215978" defTabSz="914309" fontAlgn="auto">
              <a:lnSpc>
                <a:spcPct val="150000"/>
              </a:lnSpc>
              <a:spcAft>
                <a:spcPts val="0"/>
              </a:spcAft>
            </a:pPr>
            <a:r>
              <a:rPr lang="da-DK" sz="2000" dirty="0">
                <a:solidFill>
                  <a:srgbClr val="1A1A1A"/>
                </a:solidFill>
                <a:latin typeface="Cormorant Garamond Office"/>
              </a:rPr>
              <a:t>Rådgivning om psykosocialt arbejdsmiljø, ledelse, forandringsprocesser, teamsamarbejde, stresshåndtering.</a:t>
            </a:r>
          </a:p>
          <a:p>
            <a:pPr marL="215978" indent="-215978" defTabSz="914309" fontAlgn="auto">
              <a:lnSpc>
                <a:spcPct val="150000"/>
              </a:lnSpc>
              <a:spcAft>
                <a:spcPts val="0"/>
              </a:spcAft>
            </a:pPr>
            <a:r>
              <a:rPr lang="da-DK" sz="2000" dirty="0">
                <a:solidFill>
                  <a:srgbClr val="1A1A1A"/>
                </a:solidFill>
                <a:latin typeface="Cormorant Garamond Office"/>
              </a:rPr>
              <a:t>Tidligere: Human House </a:t>
            </a:r>
            <a:r>
              <a:rPr lang="da-DK" sz="2000" dirty="0" err="1">
                <a:solidFill>
                  <a:srgbClr val="1A1A1A"/>
                </a:solidFill>
                <a:latin typeface="Cormorant Garamond Office"/>
              </a:rPr>
              <a:t>Leadership</a:t>
            </a:r>
            <a:r>
              <a:rPr lang="da-DK" sz="2000" dirty="0">
                <a:solidFill>
                  <a:srgbClr val="1A1A1A"/>
                </a:solidFill>
                <a:latin typeface="Cormorant Garamond Office"/>
              </a:rPr>
              <a:t> &amp; OSH, Underviser på Københavns Universitet, Research </a:t>
            </a:r>
            <a:r>
              <a:rPr lang="da-DK" sz="2000" dirty="0" err="1">
                <a:solidFill>
                  <a:srgbClr val="1A1A1A"/>
                </a:solidFill>
                <a:latin typeface="Cormorant Garamond Office"/>
              </a:rPr>
              <a:t>Associate</a:t>
            </a:r>
            <a:r>
              <a:rPr lang="da-DK" sz="2000" dirty="0">
                <a:solidFill>
                  <a:srgbClr val="1A1A1A"/>
                </a:solidFill>
                <a:latin typeface="Cormorant Garamond Office"/>
              </a:rPr>
              <a:t> i </a:t>
            </a:r>
            <a:r>
              <a:rPr lang="da-DK" sz="2000" dirty="0" err="1">
                <a:solidFill>
                  <a:srgbClr val="1A1A1A"/>
                </a:solidFill>
                <a:latin typeface="Cormorant Garamond Office"/>
              </a:rPr>
              <a:t>Heidrick</a:t>
            </a:r>
            <a:r>
              <a:rPr lang="da-DK" sz="2000" dirty="0">
                <a:solidFill>
                  <a:srgbClr val="1A1A1A"/>
                </a:solidFill>
                <a:latin typeface="Cormorant Garamond Office"/>
              </a:rPr>
              <a:t> &amp; </a:t>
            </a:r>
            <a:r>
              <a:rPr lang="da-DK" sz="2000" dirty="0" err="1">
                <a:solidFill>
                  <a:srgbClr val="1A1A1A"/>
                </a:solidFill>
                <a:latin typeface="Cormorant Garamond Office"/>
              </a:rPr>
              <a:t>Struggles</a:t>
            </a:r>
            <a:r>
              <a:rPr lang="da-DK" sz="2000" dirty="0">
                <a:solidFill>
                  <a:srgbClr val="1A1A1A"/>
                </a:solidFill>
                <a:latin typeface="Cormorant Garamond Office"/>
              </a:rPr>
              <a:t> mm. </a:t>
            </a:r>
          </a:p>
          <a:p>
            <a:pPr marL="215978" indent="-215978" defTabSz="914309" fontAlgn="auto">
              <a:lnSpc>
                <a:spcPct val="150000"/>
              </a:lnSpc>
              <a:spcAft>
                <a:spcPts val="0"/>
              </a:spcAft>
            </a:pPr>
            <a:r>
              <a:rPr lang="da-DK" sz="2000" dirty="0">
                <a:solidFill>
                  <a:srgbClr val="1A1A1A"/>
                </a:solidFill>
                <a:latin typeface="Cormorant Garamond Office"/>
              </a:rPr>
              <a:t>Nu: Ph.d.-stipendiat ved DTU Management </a:t>
            </a:r>
            <a:br>
              <a:rPr lang="da-DK" sz="2000" dirty="0">
                <a:solidFill>
                  <a:srgbClr val="1A1A1A"/>
                </a:solidFill>
                <a:latin typeface="Cormorant Garamond Office"/>
              </a:rPr>
            </a:br>
            <a:r>
              <a:rPr lang="da-DK" sz="2000" b="1" dirty="0">
                <a:solidFill>
                  <a:srgbClr val="1A1A1A"/>
                </a:solidFill>
                <a:latin typeface="Cormorant Garamond Office"/>
              </a:rPr>
              <a:t>”Social Capital and </a:t>
            </a:r>
            <a:r>
              <a:rPr lang="da-DK" sz="2000" b="1" dirty="0" err="1">
                <a:solidFill>
                  <a:srgbClr val="1A1A1A"/>
                </a:solidFill>
                <a:latin typeface="Cormorant Garamond Office"/>
              </a:rPr>
              <a:t>Leadership</a:t>
            </a:r>
            <a:r>
              <a:rPr lang="da-DK" sz="2000" b="1" dirty="0">
                <a:solidFill>
                  <a:srgbClr val="1A1A1A"/>
                </a:solidFill>
                <a:latin typeface="Cormorant Garamond Office"/>
              </a:rPr>
              <a:t> in Hybrid Work” - Undersøgelse af social kapital og ledelse af hybridarbejde i danske kommuner og regioner</a:t>
            </a:r>
            <a:endParaRPr lang="en-DK" sz="2000" b="1" dirty="0">
              <a:solidFill>
                <a:srgbClr val="1A1A1A"/>
              </a:solidFill>
              <a:latin typeface="Spartan Office"/>
            </a:endParaRPr>
          </a:p>
          <a:p>
            <a:pPr marL="0" indent="0" defTabSz="914309" fontAlgn="auto">
              <a:lnSpc>
                <a:spcPct val="150000"/>
              </a:lnSpc>
              <a:spcAft>
                <a:spcPts val="0"/>
              </a:spcAft>
              <a:buNone/>
            </a:pPr>
            <a:endParaRPr lang="en-DK" sz="2200" dirty="0">
              <a:solidFill>
                <a:srgbClr val="1A1A1A"/>
              </a:solidFill>
              <a:latin typeface="Spartan Office"/>
            </a:endParaRPr>
          </a:p>
          <a:p>
            <a:pPr marL="0" indent="0" defTabSz="914309" fontAlgn="auto">
              <a:lnSpc>
                <a:spcPct val="150000"/>
              </a:lnSpc>
              <a:spcAft>
                <a:spcPts val="0"/>
              </a:spcAft>
              <a:buNone/>
            </a:pPr>
            <a:endParaRPr lang="en-DK" dirty="0">
              <a:solidFill>
                <a:srgbClr val="1A1A1A"/>
              </a:solidFill>
              <a:latin typeface="Spartan Office"/>
            </a:endParaRPr>
          </a:p>
        </p:txBody>
      </p:sp>
      <p:sp>
        <p:nvSpPr>
          <p:cNvPr id="4" name="Title 5">
            <a:extLst>
              <a:ext uri="{FF2B5EF4-FFF2-40B4-BE49-F238E27FC236}">
                <a16:creationId xmlns:a16="http://schemas.microsoft.com/office/drawing/2014/main" id="{8165BC2D-C31E-62F8-2BAD-E838FFB38E60}"/>
              </a:ext>
            </a:extLst>
          </p:cNvPr>
          <p:cNvSpPr txBox="1">
            <a:spLocks/>
          </p:cNvSpPr>
          <p:nvPr/>
        </p:nvSpPr>
        <p:spPr>
          <a:xfrm>
            <a:off x="2706989" y="191142"/>
            <a:ext cx="7378672" cy="934696"/>
          </a:xfrm>
          <a:prstGeom prst="rect">
            <a:avLst/>
          </a:prstGeom>
        </p:spPr>
        <p:txBody>
          <a:bodyPr/>
          <a:lstStyle>
            <a:lvl1pPr algn="l" defTabSz="914400" rtl="0" eaLnBrk="1" latinLnBrk="0" hangingPunct="1">
              <a:lnSpc>
                <a:spcPct val="80000"/>
              </a:lnSpc>
              <a:spcBef>
                <a:spcPct val="0"/>
              </a:spcBef>
              <a:buNone/>
              <a:defRPr sz="3200" b="0" i="0" kern="1200" spc="0">
                <a:solidFill>
                  <a:schemeClr val="tx1"/>
                </a:solidFill>
                <a:latin typeface="+mj-lt"/>
                <a:ea typeface="+mj-ea"/>
                <a:cs typeface="+mj-cs"/>
              </a:defRPr>
            </a:lvl1pPr>
          </a:lstStyle>
          <a:p>
            <a:pPr algn="ctr" defTabSz="914309" fontAlgn="auto">
              <a:spcAft>
                <a:spcPts val="0"/>
              </a:spcAft>
            </a:pPr>
            <a:r>
              <a:rPr lang="en-DK" dirty="0">
                <a:solidFill>
                  <a:srgbClr val="1A1A1A"/>
                </a:solidFill>
                <a:latin typeface="Cormorant Garamond Office"/>
              </a:rPr>
              <a:t>Hvem er jeg?</a:t>
            </a:r>
          </a:p>
        </p:txBody>
      </p:sp>
      <p:pic>
        <p:nvPicPr>
          <p:cNvPr id="5" name="Graphic 4" descr="Briefcase outline">
            <a:extLst>
              <a:ext uri="{FF2B5EF4-FFF2-40B4-BE49-F238E27FC236}">
                <a16:creationId xmlns:a16="http://schemas.microsoft.com/office/drawing/2014/main" id="{D5DC7389-F5A7-6AE1-F47D-91EDE6D9E42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70278" y="914264"/>
            <a:ext cx="914281" cy="914281"/>
          </a:xfrm>
          <a:prstGeom prst="rect">
            <a:avLst/>
          </a:prstGeom>
        </p:spPr>
      </p:pic>
      <p:pic>
        <p:nvPicPr>
          <p:cNvPr id="6" name="Graphic 5" descr="Graduation cap outline">
            <a:extLst>
              <a:ext uri="{FF2B5EF4-FFF2-40B4-BE49-F238E27FC236}">
                <a16:creationId xmlns:a16="http://schemas.microsoft.com/office/drawing/2014/main" id="{19165604-F8F0-623E-C30E-BC3F4F6B59D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284553" y="191142"/>
            <a:ext cx="1057248" cy="1057248"/>
          </a:xfrm>
          <a:prstGeom prst="rect">
            <a:avLst/>
          </a:prstGeom>
        </p:spPr>
      </p:pic>
      <p:pic>
        <p:nvPicPr>
          <p:cNvPr id="7" name="Picture 2" descr="Mejse Hasle Nielsen — Welcome to DTU Research Database">
            <a:extLst>
              <a:ext uri="{FF2B5EF4-FFF2-40B4-BE49-F238E27FC236}">
                <a16:creationId xmlns:a16="http://schemas.microsoft.com/office/drawing/2014/main" id="{CCD78654-F7A2-6986-6277-69711DF389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48361" y="1370941"/>
            <a:ext cx="1795515" cy="2397013"/>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2">
            <a:extLst>
              <a:ext uri="{FF2B5EF4-FFF2-40B4-BE49-F238E27FC236}">
                <a16:creationId xmlns:a16="http://schemas.microsoft.com/office/drawing/2014/main" id="{135D49F8-DD09-ED0C-5C18-1B30DE9E1265}"/>
              </a:ext>
            </a:extLst>
          </p:cNvPr>
          <p:cNvSpPr txBox="1">
            <a:spLocks/>
          </p:cNvSpPr>
          <p:nvPr/>
        </p:nvSpPr>
        <p:spPr>
          <a:xfrm>
            <a:off x="6671270" y="6235727"/>
            <a:ext cx="6570073" cy="559256"/>
          </a:xfrm>
          <a:prstGeom prst="rect">
            <a:avLst/>
          </a:prstGeom>
        </p:spPr>
        <p:txBody>
          <a:bodyPr wrap="square" anchor="b">
            <a:noAutofit/>
          </a:bodyPr>
          <a:ls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09" fontAlgn="auto">
              <a:spcBef>
                <a:spcPts val="0"/>
              </a:spcBef>
              <a:spcAft>
                <a:spcPts val="600"/>
              </a:spcAft>
            </a:pPr>
            <a:r>
              <a:rPr lang="en-GB" sz="1200" dirty="0">
                <a:solidFill>
                  <a:srgbClr val="FFFFFF">
                    <a:lumMod val="50000"/>
                  </a:srgbClr>
                </a:solidFill>
                <a:latin typeface="Spartan Office"/>
              </a:rPr>
              <a:t>MEJSE HASLE NIELSEN, ORGANISATIONSPSYKOLOG, PHD-STIPENDIAT</a:t>
            </a:r>
            <a:endParaRPr lang="en-DK" sz="1200" dirty="0">
              <a:solidFill>
                <a:srgbClr val="FFFFFF">
                  <a:lumMod val="50000"/>
                </a:srgbClr>
              </a:solidFill>
              <a:latin typeface="Spartan Office"/>
            </a:endParaRPr>
          </a:p>
        </p:txBody>
      </p:sp>
    </p:spTree>
    <p:extLst>
      <p:ext uri="{BB962C8B-B14F-4D97-AF65-F5344CB8AC3E}">
        <p14:creationId xmlns:p14="http://schemas.microsoft.com/office/powerpoint/2010/main" val="1673081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61F7799B-351A-844C-9520-A69F2C71B0A4}"/>
              </a:ext>
            </a:extLst>
          </p:cNvPr>
          <p:cNvSpPr txBox="1">
            <a:spLocks/>
          </p:cNvSpPr>
          <p:nvPr/>
        </p:nvSpPr>
        <p:spPr>
          <a:xfrm>
            <a:off x="3149931" y="200883"/>
            <a:ext cx="7959993" cy="786611"/>
          </a:xfrm>
          <a:prstGeom prst="rect">
            <a:avLst/>
          </a:prstGeom>
        </p:spPr>
        <p:txBody>
          <a:bodyPr/>
          <a:lstStyle>
            <a:lvl1pPr algn="l" defTabSz="914400" rtl="0" eaLnBrk="1" latinLnBrk="0" hangingPunct="1">
              <a:lnSpc>
                <a:spcPct val="80000"/>
              </a:lnSpc>
              <a:spcBef>
                <a:spcPct val="0"/>
              </a:spcBef>
              <a:buNone/>
              <a:defRPr sz="3200" b="0" i="0" kern="1200" spc="0">
                <a:solidFill>
                  <a:schemeClr val="tx1"/>
                </a:solidFill>
                <a:latin typeface="+mj-lt"/>
                <a:ea typeface="+mj-ea"/>
                <a:cs typeface="+mj-cs"/>
              </a:defRPr>
            </a:lvl1pPr>
          </a:lstStyle>
          <a:p>
            <a:pPr defTabSz="914309" fontAlgn="auto">
              <a:spcAft>
                <a:spcPts val="0"/>
              </a:spcAft>
            </a:pPr>
            <a:r>
              <a:rPr lang="en-DK" dirty="0">
                <a:solidFill>
                  <a:srgbClr val="1A1A1A"/>
                </a:solidFill>
                <a:latin typeface="Cormorant Garamond Office"/>
              </a:rPr>
              <a:t>Hybridarbejdet og den sociale kapital</a:t>
            </a:r>
          </a:p>
        </p:txBody>
      </p:sp>
      <p:pic>
        <p:nvPicPr>
          <p:cNvPr id="5" name="Grafik 14" descr="Afgrøde med massiv udfyldning">
            <a:extLst>
              <a:ext uri="{FF2B5EF4-FFF2-40B4-BE49-F238E27FC236}">
                <a16:creationId xmlns:a16="http://schemas.microsoft.com/office/drawing/2014/main" id="{D6DD6A26-EAC9-EFF4-32B0-9026761CFB2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651846" y="2116950"/>
            <a:ext cx="786611" cy="786611"/>
          </a:xfrm>
          <a:prstGeom prst="rect">
            <a:avLst/>
          </a:prstGeom>
        </p:spPr>
      </p:pic>
      <p:pic>
        <p:nvPicPr>
          <p:cNvPr id="6" name="Pladsholder til indhold 5" descr="Retfærdighedsvægte med massiv udfyldning">
            <a:extLst>
              <a:ext uri="{FF2B5EF4-FFF2-40B4-BE49-F238E27FC236}">
                <a16:creationId xmlns:a16="http://schemas.microsoft.com/office/drawing/2014/main" id="{E2C1A4B8-FCB6-F8A2-5EB3-3A761F29B9B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670908" y="3199926"/>
            <a:ext cx="748484" cy="748484"/>
          </a:xfrm>
          <a:prstGeom prst="rect">
            <a:avLst/>
          </a:prstGeom>
        </p:spPr>
      </p:pic>
      <p:pic>
        <p:nvPicPr>
          <p:cNvPr id="7" name="Grafik 9" descr="Skål med massiv udfyldning">
            <a:extLst>
              <a:ext uri="{FF2B5EF4-FFF2-40B4-BE49-F238E27FC236}">
                <a16:creationId xmlns:a16="http://schemas.microsoft.com/office/drawing/2014/main" id="{3E06DBD1-B485-995C-3923-C7E73BB5493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689973" y="4505957"/>
            <a:ext cx="748483" cy="748483"/>
          </a:xfrm>
          <a:prstGeom prst="rect">
            <a:avLst/>
          </a:prstGeom>
        </p:spPr>
      </p:pic>
      <p:sp>
        <p:nvSpPr>
          <p:cNvPr id="8" name="TextBox 7">
            <a:extLst>
              <a:ext uri="{FF2B5EF4-FFF2-40B4-BE49-F238E27FC236}">
                <a16:creationId xmlns:a16="http://schemas.microsoft.com/office/drawing/2014/main" id="{A1451B4C-845F-AE76-AD41-9518D6F90705}"/>
              </a:ext>
            </a:extLst>
          </p:cNvPr>
          <p:cNvSpPr txBox="1"/>
          <p:nvPr/>
        </p:nvSpPr>
        <p:spPr>
          <a:xfrm>
            <a:off x="7442415" y="2228106"/>
            <a:ext cx="4555935" cy="1015531"/>
          </a:xfrm>
          <a:prstGeom prst="rect">
            <a:avLst/>
          </a:prstGeom>
          <a:noFill/>
        </p:spPr>
        <p:txBody>
          <a:bodyPr wrap="square">
            <a:spAutoFit/>
          </a:bodyPr>
          <a:lstStyle/>
          <a:p>
            <a:pPr defTabSz="914309" fontAlgn="auto">
              <a:spcBef>
                <a:spcPts val="0"/>
              </a:spcBef>
              <a:spcAft>
                <a:spcPts val="0"/>
              </a:spcAft>
            </a:pPr>
            <a:r>
              <a:rPr lang="da-DK" sz="2000" b="1" dirty="0">
                <a:solidFill>
                  <a:srgbClr val="1A1A1A"/>
                </a:solidFill>
                <a:latin typeface="Cormorant Garamond Office"/>
                <a:ea typeface="ＭＳ Ｐゴシック"/>
                <a:cs typeface="Arial"/>
              </a:rPr>
              <a:t>Tillid: </a:t>
            </a:r>
            <a:r>
              <a:rPr lang="da-DK" sz="2000" dirty="0">
                <a:solidFill>
                  <a:srgbClr val="1A1A1A"/>
                </a:solidFill>
                <a:latin typeface="Cormorant Garamond Office"/>
                <a:ea typeface="ＭＳ Ｐゴシック"/>
                <a:cs typeface="Arial"/>
              </a:rPr>
              <a:t>Oplevelsen at alle i teamet udfører deres arbejde ordentligt og stoler på hinanden</a:t>
            </a:r>
            <a:endParaRPr lang="en-DK" sz="2000" dirty="0">
              <a:solidFill>
                <a:srgbClr val="1A1A1A"/>
              </a:solidFill>
              <a:latin typeface="Cormorant Garamond Office"/>
              <a:ea typeface="+mn-ea"/>
            </a:endParaRPr>
          </a:p>
        </p:txBody>
      </p:sp>
      <p:sp>
        <p:nvSpPr>
          <p:cNvPr id="9" name="TextBox 8">
            <a:extLst>
              <a:ext uri="{FF2B5EF4-FFF2-40B4-BE49-F238E27FC236}">
                <a16:creationId xmlns:a16="http://schemas.microsoft.com/office/drawing/2014/main" id="{082C59AD-66F3-3504-610F-1C9BA643EE2B}"/>
              </a:ext>
            </a:extLst>
          </p:cNvPr>
          <p:cNvSpPr txBox="1"/>
          <p:nvPr/>
        </p:nvSpPr>
        <p:spPr>
          <a:xfrm>
            <a:off x="7442415" y="3208978"/>
            <a:ext cx="4555935" cy="1323267"/>
          </a:xfrm>
          <a:prstGeom prst="rect">
            <a:avLst/>
          </a:prstGeom>
          <a:noFill/>
        </p:spPr>
        <p:txBody>
          <a:bodyPr wrap="square">
            <a:spAutoFit/>
          </a:bodyPr>
          <a:lstStyle/>
          <a:p>
            <a:pPr defTabSz="914309" fontAlgn="auto">
              <a:spcBef>
                <a:spcPts val="0"/>
              </a:spcBef>
              <a:spcAft>
                <a:spcPts val="0"/>
              </a:spcAft>
            </a:pPr>
            <a:r>
              <a:rPr lang="da-DK" sz="2000" b="1" dirty="0">
                <a:solidFill>
                  <a:srgbClr val="1A1A1A"/>
                </a:solidFill>
                <a:latin typeface="Cormorant Garamond Office"/>
                <a:ea typeface="ＭＳ Ｐゴシック"/>
              </a:rPr>
              <a:t>Retfærdighed: </a:t>
            </a:r>
            <a:r>
              <a:rPr lang="da-DK" sz="2000" dirty="0">
                <a:solidFill>
                  <a:srgbClr val="1A1A1A"/>
                </a:solidFill>
                <a:latin typeface="Cormorant Garamond Office"/>
                <a:ea typeface="ＭＳ Ｐゴシック"/>
              </a:rPr>
              <a:t>Oplevelsen af retfærdig behandling og at opleve sig som et betydningsfuldt medlem af fællesskabet.</a:t>
            </a:r>
            <a:endParaRPr lang="en-DK" sz="2000" dirty="0">
              <a:solidFill>
                <a:srgbClr val="1A1A1A"/>
              </a:solidFill>
              <a:latin typeface="Cormorant Garamond Office"/>
              <a:ea typeface="+mn-ea"/>
            </a:endParaRPr>
          </a:p>
        </p:txBody>
      </p:sp>
      <p:sp>
        <p:nvSpPr>
          <p:cNvPr id="10" name="TextBox 9">
            <a:extLst>
              <a:ext uri="{FF2B5EF4-FFF2-40B4-BE49-F238E27FC236}">
                <a16:creationId xmlns:a16="http://schemas.microsoft.com/office/drawing/2014/main" id="{9C33A6A9-A6AB-0850-C58B-FB185FF8C120}"/>
              </a:ext>
            </a:extLst>
          </p:cNvPr>
          <p:cNvSpPr txBox="1"/>
          <p:nvPr/>
        </p:nvSpPr>
        <p:spPr>
          <a:xfrm>
            <a:off x="7442416" y="4505957"/>
            <a:ext cx="4098224" cy="1323267"/>
          </a:xfrm>
          <a:prstGeom prst="rect">
            <a:avLst/>
          </a:prstGeom>
          <a:noFill/>
        </p:spPr>
        <p:txBody>
          <a:bodyPr wrap="square">
            <a:spAutoFit/>
          </a:bodyPr>
          <a:lstStyle/>
          <a:p>
            <a:pPr defTabSz="914309" fontAlgn="auto">
              <a:spcBef>
                <a:spcPts val="0"/>
              </a:spcBef>
              <a:spcAft>
                <a:spcPts val="0"/>
              </a:spcAft>
            </a:pPr>
            <a:r>
              <a:rPr lang="da-DK" sz="2000" b="1" dirty="0">
                <a:solidFill>
                  <a:srgbClr val="1A1A1A"/>
                </a:solidFill>
                <a:latin typeface="Cormorant Garamond Office"/>
                <a:ea typeface="ＭＳ Ｐゴシック"/>
                <a:cs typeface="Arial" panose="020B0604020202020204" pitchFamily="34" charset="0"/>
              </a:rPr>
              <a:t>Samarbejdsevne: </a:t>
            </a:r>
            <a:r>
              <a:rPr lang="da-DK" sz="2000" dirty="0">
                <a:solidFill>
                  <a:srgbClr val="1A1A1A"/>
                </a:solidFill>
                <a:latin typeface="Cormorant Garamond Office"/>
                <a:ea typeface="ＭＳ Ｐゴシック"/>
                <a:cs typeface="Arial" panose="020B0604020202020204" pitchFamily="34" charset="0"/>
              </a:rPr>
              <a:t>Oplevelsen af, at teamet respekterer forskellige interesser og når et resultat, som alle anerkender.</a:t>
            </a:r>
            <a:endParaRPr lang="en-DK" sz="2000" dirty="0">
              <a:solidFill>
                <a:srgbClr val="1A1A1A"/>
              </a:solidFill>
              <a:latin typeface="Cormorant Garamond Office"/>
              <a:ea typeface="+mn-ea"/>
            </a:endParaRPr>
          </a:p>
        </p:txBody>
      </p:sp>
      <p:sp>
        <p:nvSpPr>
          <p:cNvPr id="11" name="TextBox 10">
            <a:extLst>
              <a:ext uri="{FF2B5EF4-FFF2-40B4-BE49-F238E27FC236}">
                <a16:creationId xmlns:a16="http://schemas.microsoft.com/office/drawing/2014/main" id="{8B4B8D2B-D696-0F70-5B06-E8F78830B2F3}"/>
              </a:ext>
            </a:extLst>
          </p:cNvPr>
          <p:cNvSpPr txBox="1"/>
          <p:nvPr/>
        </p:nvSpPr>
        <p:spPr>
          <a:xfrm>
            <a:off x="638542" y="959274"/>
            <a:ext cx="6098080" cy="1015531"/>
          </a:xfrm>
          <a:prstGeom prst="rect">
            <a:avLst/>
          </a:prstGeom>
          <a:noFill/>
        </p:spPr>
        <p:txBody>
          <a:bodyPr wrap="square">
            <a:spAutoFit/>
          </a:bodyPr>
          <a:lstStyle/>
          <a:p>
            <a:pPr defTabSz="914309" fontAlgn="auto">
              <a:spcBef>
                <a:spcPts val="432"/>
              </a:spcBef>
              <a:spcAft>
                <a:spcPts val="0"/>
              </a:spcAft>
            </a:pPr>
            <a:r>
              <a:rPr lang="da-DK" sz="2000" b="1" dirty="0">
                <a:solidFill>
                  <a:srgbClr val="1A1A1A"/>
                </a:solidFill>
                <a:latin typeface="Cormorant Garamond Office"/>
                <a:ea typeface="ＭＳ Ｐゴシック"/>
              </a:rPr>
              <a:t>Social kapital </a:t>
            </a:r>
            <a:r>
              <a:rPr lang="da-DK" sz="2000" dirty="0">
                <a:solidFill>
                  <a:srgbClr val="1A1A1A"/>
                </a:solidFill>
                <a:latin typeface="Cormorant Garamond Office"/>
                <a:ea typeface="ＭＳ Ｐゴシック"/>
              </a:rPr>
              <a:t>er “den egenskab, der sætter organisationernes medlemmer i stand til i fællesskab at løse dens kerneopgave”</a:t>
            </a:r>
            <a:endParaRPr lang="da-DK" sz="2000" dirty="0">
              <a:solidFill>
                <a:srgbClr val="1A1A1A"/>
              </a:solidFill>
              <a:latin typeface="Cormorant Garamond Office"/>
              <a:ea typeface="+mn-ea"/>
              <a:cs typeface="Arial"/>
            </a:endParaRPr>
          </a:p>
        </p:txBody>
      </p:sp>
      <p:sp>
        <p:nvSpPr>
          <p:cNvPr id="12" name="TextBox 11">
            <a:extLst>
              <a:ext uri="{FF2B5EF4-FFF2-40B4-BE49-F238E27FC236}">
                <a16:creationId xmlns:a16="http://schemas.microsoft.com/office/drawing/2014/main" id="{E2216E0C-2DE1-410D-CB86-E4D86923FEFB}"/>
              </a:ext>
            </a:extLst>
          </p:cNvPr>
          <p:cNvSpPr txBox="1"/>
          <p:nvPr/>
        </p:nvSpPr>
        <p:spPr>
          <a:xfrm>
            <a:off x="9817899" y="5924106"/>
            <a:ext cx="3260360" cy="605417"/>
          </a:xfrm>
          <a:prstGeom prst="rect">
            <a:avLst/>
          </a:prstGeom>
          <a:noFill/>
        </p:spPr>
        <p:txBody>
          <a:bodyPr wrap="square" lIns="215972" tIns="215972" rIns="215972" bIns="215972" rtlCol="0">
            <a:spAutoFit/>
          </a:bodyPr>
          <a:lstStyle/>
          <a:p>
            <a:pPr defTabSz="914309" fontAlgn="auto">
              <a:spcBef>
                <a:spcPts val="0"/>
              </a:spcBef>
              <a:spcAft>
                <a:spcPts val="0"/>
              </a:spcAft>
            </a:pPr>
            <a:r>
              <a:rPr lang="da-DK" sz="1100" dirty="0">
                <a:solidFill>
                  <a:srgbClr val="1A1A1A"/>
                </a:solidFill>
                <a:latin typeface="Cormorant Garamond Office"/>
                <a:ea typeface="ＭＳ Ｐゴシック"/>
              </a:rPr>
              <a:t>(Olesen et al. 2008, s. 8). </a:t>
            </a:r>
            <a:endParaRPr lang="en-DK" sz="1100" spc="30" dirty="0">
              <a:solidFill>
                <a:srgbClr val="1A1A1A"/>
              </a:solidFill>
              <a:latin typeface="Cormorant Garamond Office"/>
              <a:ea typeface="+mn-ea"/>
            </a:endParaRPr>
          </a:p>
        </p:txBody>
      </p:sp>
      <p:pic>
        <p:nvPicPr>
          <p:cNvPr id="13" name="Picture 12">
            <a:extLst>
              <a:ext uri="{FF2B5EF4-FFF2-40B4-BE49-F238E27FC236}">
                <a16:creationId xmlns:a16="http://schemas.microsoft.com/office/drawing/2014/main" id="{3F142375-FC2D-DF32-0A6C-4F852C8929DB}"/>
              </a:ext>
            </a:extLst>
          </p:cNvPr>
          <p:cNvPicPr>
            <a:picLocks noChangeAspect="1"/>
          </p:cNvPicPr>
          <p:nvPr/>
        </p:nvPicPr>
        <p:blipFill>
          <a:blip r:embed="rId9"/>
          <a:stretch>
            <a:fillRect/>
          </a:stretch>
        </p:blipFill>
        <p:spPr>
          <a:xfrm>
            <a:off x="3307119" y="2116950"/>
            <a:ext cx="2725160" cy="4179401"/>
          </a:xfrm>
          <a:prstGeom prst="rect">
            <a:avLst/>
          </a:prstGeom>
        </p:spPr>
      </p:pic>
      <p:pic>
        <p:nvPicPr>
          <p:cNvPr id="17" name="Picture 16">
            <a:extLst>
              <a:ext uri="{FF2B5EF4-FFF2-40B4-BE49-F238E27FC236}">
                <a16:creationId xmlns:a16="http://schemas.microsoft.com/office/drawing/2014/main" id="{CCE24FAF-6287-D48E-67D9-F5D0F1BDDE87}"/>
              </a:ext>
            </a:extLst>
          </p:cNvPr>
          <p:cNvPicPr>
            <a:picLocks noChangeAspect="1"/>
          </p:cNvPicPr>
          <p:nvPr/>
        </p:nvPicPr>
        <p:blipFill>
          <a:blip r:embed="rId10"/>
          <a:stretch>
            <a:fillRect/>
          </a:stretch>
        </p:blipFill>
        <p:spPr>
          <a:xfrm>
            <a:off x="332425" y="2116950"/>
            <a:ext cx="2643471" cy="4179401"/>
          </a:xfrm>
          <a:prstGeom prst="rect">
            <a:avLst/>
          </a:prstGeom>
        </p:spPr>
      </p:pic>
      <p:sp>
        <p:nvSpPr>
          <p:cNvPr id="19" name="Footer Placeholder 2">
            <a:extLst>
              <a:ext uri="{FF2B5EF4-FFF2-40B4-BE49-F238E27FC236}">
                <a16:creationId xmlns:a16="http://schemas.microsoft.com/office/drawing/2014/main" id="{E8CADBF1-D1B1-6A29-27CE-020BBEA97545}"/>
              </a:ext>
            </a:extLst>
          </p:cNvPr>
          <p:cNvSpPr txBox="1">
            <a:spLocks/>
          </p:cNvSpPr>
          <p:nvPr/>
        </p:nvSpPr>
        <p:spPr>
          <a:xfrm>
            <a:off x="6651846" y="6235727"/>
            <a:ext cx="6589497" cy="559256"/>
          </a:xfrm>
          <a:prstGeom prst="rect">
            <a:avLst/>
          </a:prstGeom>
        </p:spPr>
        <p:txBody>
          <a:bodyPr wrap="square" anchor="b">
            <a:noAutofit/>
          </a:bodyPr>
          <a:ls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09" fontAlgn="auto">
              <a:spcBef>
                <a:spcPts val="0"/>
              </a:spcBef>
              <a:spcAft>
                <a:spcPts val="600"/>
              </a:spcAft>
            </a:pPr>
            <a:r>
              <a:rPr lang="en-GB" sz="1200" dirty="0">
                <a:solidFill>
                  <a:srgbClr val="FFFFFF">
                    <a:lumMod val="50000"/>
                  </a:srgbClr>
                </a:solidFill>
                <a:latin typeface="Spartan Office"/>
              </a:rPr>
              <a:t>MEJSE HASLE NIELSEN, ORGANISATIONSPSYKOLOG, PHD-STIPENDIAT</a:t>
            </a:r>
            <a:endParaRPr lang="en-DK" sz="1200" dirty="0">
              <a:solidFill>
                <a:srgbClr val="FFFFFF">
                  <a:lumMod val="50000"/>
                </a:srgbClr>
              </a:solidFill>
              <a:latin typeface="Spartan Office"/>
            </a:endParaRPr>
          </a:p>
        </p:txBody>
      </p:sp>
    </p:spTree>
    <p:extLst>
      <p:ext uri="{BB962C8B-B14F-4D97-AF65-F5344CB8AC3E}">
        <p14:creationId xmlns:p14="http://schemas.microsoft.com/office/powerpoint/2010/main" val="135367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vector graphics&#10;&#10;Description automatically generated">
            <a:extLst>
              <a:ext uri="{FF2B5EF4-FFF2-40B4-BE49-F238E27FC236}">
                <a16:creationId xmlns:a16="http://schemas.microsoft.com/office/drawing/2014/main" id="{83AD81A7-E4AC-2640-3A10-9F1D326CE134}"/>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7045471" y="2820322"/>
            <a:ext cx="5292295" cy="2976916"/>
          </a:xfrm>
          <a:prstGeom prst="rect">
            <a:avLst/>
          </a:prstGeom>
          <a:noFill/>
        </p:spPr>
      </p:pic>
      <p:sp>
        <p:nvSpPr>
          <p:cNvPr id="4" name="Title 5">
            <a:extLst>
              <a:ext uri="{FF2B5EF4-FFF2-40B4-BE49-F238E27FC236}">
                <a16:creationId xmlns:a16="http://schemas.microsoft.com/office/drawing/2014/main" id="{B9244A6D-046D-B9CF-9B83-1CD0DE8BD346}"/>
              </a:ext>
            </a:extLst>
          </p:cNvPr>
          <p:cNvSpPr txBox="1">
            <a:spLocks/>
          </p:cNvSpPr>
          <p:nvPr/>
        </p:nvSpPr>
        <p:spPr>
          <a:xfrm>
            <a:off x="2208748" y="166979"/>
            <a:ext cx="7380914" cy="1079359"/>
          </a:xfrm>
          <a:prstGeom prst="rect">
            <a:avLst/>
          </a:prstGeom>
        </p:spPr>
        <p:txBody>
          <a:bodyPr wrap="square" anchor="t">
            <a:noAutofit/>
          </a:bodyPr>
          <a:lstStyle>
            <a:lvl1pPr algn="l" defTabSz="914400" rtl="0" eaLnBrk="1" latinLnBrk="0" hangingPunct="1">
              <a:lnSpc>
                <a:spcPct val="80000"/>
              </a:lnSpc>
              <a:spcBef>
                <a:spcPct val="0"/>
              </a:spcBef>
              <a:buNone/>
              <a:defRPr sz="3200" b="0" i="0" kern="1200" spc="0">
                <a:solidFill>
                  <a:schemeClr val="tx1"/>
                </a:solidFill>
                <a:latin typeface="+mj-lt"/>
                <a:ea typeface="+mj-ea"/>
                <a:cs typeface="+mj-cs"/>
              </a:defRPr>
            </a:lvl1pPr>
          </a:lstStyle>
          <a:p>
            <a:pPr algn="ctr" defTabSz="914309" fontAlgn="auto">
              <a:spcAft>
                <a:spcPts val="0"/>
              </a:spcAft>
            </a:pPr>
            <a:r>
              <a:rPr lang="da-DK" dirty="0">
                <a:solidFill>
                  <a:srgbClr val="1A1A1A"/>
                </a:solidFill>
                <a:latin typeface="Cormorant Garamond Office"/>
              </a:rPr>
              <a:t>Det hybride arbejdsliv: velkommen til en ny hverdag?</a:t>
            </a:r>
            <a:endParaRPr lang="en-DK" dirty="0">
              <a:solidFill>
                <a:srgbClr val="1A1A1A"/>
              </a:solidFill>
              <a:latin typeface="Cormorant Garamond Office"/>
            </a:endParaRPr>
          </a:p>
        </p:txBody>
      </p:sp>
      <p:pic>
        <p:nvPicPr>
          <p:cNvPr id="5" name="Graphic 4" descr="Open quotation mark with solid fill">
            <a:extLst>
              <a:ext uri="{FF2B5EF4-FFF2-40B4-BE49-F238E27FC236}">
                <a16:creationId xmlns:a16="http://schemas.microsoft.com/office/drawing/2014/main" id="{71A95829-504F-52B0-5B32-B8C6D58DA24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53844" y="992692"/>
            <a:ext cx="631746" cy="631746"/>
          </a:xfrm>
          <a:prstGeom prst="rect">
            <a:avLst/>
          </a:prstGeom>
        </p:spPr>
      </p:pic>
      <p:sp>
        <p:nvSpPr>
          <p:cNvPr id="6" name="TextBox 5">
            <a:extLst>
              <a:ext uri="{FF2B5EF4-FFF2-40B4-BE49-F238E27FC236}">
                <a16:creationId xmlns:a16="http://schemas.microsoft.com/office/drawing/2014/main" id="{0739A72B-F486-8970-B3F3-168EFD92ACD8}"/>
              </a:ext>
            </a:extLst>
          </p:cNvPr>
          <p:cNvSpPr txBox="1"/>
          <p:nvPr/>
        </p:nvSpPr>
        <p:spPr>
          <a:xfrm>
            <a:off x="745431" y="1196907"/>
            <a:ext cx="2599986" cy="1359371"/>
          </a:xfrm>
          <a:prstGeom prst="rect">
            <a:avLst/>
          </a:prstGeom>
          <a:noFill/>
        </p:spPr>
        <p:txBody>
          <a:bodyPr wrap="square" lIns="215972" tIns="215972" rIns="215972" bIns="215972" rtlCol="0">
            <a:spAutoFit/>
          </a:bodyPr>
          <a:lstStyle/>
          <a:p>
            <a:pPr defTabSz="914309" fontAlgn="auto">
              <a:spcBef>
                <a:spcPts val="0"/>
              </a:spcBef>
              <a:spcAft>
                <a:spcPts val="0"/>
              </a:spcAft>
            </a:pPr>
            <a:r>
              <a:rPr lang="en-DK" sz="2000" spc="30" dirty="0">
                <a:solidFill>
                  <a:srgbClr val="1A1A1A"/>
                </a:solidFill>
                <a:latin typeface="Cormorant Garamond Office"/>
                <a:ea typeface="+mn-ea"/>
              </a:rPr>
              <a:t>Jeg elsker bare fleksibiliten det giver!</a:t>
            </a:r>
          </a:p>
        </p:txBody>
      </p:sp>
      <p:pic>
        <p:nvPicPr>
          <p:cNvPr id="7" name="Graphic 6" descr="Open quotation mark with solid fill">
            <a:extLst>
              <a:ext uri="{FF2B5EF4-FFF2-40B4-BE49-F238E27FC236}">
                <a16:creationId xmlns:a16="http://schemas.microsoft.com/office/drawing/2014/main" id="{A2211035-98E0-0DDE-2EB8-679AE453B3C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835412" y="1038507"/>
            <a:ext cx="631746" cy="631746"/>
          </a:xfrm>
          <a:prstGeom prst="rect">
            <a:avLst/>
          </a:prstGeom>
        </p:spPr>
      </p:pic>
      <p:sp>
        <p:nvSpPr>
          <p:cNvPr id="8" name="TextBox 7">
            <a:extLst>
              <a:ext uri="{FF2B5EF4-FFF2-40B4-BE49-F238E27FC236}">
                <a16:creationId xmlns:a16="http://schemas.microsoft.com/office/drawing/2014/main" id="{1FDFEBA4-D9CE-CC47-8DB1-CFC0C44DE2CB}"/>
              </a:ext>
            </a:extLst>
          </p:cNvPr>
          <p:cNvSpPr txBox="1"/>
          <p:nvPr/>
        </p:nvSpPr>
        <p:spPr>
          <a:xfrm>
            <a:off x="745085" y="2751791"/>
            <a:ext cx="2599986" cy="1667108"/>
          </a:xfrm>
          <a:prstGeom prst="rect">
            <a:avLst/>
          </a:prstGeom>
          <a:noFill/>
        </p:spPr>
        <p:txBody>
          <a:bodyPr wrap="square" lIns="215972" tIns="215972" rIns="215972" bIns="215972" rtlCol="0">
            <a:spAutoFit/>
          </a:bodyPr>
          <a:lstStyle/>
          <a:p>
            <a:pPr defTabSz="914309" fontAlgn="auto">
              <a:spcBef>
                <a:spcPts val="0"/>
              </a:spcBef>
              <a:spcAft>
                <a:spcPts val="0"/>
              </a:spcAft>
            </a:pPr>
            <a:r>
              <a:rPr lang="en-DK" sz="2000" spc="30" dirty="0">
                <a:solidFill>
                  <a:srgbClr val="1A1A1A"/>
                </a:solidFill>
                <a:latin typeface="Cormorant Garamond Office"/>
                <a:ea typeface="+mn-ea"/>
              </a:rPr>
              <a:t>Har jeg egentlig fået talt nok med hende den nye endnu?</a:t>
            </a:r>
          </a:p>
        </p:txBody>
      </p:sp>
      <p:sp>
        <p:nvSpPr>
          <p:cNvPr id="9" name="TextBox 8">
            <a:extLst>
              <a:ext uri="{FF2B5EF4-FFF2-40B4-BE49-F238E27FC236}">
                <a16:creationId xmlns:a16="http://schemas.microsoft.com/office/drawing/2014/main" id="{79818054-B843-1520-BE6D-C66BFFDE41DD}"/>
              </a:ext>
            </a:extLst>
          </p:cNvPr>
          <p:cNvSpPr txBox="1"/>
          <p:nvPr/>
        </p:nvSpPr>
        <p:spPr>
          <a:xfrm>
            <a:off x="3711875" y="2289034"/>
            <a:ext cx="4591776" cy="1051635"/>
          </a:xfrm>
          <a:prstGeom prst="rect">
            <a:avLst/>
          </a:prstGeom>
          <a:noFill/>
        </p:spPr>
        <p:txBody>
          <a:bodyPr wrap="square" lIns="215972" tIns="215972" rIns="215972" bIns="215972" rtlCol="0">
            <a:spAutoFit/>
          </a:bodyPr>
          <a:lstStyle/>
          <a:p>
            <a:pPr defTabSz="914309" fontAlgn="auto">
              <a:spcBef>
                <a:spcPts val="0"/>
              </a:spcBef>
              <a:spcAft>
                <a:spcPts val="0"/>
              </a:spcAft>
            </a:pPr>
            <a:r>
              <a:rPr lang="en-DK" sz="2000" spc="30" dirty="0">
                <a:solidFill>
                  <a:srgbClr val="1A1A1A"/>
                </a:solidFill>
                <a:latin typeface="Cormorant Garamond Office"/>
                <a:ea typeface="+mn-ea"/>
              </a:rPr>
              <a:t>Vi kan holde virkelig gode og effektive møder virtuelt!</a:t>
            </a:r>
          </a:p>
        </p:txBody>
      </p:sp>
      <p:pic>
        <p:nvPicPr>
          <p:cNvPr id="10" name="Graphic 9" descr="Open quotation mark with solid fill">
            <a:extLst>
              <a:ext uri="{FF2B5EF4-FFF2-40B4-BE49-F238E27FC236}">
                <a16:creationId xmlns:a16="http://schemas.microsoft.com/office/drawing/2014/main" id="{3E544032-827C-380E-88D2-E3259A6EC1B3}"/>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359646" y="2507558"/>
            <a:ext cx="631746" cy="631746"/>
          </a:xfrm>
          <a:prstGeom prst="rect">
            <a:avLst/>
          </a:prstGeom>
        </p:spPr>
      </p:pic>
      <p:sp>
        <p:nvSpPr>
          <p:cNvPr id="11" name="TextBox 10">
            <a:extLst>
              <a:ext uri="{FF2B5EF4-FFF2-40B4-BE49-F238E27FC236}">
                <a16:creationId xmlns:a16="http://schemas.microsoft.com/office/drawing/2014/main" id="{79883F58-DE5D-2D87-C4D3-4495B6AE6F2A}"/>
              </a:ext>
            </a:extLst>
          </p:cNvPr>
          <p:cNvSpPr txBox="1"/>
          <p:nvPr/>
        </p:nvSpPr>
        <p:spPr>
          <a:xfrm>
            <a:off x="1943235" y="4355393"/>
            <a:ext cx="2711151" cy="2282581"/>
          </a:xfrm>
          <a:prstGeom prst="rect">
            <a:avLst/>
          </a:prstGeom>
          <a:noFill/>
        </p:spPr>
        <p:txBody>
          <a:bodyPr wrap="square" lIns="215972" tIns="215972" rIns="215972" bIns="215972" rtlCol="0">
            <a:spAutoFit/>
          </a:bodyPr>
          <a:lstStyle/>
          <a:p>
            <a:pPr defTabSz="914309" fontAlgn="auto">
              <a:spcBef>
                <a:spcPts val="0"/>
              </a:spcBef>
              <a:spcAft>
                <a:spcPts val="0"/>
              </a:spcAft>
            </a:pPr>
            <a:r>
              <a:rPr lang="en-DK" sz="2000" spc="30" dirty="0">
                <a:solidFill>
                  <a:srgbClr val="1A1A1A"/>
                </a:solidFill>
                <a:latin typeface="Cormorant Garamond Office"/>
                <a:ea typeface="+mn-ea"/>
              </a:rPr>
              <a:t>Det er godt nok svært at have en føling med, hvordan mine kollegaer går og har det</a:t>
            </a:r>
          </a:p>
        </p:txBody>
      </p:sp>
      <p:pic>
        <p:nvPicPr>
          <p:cNvPr id="12" name="Graphic 11" descr="Open quotation mark with solid fill">
            <a:extLst>
              <a:ext uri="{FF2B5EF4-FFF2-40B4-BE49-F238E27FC236}">
                <a16:creationId xmlns:a16="http://schemas.microsoft.com/office/drawing/2014/main" id="{67858173-6473-3384-53C3-D55F89D95ECA}"/>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543036" y="4111161"/>
            <a:ext cx="631746" cy="631746"/>
          </a:xfrm>
          <a:prstGeom prst="rect">
            <a:avLst/>
          </a:prstGeom>
        </p:spPr>
      </p:pic>
      <p:sp>
        <p:nvSpPr>
          <p:cNvPr id="13" name="TextBox 12">
            <a:extLst>
              <a:ext uri="{FF2B5EF4-FFF2-40B4-BE49-F238E27FC236}">
                <a16:creationId xmlns:a16="http://schemas.microsoft.com/office/drawing/2014/main" id="{8676E7DB-61DC-DC11-F3EB-20AEA973E2A3}"/>
              </a:ext>
            </a:extLst>
          </p:cNvPr>
          <p:cNvSpPr txBox="1"/>
          <p:nvPr/>
        </p:nvSpPr>
        <p:spPr>
          <a:xfrm>
            <a:off x="7151286" y="1208728"/>
            <a:ext cx="5080665" cy="1051635"/>
          </a:xfrm>
          <a:prstGeom prst="rect">
            <a:avLst/>
          </a:prstGeom>
          <a:noFill/>
        </p:spPr>
        <p:txBody>
          <a:bodyPr wrap="square" lIns="215972" tIns="215972" rIns="215972" bIns="215972" rtlCol="0">
            <a:spAutoFit/>
          </a:bodyPr>
          <a:lstStyle/>
          <a:p>
            <a:pPr defTabSz="914309" fontAlgn="auto">
              <a:spcBef>
                <a:spcPts val="0"/>
              </a:spcBef>
              <a:spcAft>
                <a:spcPts val="0"/>
              </a:spcAft>
            </a:pPr>
            <a:r>
              <a:rPr lang="en-DK" sz="2000" spc="30" dirty="0">
                <a:solidFill>
                  <a:srgbClr val="1A1A1A"/>
                </a:solidFill>
                <a:latin typeface="Cormorant Garamond Office"/>
                <a:ea typeface="+mn-ea"/>
              </a:rPr>
              <a:t>Jeg får altså virkelig noget for hånden, når jeg sidder hjemme!</a:t>
            </a:r>
          </a:p>
        </p:txBody>
      </p:sp>
      <p:pic>
        <p:nvPicPr>
          <p:cNvPr id="14" name="Graphic 13" descr="Open quotation mark with solid fill">
            <a:extLst>
              <a:ext uri="{FF2B5EF4-FFF2-40B4-BE49-F238E27FC236}">
                <a16:creationId xmlns:a16="http://schemas.microsoft.com/office/drawing/2014/main" id="{CCDA7532-53F8-0ABF-AB0D-6C684E65B06D}"/>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399451" y="2009878"/>
            <a:ext cx="631746" cy="631746"/>
          </a:xfrm>
          <a:prstGeom prst="rect">
            <a:avLst/>
          </a:prstGeom>
        </p:spPr>
      </p:pic>
      <p:pic>
        <p:nvPicPr>
          <p:cNvPr id="15" name="Graphic 14" descr="Open quotation mark with solid fill">
            <a:extLst>
              <a:ext uri="{FF2B5EF4-FFF2-40B4-BE49-F238E27FC236}">
                <a16:creationId xmlns:a16="http://schemas.microsoft.com/office/drawing/2014/main" id="{A6946289-F2C8-0031-CFA4-5288B52A70F8}"/>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4943091" y="3788389"/>
            <a:ext cx="631746" cy="631746"/>
          </a:xfrm>
          <a:prstGeom prst="rect">
            <a:avLst/>
          </a:prstGeom>
        </p:spPr>
      </p:pic>
      <p:sp>
        <p:nvSpPr>
          <p:cNvPr id="16" name="TextBox 15">
            <a:extLst>
              <a:ext uri="{FF2B5EF4-FFF2-40B4-BE49-F238E27FC236}">
                <a16:creationId xmlns:a16="http://schemas.microsoft.com/office/drawing/2014/main" id="{B9F04A43-574F-2838-B15A-28CB190E3BAC}"/>
              </a:ext>
            </a:extLst>
          </p:cNvPr>
          <p:cNvSpPr txBox="1"/>
          <p:nvPr/>
        </p:nvSpPr>
        <p:spPr>
          <a:xfrm>
            <a:off x="5315584" y="4111162"/>
            <a:ext cx="2599986" cy="2590318"/>
          </a:xfrm>
          <a:prstGeom prst="rect">
            <a:avLst/>
          </a:prstGeom>
          <a:noFill/>
        </p:spPr>
        <p:txBody>
          <a:bodyPr wrap="square" lIns="215972" tIns="215972" rIns="215972" bIns="215972" rtlCol="0">
            <a:spAutoFit/>
          </a:bodyPr>
          <a:lstStyle/>
          <a:p>
            <a:pPr defTabSz="914309" fontAlgn="auto">
              <a:spcBef>
                <a:spcPts val="0"/>
              </a:spcBef>
              <a:spcAft>
                <a:spcPts val="0"/>
              </a:spcAft>
            </a:pPr>
            <a:r>
              <a:rPr lang="en-DK" sz="2000" spc="30" dirty="0">
                <a:solidFill>
                  <a:srgbClr val="1A1A1A"/>
                </a:solidFill>
                <a:latin typeface="Cormorant Garamond Office"/>
                <a:ea typeface="+mn-ea"/>
              </a:rPr>
              <a:t>Er der nogle der ved, hvad Peter går og laver?  Jeg har altså brug for lidt sparring fra ham i forhold til det her</a:t>
            </a:r>
          </a:p>
        </p:txBody>
      </p:sp>
      <p:sp>
        <p:nvSpPr>
          <p:cNvPr id="17" name="Footer Placeholder 2">
            <a:extLst>
              <a:ext uri="{FF2B5EF4-FFF2-40B4-BE49-F238E27FC236}">
                <a16:creationId xmlns:a16="http://schemas.microsoft.com/office/drawing/2014/main" id="{385E2E45-F6A7-8841-BED7-F099F57888C3}"/>
              </a:ext>
            </a:extLst>
          </p:cNvPr>
          <p:cNvSpPr txBox="1">
            <a:spLocks/>
          </p:cNvSpPr>
          <p:nvPr/>
        </p:nvSpPr>
        <p:spPr>
          <a:xfrm>
            <a:off x="6671270" y="6235727"/>
            <a:ext cx="6570073" cy="559256"/>
          </a:xfrm>
          <a:prstGeom prst="rect">
            <a:avLst/>
          </a:prstGeom>
        </p:spPr>
        <p:txBody>
          <a:bodyPr wrap="square" anchor="b">
            <a:noAutofit/>
          </a:bodyPr>
          <a:ls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09" fontAlgn="auto">
              <a:spcBef>
                <a:spcPts val="0"/>
              </a:spcBef>
              <a:spcAft>
                <a:spcPts val="600"/>
              </a:spcAft>
            </a:pPr>
            <a:r>
              <a:rPr lang="en-GB" sz="1200" dirty="0">
                <a:solidFill>
                  <a:srgbClr val="FFFFFF">
                    <a:lumMod val="50000"/>
                  </a:srgbClr>
                </a:solidFill>
                <a:latin typeface="Spartan Office"/>
              </a:rPr>
              <a:t>MEJSE HASLE NIELSEN, ORGANISATIONSPSYKOLOG, PHD-STIPENDIAT</a:t>
            </a:r>
            <a:endParaRPr lang="en-DK" sz="1200" dirty="0">
              <a:solidFill>
                <a:srgbClr val="FFFFFF">
                  <a:lumMod val="50000"/>
                </a:srgbClr>
              </a:solidFill>
              <a:latin typeface="Spartan Office"/>
            </a:endParaRPr>
          </a:p>
        </p:txBody>
      </p:sp>
    </p:spTree>
    <p:extLst>
      <p:ext uri="{BB962C8B-B14F-4D97-AF65-F5344CB8AC3E}">
        <p14:creationId xmlns:p14="http://schemas.microsoft.com/office/powerpoint/2010/main" val="182057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6">
            <a:extLst>
              <a:ext uri="{FF2B5EF4-FFF2-40B4-BE49-F238E27FC236}">
                <a16:creationId xmlns:a16="http://schemas.microsoft.com/office/drawing/2014/main" id="{063B110F-B3B6-19C7-4E38-3A5A773F7D0F}"/>
              </a:ext>
            </a:extLst>
          </p:cNvPr>
          <p:cNvGraphicFramePr>
            <a:graphicFrameLocks/>
          </p:cNvGraphicFramePr>
          <p:nvPr>
            <p:extLst/>
          </p:nvPr>
        </p:nvGraphicFramePr>
        <p:xfrm>
          <a:off x="305406" y="1772586"/>
          <a:ext cx="5692413" cy="3811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5">
            <a:extLst>
              <a:ext uri="{FF2B5EF4-FFF2-40B4-BE49-F238E27FC236}">
                <a16:creationId xmlns:a16="http://schemas.microsoft.com/office/drawing/2014/main" id="{B6C946F3-0A91-E82A-55BF-8DC62B8510EC}"/>
              </a:ext>
            </a:extLst>
          </p:cNvPr>
          <p:cNvSpPr txBox="1">
            <a:spLocks/>
          </p:cNvSpPr>
          <p:nvPr/>
        </p:nvSpPr>
        <p:spPr>
          <a:xfrm>
            <a:off x="2846207" y="194964"/>
            <a:ext cx="7380914" cy="1079359"/>
          </a:xfrm>
          <a:prstGeom prst="rect">
            <a:avLst/>
          </a:prstGeom>
        </p:spPr>
        <p:txBody>
          <a:bodyPr/>
          <a:lstStyle>
            <a:lvl1pPr algn="l" defTabSz="914400" rtl="0" eaLnBrk="1" latinLnBrk="0" hangingPunct="1">
              <a:lnSpc>
                <a:spcPct val="80000"/>
              </a:lnSpc>
              <a:spcBef>
                <a:spcPct val="0"/>
              </a:spcBef>
              <a:buNone/>
              <a:defRPr sz="3200" b="0" i="0" kern="1200" spc="0">
                <a:solidFill>
                  <a:schemeClr val="tx1"/>
                </a:solidFill>
                <a:latin typeface="+mj-lt"/>
                <a:ea typeface="+mj-ea"/>
                <a:cs typeface="+mj-cs"/>
              </a:defRPr>
            </a:lvl1pPr>
          </a:lstStyle>
          <a:p>
            <a:pPr algn="ctr" defTabSz="914309" fontAlgn="auto">
              <a:spcAft>
                <a:spcPts val="0"/>
              </a:spcAft>
            </a:pPr>
            <a:r>
              <a:rPr lang="en-DK">
                <a:solidFill>
                  <a:srgbClr val="1A1A1A"/>
                </a:solidFill>
                <a:latin typeface="Cormorant Garamond Office"/>
              </a:rPr>
              <a:t>Hvad siger forskningen? – fleksibiliteten er et tveægget sværd..</a:t>
            </a:r>
            <a:endParaRPr lang="en-DK" dirty="0">
              <a:solidFill>
                <a:srgbClr val="1A1A1A"/>
              </a:solidFill>
              <a:latin typeface="Cormorant Garamond Office"/>
            </a:endParaRPr>
          </a:p>
        </p:txBody>
      </p:sp>
      <p:graphicFrame>
        <p:nvGraphicFramePr>
          <p:cNvPr id="5" name="Content Placeholder 6">
            <a:extLst>
              <a:ext uri="{FF2B5EF4-FFF2-40B4-BE49-F238E27FC236}">
                <a16:creationId xmlns:a16="http://schemas.microsoft.com/office/drawing/2014/main" id="{2F9BCF97-072E-2522-1721-D045C82990AD}"/>
              </a:ext>
            </a:extLst>
          </p:cNvPr>
          <p:cNvGraphicFramePr>
            <a:graphicFrameLocks/>
          </p:cNvGraphicFramePr>
          <p:nvPr>
            <p:extLst/>
          </p:nvPr>
        </p:nvGraphicFramePr>
        <p:xfrm>
          <a:off x="6192593" y="1772586"/>
          <a:ext cx="5692413" cy="38110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Footer Placeholder 2">
            <a:extLst>
              <a:ext uri="{FF2B5EF4-FFF2-40B4-BE49-F238E27FC236}">
                <a16:creationId xmlns:a16="http://schemas.microsoft.com/office/drawing/2014/main" id="{3BF7EDAF-FC8D-5304-5BB4-7CC8869AC020}"/>
              </a:ext>
            </a:extLst>
          </p:cNvPr>
          <p:cNvSpPr txBox="1">
            <a:spLocks/>
          </p:cNvSpPr>
          <p:nvPr/>
        </p:nvSpPr>
        <p:spPr>
          <a:xfrm>
            <a:off x="6284095" y="6255440"/>
            <a:ext cx="2915857" cy="559256"/>
          </a:xfrm>
          <a:prstGeom prst="rect">
            <a:avLst/>
          </a:prstGeom>
        </p:spPr>
        <p:txBody>
          <a:bodyPr wrap="square" anchor="b">
            <a:normAutofit/>
          </a:bodyPr>
          <a:ls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09" fontAlgn="auto">
              <a:spcBef>
                <a:spcPts val="0"/>
              </a:spcBef>
              <a:spcAft>
                <a:spcPts val="600"/>
              </a:spcAft>
            </a:pPr>
            <a:endParaRPr lang="en-DK" dirty="0">
              <a:solidFill>
                <a:srgbClr val="1A1A1A"/>
              </a:solidFill>
              <a:latin typeface="Spartan Office"/>
            </a:endParaRPr>
          </a:p>
        </p:txBody>
      </p:sp>
      <p:sp>
        <p:nvSpPr>
          <p:cNvPr id="7" name="TextBox 6">
            <a:extLst>
              <a:ext uri="{FF2B5EF4-FFF2-40B4-BE49-F238E27FC236}">
                <a16:creationId xmlns:a16="http://schemas.microsoft.com/office/drawing/2014/main" id="{C64239F1-4131-52C6-1BE7-4C7B214C9BA1}"/>
              </a:ext>
            </a:extLst>
          </p:cNvPr>
          <p:cNvSpPr txBox="1"/>
          <p:nvPr/>
        </p:nvSpPr>
        <p:spPr>
          <a:xfrm>
            <a:off x="9323326" y="5950596"/>
            <a:ext cx="3214269" cy="605417"/>
          </a:xfrm>
          <a:prstGeom prst="rect">
            <a:avLst/>
          </a:prstGeom>
          <a:noFill/>
        </p:spPr>
        <p:txBody>
          <a:bodyPr wrap="square" lIns="215972" tIns="215972" rIns="215972" bIns="215972" rtlCol="0">
            <a:spAutoFit/>
          </a:bodyPr>
          <a:lstStyle/>
          <a:p>
            <a:pPr defTabSz="914309" fontAlgn="auto">
              <a:spcBef>
                <a:spcPts val="0"/>
              </a:spcBef>
              <a:spcAft>
                <a:spcPts val="0"/>
              </a:spcAft>
            </a:pPr>
            <a:r>
              <a:rPr lang="en-GB" sz="1100" spc="30" dirty="0">
                <a:solidFill>
                  <a:srgbClr val="1A1A1A"/>
                </a:solidFill>
                <a:latin typeface="Cormorant Garamond Office"/>
                <a:ea typeface="+mn-ea"/>
              </a:rPr>
              <a:t>I</a:t>
            </a:r>
            <a:r>
              <a:rPr lang="en-DK" sz="1100" spc="30" dirty="0">
                <a:solidFill>
                  <a:srgbClr val="1A1A1A"/>
                </a:solidFill>
                <a:latin typeface="Cormorant Garamond Office"/>
                <a:ea typeface="+mn-ea"/>
              </a:rPr>
              <a:t>psen et al. (2021); Kirchner et al. (2021)</a:t>
            </a:r>
          </a:p>
        </p:txBody>
      </p:sp>
      <p:sp>
        <p:nvSpPr>
          <p:cNvPr id="10" name="Footer Placeholder 2">
            <a:extLst>
              <a:ext uri="{FF2B5EF4-FFF2-40B4-BE49-F238E27FC236}">
                <a16:creationId xmlns:a16="http://schemas.microsoft.com/office/drawing/2014/main" id="{C6E6832D-51B7-D986-EC4F-67E9F0DB3685}"/>
              </a:ext>
            </a:extLst>
          </p:cNvPr>
          <p:cNvSpPr txBox="1">
            <a:spLocks/>
          </p:cNvSpPr>
          <p:nvPr/>
        </p:nvSpPr>
        <p:spPr>
          <a:xfrm>
            <a:off x="6815286" y="6235727"/>
            <a:ext cx="6426057" cy="559256"/>
          </a:xfrm>
          <a:prstGeom prst="rect">
            <a:avLst/>
          </a:prstGeom>
        </p:spPr>
        <p:txBody>
          <a:bodyPr wrap="square" anchor="b">
            <a:noAutofit/>
          </a:bodyPr>
          <a:ls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09" fontAlgn="auto">
              <a:spcBef>
                <a:spcPts val="0"/>
              </a:spcBef>
              <a:spcAft>
                <a:spcPts val="600"/>
              </a:spcAft>
            </a:pPr>
            <a:r>
              <a:rPr lang="en-GB" sz="1200" dirty="0">
                <a:solidFill>
                  <a:srgbClr val="FFFFFF">
                    <a:lumMod val="50000"/>
                  </a:srgbClr>
                </a:solidFill>
                <a:latin typeface="Spartan Office"/>
              </a:rPr>
              <a:t>MEJSE HASLE NIELSEN, ORGANISATIONSPSYKOLOG, PHD-STIPENDIAT</a:t>
            </a:r>
            <a:endParaRPr lang="en-DK" sz="1200" dirty="0">
              <a:solidFill>
                <a:srgbClr val="FFFFFF">
                  <a:lumMod val="50000"/>
                </a:srgbClr>
              </a:solidFill>
              <a:latin typeface="Spartan Office"/>
            </a:endParaRPr>
          </a:p>
        </p:txBody>
      </p:sp>
    </p:spTree>
    <p:extLst>
      <p:ext uri="{BB962C8B-B14F-4D97-AF65-F5344CB8AC3E}">
        <p14:creationId xmlns:p14="http://schemas.microsoft.com/office/powerpoint/2010/main" val="284537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C5A013F2-2B29-D150-448C-05407735FF98}"/>
              </a:ext>
            </a:extLst>
          </p:cNvPr>
          <p:cNvSpPr txBox="1">
            <a:spLocks/>
          </p:cNvSpPr>
          <p:nvPr/>
        </p:nvSpPr>
        <p:spPr>
          <a:xfrm>
            <a:off x="1106005" y="225839"/>
            <a:ext cx="10117407" cy="1079359"/>
          </a:xfrm>
          <a:prstGeom prst="rect">
            <a:avLst/>
          </a:prstGeom>
        </p:spPr>
        <p:txBody>
          <a:bodyPr/>
          <a:lstStyle>
            <a:lvl1pPr algn="l" defTabSz="914400" rtl="0" eaLnBrk="1" latinLnBrk="0" hangingPunct="1">
              <a:lnSpc>
                <a:spcPct val="80000"/>
              </a:lnSpc>
              <a:spcBef>
                <a:spcPct val="0"/>
              </a:spcBef>
              <a:buNone/>
              <a:defRPr sz="3200" b="0" i="0" kern="1200" spc="0">
                <a:solidFill>
                  <a:schemeClr val="tx1"/>
                </a:solidFill>
                <a:latin typeface="+mj-lt"/>
                <a:ea typeface="+mj-ea"/>
                <a:cs typeface="+mj-cs"/>
              </a:defRPr>
            </a:lvl1pPr>
          </a:lstStyle>
          <a:p>
            <a:pPr algn="ctr" defTabSz="914309" fontAlgn="auto">
              <a:spcAft>
                <a:spcPts val="0"/>
              </a:spcAft>
            </a:pPr>
            <a:r>
              <a:rPr lang="en-DK" dirty="0">
                <a:solidFill>
                  <a:srgbClr val="1A1A1A"/>
                </a:solidFill>
                <a:latin typeface="Cormorant Garamond Office"/>
              </a:rPr>
              <a:t>Det hybride samarbejde på prøve?</a:t>
            </a:r>
          </a:p>
        </p:txBody>
      </p:sp>
      <p:pic>
        <p:nvPicPr>
          <p:cNvPr id="4" name="Graphic 3" descr="Man with solid fill">
            <a:extLst>
              <a:ext uri="{FF2B5EF4-FFF2-40B4-BE49-F238E27FC236}">
                <a16:creationId xmlns:a16="http://schemas.microsoft.com/office/drawing/2014/main" id="{60CBC75D-6B6A-184A-ADEF-15E6E7B6D2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00869" y="3429000"/>
            <a:ext cx="1727992" cy="1727992"/>
          </a:xfrm>
          <a:prstGeom prst="rect">
            <a:avLst/>
          </a:prstGeom>
        </p:spPr>
      </p:pic>
      <p:pic>
        <p:nvPicPr>
          <p:cNvPr id="5" name="Graphic 4" descr="Group of people with solid fill">
            <a:extLst>
              <a:ext uri="{FF2B5EF4-FFF2-40B4-BE49-F238E27FC236}">
                <a16:creationId xmlns:a16="http://schemas.microsoft.com/office/drawing/2014/main" id="{9984411B-5245-BD28-A3F4-704698DE18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344152" y="2439704"/>
            <a:ext cx="2914141" cy="2914141"/>
          </a:xfrm>
          <a:prstGeom prst="rect">
            <a:avLst/>
          </a:prstGeom>
        </p:spPr>
      </p:pic>
      <p:sp>
        <p:nvSpPr>
          <p:cNvPr id="6" name="TextBox 5">
            <a:extLst>
              <a:ext uri="{FF2B5EF4-FFF2-40B4-BE49-F238E27FC236}">
                <a16:creationId xmlns:a16="http://schemas.microsoft.com/office/drawing/2014/main" id="{D53058C6-84AE-9AE5-BA5A-425D92727206}"/>
              </a:ext>
            </a:extLst>
          </p:cNvPr>
          <p:cNvSpPr txBox="1"/>
          <p:nvPr/>
        </p:nvSpPr>
        <p:spPr>
          <a:xfrm>
            <a:off x="1106005" y="1259650"/>
            <a:ext cx="3439438" cy="866993"/>
          </a:xfrm>
          <a:prstGeom prst="rect">
            <a:avLst/>
          </a:prstGeom>
          <a:noFill/>
        </p:spPr>
        <p:txBody>
          <a:bodyPr wrap="square" lIns="215972" tIns="215972" rIns="215972" bIns="215972" rtlCol="0">
            <a:spAutoFit/>
          </a:bodyPr>
          <a:lstStyle/>
          <a:p>
            <a:pPr algn="ctr" defTabSz="914309" fontAlgn="auto">
              <a:spcBef>
                <a:spcPts val="0"/>
              </a:spcBef>
              <a:spcAft>
                <a:spcPts val="0"/>
              </a:spcAft>
            </a:pPr>
            <a:r>
              <a:rPr lang="en-DK" sz="2800" spc="30" dirty="0">
                <a:solidFill>
                  <a:srgbClr val="1A1A1A"/>
                </a:solidFill>
                <a:latin typeface="Cormorant Garamond Office"/>
                <a:ea typeface="+mn-ea"/>
              </a:rPr>
              <a:t>Jeg eller vi?</a:t>
            </a:r>
          </a:p>
        </p:txBody>
      </p:sp>
      <p:pic>
        <p:nvPicPr>
          <p:cNvPr id="7" name="Graphic 6" descr="Clipboard Mixed with solid fill">
            <a:extLst>
              <a:ext uri="{FF2B5EF4-FFF2-40B4-BE49-F238E27FC236}">
                <a16:creationId xmlns:a16="http://schemas.microsoft.com/office/drawing/2014/main" id="{77E76903-F679-B38E-EBC9-B31503C610D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485208" y="3429001"/>
            <a:ext cx="2026761" cy="2026761"/>
          </a:xfrm>
          <a:prstGeom prst="rect">
            <a:avLst/>
          </a:prstGeom>
        </p:spPr>
      </p:pic>
      <p:pic>
        <p:nvPicPr>
          <p:cNvPr id="8" name="Graphic 7" descr="Spinning Plates outline">
            <a:extLst>
              <a:ext uri="{FF2B5EF4-FFF2-40B4-BE49-F238E27FC236}">
                <a16:creationId xmlns:a16="http://schemas.microsoft.com/office/drawing/2014/main" id="{39E9645F-EDF2-B4BF-9EB6-F613A2A5FCA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9578296" y="3769801"/>
            <a:ext cx="1349095" cy="1349095"/>
          </a:xfrm>
          <a:prstGeom prst="rect">
            <a:avLst/>
          </a:prstGeom>
        </p:spPr>
      </p:pic>
      <p:sp>
        <p:nvSpPr>
          <p:cNvPr id="9" name="TextBox 8">
            <a:extLst>
              <a:ext uri="{FF2B5EF4-FFF2-40B4-BE49-F238E27FC236}">
                <a16:creationId xmlns:a16="http://schemas.microsoft.com/office/drawing/2014/main" id="{92532DC8-D8E8-25CE-9E34-2665EEBC494B}"/>
              </a:ext>
            </a:extLst>
          </p:cNvPr>
          <p:cNvSpPr txBox="1"/>
          <p:nvPr/>
        </p:nvSpPr>
        <p:spPr>
          <a:xfrm>
            <a:off x="7334239" y="1159990"/>
            <a:ext cx="4196529" cy="2713412"/>
          </a:xfrm>
          <a:prstGeom prst="rect">
            <a:avLst/>
          </a:prstGeom>
          <a:noFill/>
        </p:spPr>
        <p:txBody>
          <a:bodyPr wrap="square" lIns="215972" tIns="215972" rIns="215972" bIns="215972" rtlCol="0">
            <a:spAutoFit/>
          </a:bodyPr>
          <a:lstStyle/>
          <a:p>
            <a:pPr algn="ctr" defTabSz="914309" fontAlgn="auto">
              <a:spcBef>
                <a:spcPts val="0"/>
              </a:spcBef>
              <a:spcAft>
                <a:spcPts val="0"/>
              </a:spcAft>
            </a:pPr>
            <a:r>
              <a:rPr lang="en-GB" sz="2800" dirty="0" err="1">
                <a:solidFill>
                  <a:srgbClr val="1A1A1A"/>
                </a:solidFill>
                <a:latin typeface="Cormorant Garamond Office"/>
                <a:ea typeface="+mn-ea"/>
              </a:rPr>
              <a:t>Ude</a:t>
            </a:r>
            <a:r>
              <a:rPr lang="en-GB" sz="2800" dirty="0">
                <a:solidFill>
                  <a:srgbClr val="1A1A1A"/>
                </a:solidFill>
                <a:latin typeface="Cormorant Garamond Office"/>
                <a:ea typeface="+mn-ea"/>
              </a:rPr>
              <a:t> </a:t>
            </a:r>
            <a:r>
              <a:rPr lang="en-GB" sz="2800" dirty="0" err="1">
                <a:solidFill>
                  <a:srgbClr val="1A1A1A"/>
                </a:solidFill>
                <a:latin typeface="Cormorant Garamond Office"/>
                <a:ea typeface="+mn-ea"/>
              </a:rPr>
              <a:t>af</a:t>
            </a:r>
            <a:r>
              <a:rPr lang="en-GB" sz="2800" dirty="0">
                <a:solidFill>
                  <a:srgbClr val="1A1A1A"/>
                </a:solidFill>
                <a:latin typeface="Cormorant Garamond Office"/>
                <a:ea typeface="+mn-ea"/>
              </a:rPr>
              <a:t> </a:t>
            </a:r>
            <a:r>
              <a:rPr lang="en-GB" sz="2800" dirty="0" err="1">
                <a:solidFill>
                  <a:srgbClr val="1A1A1A"/>
                </a:solidFill>
                <a:latin typeface="Cormorant Garamond Office"/>
                <a:ea typeface="+mn-ea"/>
              </a:rPr>
              <a:t>øje</a:t>
            </a:r>
            <a:r>
              <a:rPr lang="en-GB" sz="2800" dirty="0">
                <a:solidFill>
                  <a:srgbClr val="1A1A1A"/>
                </a:solidFill>
                <a:latin typeface="Cormorant Garamond Office"/>
                <a:ea typeface="+mn-ea"/>
              </a:rPr>
              <a:t> </a:t>
            </a:r>
            <a:r>
              <a:rPr lang="en-GB" sz="2800" dirty="0" err="1">
                <a:solidFill>
                  <a:srgbClr val="1A1A1A"/>
                </a:solidFill>
                <a:latin typeface="Cormorant Garamond Office"/>
                <a:ea typeface="+mn-ea"/>
              </a:rPr>
              <a:t>ude</a:t>
            </a:r>
            <a:r>
              <a:rPr lang="en-GB" sz="2800" dirty="0">
                <a:solidFill>
                  <a:srgbClr val="1A1A1A"/>
                </a:solidFill>
                <a:latin typeface="Cormorant Garamond Office"/>
                <a:ea typeface="+mn-ea"/>
              </a:rPr>
              <a:t> </a:t>
            </a:r>
            <a:r>
              <a:rPr lang="en-GB" sz="2800" dirty="0" err="1">
                <a:solidFill>
                  <a:srgbClr val="1A1A1A"/>
                </a:solidFill>
                <a:latin typeface="Cormorant Garamond Office"/>
                <a:ea typeface="+mn-ea"/>
              </a:rPr>
              <a:t>af</a:t>
            </a:r>
            <a:r>
              <a:rPr lang="en-GB" sz="2800" dirty="0">
                <a:solidFill>
                  <a:srgbClr val="1A1A1A"/>
                </a:solidFill>
                <a:latin typeface="Cormorant Garamond Office"/>
                <a:ea typeface="+mn-ea"/>
              </a:rPr>
              <a:t> </a:t>
            </a:r>
            <a:r>
              <a:rPr lang="en-GB" sz="2800" dirty="0" err="1">
                <a:solidFill>
                  <a:srgbClr val="1A1A1A"/>
                </a:solidFill>
                <a:latin typeface="Cormorant Garamond Office"/>
                <a:ea typeface="+mn-ea"/>
              </a:rPr>
              <a:t>sind</a:t>
            </a:r>
            <a:r>
              <a:rPr lang="en-GB" sz="2800" dirty="0">
                <a:solidFill>
                  <a:srgbClr val="1A1A1A"/>
                </a:solidFill>
                <a:latin typeface="Cormorant Garamond Office"/>
                <a:ea typeface="+mn-ea"/>
              </a:rPr>
              <a:t>:  </a:t>
            </a:r>
          </a:p>
          <a:p>
            <a:pPr algn="ctr" defTabSz="914309" fontAlgn="auto">
              <a:spcBef>
                <a:spcPts val="0"/>
              </a:spcBef>
              <a:spcAft>
                <a:spcPts val="0"/>
              </a:spcAft>
            </a:pPr>
            <a:r>
              <a:rPr lang="en-GB" sz="2400" dirty="0" err="1">
                <a:solidFill>
                  <a:srgbClr val="1A1A1A"/>
                </a:solidFill>
                <a:latin typeface="Cormorant Garamond Office"/>
                <a:ea typeface="+mn-ea"/>
              </a:rPr>
              <a:t>Hvem</a:t>
            </a:r>
            <a:r>
              <a:rPr lang="en-GB" sz="2400" dirty="0">
                <a:solidFill>
                  <a:srgbClr val="1A1A1A"/>
                </a:solidFill>
                <a:latin typeface="Cormorant Garamond Office"/>
                <a:ea typeface="+mn-ea"/>
              </a:rPr>
              <a:t> </a:t>
            </a:r>
            <a:r>
              <a:rPr lang="en-GB" sz="2400" dirty="0" err="1">
                <a:solidFill>
                  <a:srgbClr val="1A1A1A"/>
                </a:solidFill>
                <a:latin typeface="Cormorant Garamond Office"/>
                <a:ea typeface="+mn-ea"/>
              </a:rPr>
              <a:t>tager</a:t>
            </a:r>
            <a:r>
              <a:rPr lang="en-GB" sz="2400" dirty="0">
                <a:solidFill>
                  <a:srgbClr val="1A1A1A"/>
                </a:solidFill>
                <a:latin typeface="Cormorant Garamond Office"/>
                <a:ea typeface="+mn-ea"/>
              </a:rPr>
              <a:t> </a:t>
            </a:r>
            <a:r>
              <a:rPr lang="en-GB" sz="2400" dirty="0" err="1">
                <a:solidFill>
                  <a:srgbClr val="1A1A1A"/>
                </a:solidFill>
                <a:latin typeface="Cormorant Garamond Office"/>
                <a:ea typeface="+mn-ea"/>
              </a:rPr>
              <a:t>hasteopgaverne</a:t>
            </a:r>
            <a:r>
              <a:rPr lang="en-GB" sz="2400" dirty="0">
                <a:solidFill>
                  <a:srgbClr val="1A1A1A"/>
                </a:solidFill>
                <a:latin typeface="Cormorant Garamond Office"/>
                <a:ea typeface="+mn-ea"/>
              </a:rPr>
              <a:t>?</a:t>
            </a:r>
          </a:p>
          <a:p>
            <a:pPr algn="ctr" defTabSz="914309" fontAlgn="auto">
              <a:spcBef>
                <a:spcPts val="0"/>
              </a:spcBef>
              <a:spcAft>
                <a:spcPts val="0"/>
              </a:spcAft>
            </a:pPr>
            <a:r>
              <a:rPr lang="en-GB" sz="2400" dirty="0">
                <a:solidFill>
                  <a:srgbClr val="1A1A1A"/>
                </a:solidFill>
                <a:latin typeface="Cormorant Garamond Office"/>
                <a:ea typeface="+mn-ea"/>
              </a:rPr>
              <a:t>Laver alle </a:t>
            </a:r>
            <a:r>
              <a:rPr lang="en-GB" sz="2400" dirty="0" err="1">
                <a:solidFill>
                  <a:srgbClr val="1A1A1A"/>
                </a:solidFill>
                <a:latin typeface="Cormorant Garamond Office"/>
                <a:ea typeface="+mn-ea"/>
              </a:rPr>
              <a:t>noget</a:t>
            </a:r>
            <a:r>
              <a:rPr lang="en-GB" sz="2400" dirty="0">
                <a:solidFill>
                  <a:srgbClr val="1A1A1A"/>
                </a:solidFill>
                <a:latin typeface="Cormorant Garamond Office"/>
                <a:ea typeface="+mn-ea"/>
              </a:rPr>
              <a:t>?</a:t>
            </a:r>
          </a:p>
          <a:p>
            <a:pPr algn="ctr" defTabSz="914309" fontAlgn="auto">
              <a:spcBef>
                <a:spcPts val="0"/>
              </a:spcBef>
              <a:spcAft>
                <a:spcPts val="0"/>
              </a:spcAft>
            </a:pPr>
            <a:r>
              <a:rPr lang="en-GB" sz="2400" spc="30" dirty="0" err="1">
                <a:solidFill>
                  <a:srgbClr val="1A1A1A"/>
                </a:solidFill>
                <a:latin typeface="Cormorant Garamond Office"/>
                <a:ea typeface="+mn-ea"/>
              </a:rPr>
              <a:t>Hvordan</a:t>
            </a:r>
            <a:r>
              <a:rPr lang="en-GB" sz="2400" spc="30" dirty="0">
                <a:solidFill>
                  <a:srgbClr val="1A1A1A"/>
                </a:solidFill>
                <a:latin typeface="Cormorant Garamond Office"/>
                <a:ea typeface="+mn-ea"/>
              </a:rPr>
              <a:t> ved vi, om </a:t>
            </a:r>
            <a:r>
              <a:rPr lang="en-GB" sz="2400" spc="30" dirty="0" err="1">
                <a:solidFill>
                  <a:srgbClr val="1A1A1A"/>
                </a:solidFill>
                <a:latin typeface="Cormorant Garamond Office"/>
                <a:ea typeface="+mn-ea"/>
              </a:rPr>
              <a:t>nogle</a:t>
            </a:r>
            <a:r>
              <a:rPr lang="en-GB" sz="2400" spc="30" dirty="0">
                <a:solidFill>
                  <a:srgbClr val="1A1A1A"/>
                </a:solidFill>
                <a:latin typeface="Cormorant Garamond Office"/>
                <a:ea typeface="+mn-ea"/>
              </a:rPr>
              <a:t> </a:t>
            </a:r>
            <a:r>
              <a:rPr lang="en-GB" sz="2400" spc="30" dirty="0" err="1">
                <a:solidFill>
                  <a:srgbClr val="1A1A1A"/>
                </a:solidFill>
                <a:latin typeface="Cormorant Garamond Office"/>
                <a:ea typeface="+mn-ea"/>
              </a:rPr>
              <a:t>mistrives</a:t>
            </a:r>
            <a:r>
              <a:rPr lang="en-GB" sz="2400" spc="30" dirty="0">
                <a:solidFill>
                  <a:srgbClr val="1A1A1A"/>
                </a:solidFill>
                <a:latin typeface="Cormorant Garamond Office"/>
                <a:ea typeface="+mn-ea"/>
              </a:rPr>
              <a:t>?</a:t>
            </a:r>
            <a:endParaRPr lang="en-DK" sz="2400" spc="30" dirty="0">
              <a:solidFill>
                <a:srgbClr val="1A1A1A"/>
              </a:solidFill>
              <a:latin typeface="Cormorant Garamond Office"/>
              <a:ea typeface="+mn-ea"/>
            </a:endParaRPr>
          </a:p>
        </p:txBody>
      </p:sp>
      <p:sp>
        <p:nvSpPr>
          <p:cNvPr id="12" name="Footer Placeholder 2">
            <a:extLst>
              <a:ext uri="{FF2B5EF4-FFF2-40B4-BE49-F238E27FC236}">
                <a16:creationId xmlns:a16="http://schemas.microsoft.com/office/drawing/2014/main" id="{32CE4340-CED2-527C-31F3-3525ABD96474}"/>
              </a:ext>
            </a:extLst>
          </p:cNvPr>
          <p:cNvSpPr txBox="1">
            <a:spLocks/>
          </p:cNvSpPr>
          <p:nvPr/>
        </p:nvSpPr>
        <p:spPr>
          <a:xfrm>
            <a:off x="6671270" y="6235727"/>
            <a:ext cx="6570073" cy="559256"/>
          </a:xfrm>
          <a:prstGeom prst="rect">
            <a:avLst/>
          </a:prstGeom>
        </p:spPr>
        <p:txBody>
          <a:bodyPr wrap="square" anchor="b">
            <a:noAutofit/>
          </a:bodyPr>
          <a:ls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09" fontAlgn="auto">
              <a:spcBef>
                <a:spcPts val="0"/>
              </a:spcBef>
              <a:spcAft>
                <a:spcPts val="600"/>
              </a:spcAft>
            </a:pPr>
            <a:r>
              <a:rPr lang="en-GB" sz="1200" dirty="0">
                <a:solidFill>
                  <a:srgbClr val="FFFFFF">
                    <a:lumMod val="50000"/>
                  </a:srgbClr>
                </a:solidFill>
                <a:latin typeface="Spartan Office"/>
              </a:rPr>
              <a:t>MEJSE HASLE NIELSEN, ORGANISATIONSPSYKOLOG, PHD-STIPENDIAT</a:t>
            </a:r>
            <a:endParaRPr lang="en-DK" sz="1200" dirty="0">
              <a:solidFill>
                <a:srgbClr val="FFFFFF">
                  <a:lumMod val="50000"/>
                </a:srgbClr>
              </a:solidFill>
              <a:latin typeface="Spartan Office"/>
            </a:endParaRPr>
          </a:p>
        </p:txBody>
      </p:sp>
    </p:spTree>
    <p:extLst>
      <p:ext uri="{BB962C8B-B14F-4D97-AF65-F5344CB8AC3E}">
        <p14:creationId xmlns:p14="http://schemas.microsoft.com/office/powerpoint/2010/main" val="333878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76AD9817-19EB-7FCA-F31B-945D9017C678}"/>
              </a:ext>
            </a:extLst>
          </p:cNvPr>
          <p:cNvGraphicFramePr>
            <a:graphicFrameLocks noGrp="1"/>
          </p:cNvGraphicFramePr>
          <p:nvPr>
            <p:extLst/>
          </p:nvPr>
        </p:nvGraphicFramePr>
        <p:xfrm>
          <a:off x="224087" y="1084693"/>
          <a:ext cx="11742237" cy="7863768"/>
        </p:xfrm>
        <a:graphic>
          <a:graphicData uri="http://schemas.openxmlformats.org/drawingml/2006/table">
            <a:tbl>
              <a:tblPr firstRow="1" bandRow="1">
                <a:tableStyleId>{5C22544A-7EE6-4342-B048-85BDC9FD1C3A}</a:tableStyleId>
              </a:tblPr>
              <a:tblGrid>
                <a:gridCol w="435423">
                  <a:extLst>
                    <a:ext uri="{9D8B030D-6E8A-4147-A177-3AD203B41FA5}">
                      <a16:colId xmlns:a16="http://schemas.microsoft.com/office/drawing/2014/main" val="3466837876"/>
                    </a:ext>
                  </a:extLst>
                </a:gridCol>
                <a:gridCol w="1027948">
                  <a:extLst>
                    <a:ext uri="{9D8B030D-6E8A-4147-A177-3AD203B41FA5}">
                      <a16:colId xmlns:a16="http://schemas.microsoft.com/office/drawing/2014/main" val="3336635764"/>
                    </a:ext>
                  </a:extLst>
                </a:gridCol>
                <a:gridCol w="1794852">
                  <a:extLst>
                    <a:ext uri="{9D8B030D-6E8A-4147-A177-3AD203B41FA5}">
                      <a16:colId xmlns:a16="http://schemas.microsoft.com/office/drawing/2014/main" val="224478186"/>
                    </a:ext>
                  </a:extLst>
                </a:gridCol>
                <a:gridCol w="959231">
                  <a:extLst>
                    <a:ext uri="{9D8B030D-6E8A-4147-A177-3AD203B41FA5}">
                      <a16:colId xmlns:a16="http://schemas.microsoft.com/office/drawing/2014/main" val="4013590775"/>
                    </a:ext>
                  </a:extLst>
                </a:gridCol>
                <a:gridCol w="1177629">
                  <a:extLst>
                    <a:ext uri="{9D8B030D-6E8A-4147-A177-3AD203B41FA5}">
                      <a16:colId xmlns:a16="http://schemas.microsoft.com/office/drawing/2014/main" val="577373649"/>
                    </a:ext>
                  </a:extLst>
                </a:gridCol>
                <a:gridCol w="1498634">
                  <a:extLst>
                    <a:ext uri="{9D8B030D-6E8A-4147-A177-3AD203B41FA5}">
                      <a16:colId xmlns:a16="http://schemas.microsoft.com/office/drawing/2014/main" val="3179109088"/>
                    </a:ext>
                  </a:extLst>
                </a:gridCol>
                <a:gridCol w="1463371">
                  <a:extLst>
                    <a:ext uri="{9D8B030D-6E8A-4147-A177-3AD203B41FA5}">
                      <a16:colId xmlns:a16="http://schemas.microsoft.com/office/drawing/2014/main" val="483942154"/>
                    </a:ext>
                  </a:extLst>
                </a:gridCol>
                <a:gridCol w="1551527">
                  <a:extLst>
                    <a:ext uri="{9D8B030D-6E8A-4147-A177-3AD203B41FA5}">
                      <a16:colId xmlns:a16="http://schemas.microsoft.com/office/drawing/2014/main" val="4238696156"/>
                    </a:ext>
                  </a:extLst>
                </a:gridCol>
                <a:gridCol w="1833622">
                  <a:extLst>
                    <a:ext uri="{9D8B030D-6E8A-4147-A177-3AD203B41FA5}">
                      <a16:colId xmlns:a16="http://schemas.microsoft.com/office/drawing/2014/main" val="4095314244"/>
                    </a:ext>
                  </a:extLst>
                </a:gridCol>
              </a:tblGrid>
              <a:tr h="1310469">
                <a:tc>
                  <a:txBody>
                    <a:bodyPr/>
                    <a:lstStyle/>
                    <a:p>
                      <a:endParaRPr lang="en-DK" sz="2000"/>
                    </a:p>
                  </a:txBody>
                  <a:tcPr marL="91428" marR="91428" marT="45714" marB="45714"/>
                </a:tc>
                <a:tc>
                  <a:txBody>
                    <a:bodyPr/>
                    <a:lstStyle/>
                    <a:p>
                      <a:r>
                        <a:rPr lang="en-DK" sz="2000"/>
                        <a:t>Køn</a:t>
                      </a:r>
                    </a:p>
                  </a:txBody>
                  <a:tcPr marL="91428" marR="91428" marT="45714" marB="45714"/>
                </a:tc>
                <a:tc>
                  <a:txBody>
                    <a:bodyPr/>
                    <a:lstStyle/>
                    <a:p>
                      <a:r>
                        <a:rPr lang="da-DK" sz="2000"/>
                        <a:t>Dage der arbejdes hjemmefra</a:t>
                      </a:r>
                      <a:endParaRPr lang="en-DK" sz="2000"/>
                    </a:p>
                  </a:txBody>
                  <a:tcPr marL="91428" marR="91428" marT="45714" marB="45714"/>
                </a:tc>
                <a:tc>
                  <a:txBody>
                    <a:bodyPr/>
                    <a:lstStyle/>
                    <a:p>
                      <a:r>
                        <a:rPr lang="en-DK" sz="2000"/>
                        <a:t>Job-tilfredshed</a:t>
                      </a:r>
                    </a:p>
                  </a:txBody>
                  <a:tcPr marL="91428" marR="91428" marT="45714" marB="45714"/>
                </a:tc>
                <a:tc>
                  <a:txBody>
                    <a:bodyPr/>
                    <a:lstStyle/>
                    <a:p>
                      <a:pPr algn="ctr"/>
                      <a:r>
                        <a:rPr lang="en-DK" sz="2000"/>
                        <a:t>Mening </a:t>
                      </a:r>
                      <a:r>
                        <a:rPr lang="en-GB" sz="2000"/>
                        <a:t> i</a:t>
                      </a:r>
                      <a:r>
                        <a:rPr lang="en-DK" sz="2000"/>
                        <a:t> arbejdet</a:t>
                      </a:r>
                    </a:p>
                  </a:txBody>
                  <a:tcPr marL="91428" marR="91428" marT="45714" marB="45714"/>
                </a:tc>
                <a:tc>
                  <a:txBody>
                    <a:bodyPr/>
                    <a:lstStyle/>
                    <a:p>
                      <a:r>
                        <a:rPr lang="en-DK" sz="2000" dirty="0"/>
                        <a:t>Ledelseskvalitet</a:t>
                      </a:r>
                    </a:p>
                  </a:txBody>
                  <a:tcPr marL="91428" marR="91428" marT="45714" marB="45714"/>
                </a:tc>
                <a:tc>
                  <a:txBody>
                    <a:bodyPr/>
                    <a:lstStyle/>
                    <a:p>
                      <a:r>
                        <a:rPr lang="en-DK" sz="2000"/>
                        <a:t>Relationer til nærmeste leder</a:t>
                      </a:r>
                    </a:p>
                  </a:txBody>
                  <a:tcPr marL="91428" marR="91428" marT="45714" marB="45714"/>
                </a:tc>
                <a:tc>
                  <a:txBody>
                    <a:bodyPr/>
                    <a:lstStyle/>
                    <a:p>
                      <a:r>
                        <a:rPr lang="en-DK" sz="2000" dirty="0"/>
                        <a:t>S</a:t>
                      </a:r>
                      <a:r>
                        <a:rPr lang="da-DK" sz="2000" dirty="0" err="1"/>
                        <a:t>ocial</a:t>
                      </a:r>
                      <a:r>
                        <a:rPr lang="da-DK" sz="2000" dirty="0"/>
                        <a:t> </a:t>
                      </a:r>
                      <a:r>
                        <a:rPr lang="en-DK" sz="2000" dirty="0"/>
                        <a:t>kapital </a:t>
                      </a:r>
                      <a:r>
                        <a:rPr lang="en-GB" sz="2000" i="0" u="sng" dirty="0" err="1"/>
                        <a:t>i</a:t>
                      </a:r>
                      <a:r>
                        <a:rPr lang="en-DK" sz="2000" dirty="0"/>
                        <a:t> teamet</a:t>
                      </a:r>
                    </a:p>
                  </a:txBody>
                  <a:tcPr marL="91428" marR="91428" marT="45714" marB="45714"/>
                </a:tc>
                <a:tc>
                  <a:txBody>
                    <a:bodyPr/>
                    <a:lstStyle/>
                    <a:p>
                      <a:r>
                        <a:rPr lang="en-DK" sz="2000" dirty="0"/>
                        <a:t>S</a:t>
                      </a:r>
                      <a:r>
                        <a:rPr lang="da-DK" sz="2000" dirty="0" err="1"/>
                        <a:t>ocial</a:t>
                      </a:r>
                      <a:r>
                        <a:rPr lang="da-DK" sz="2000" baseline="0" dirty="0"/>
                        <a:t> </a:t>
                      </a:r>
                      <a:r>
                        <a:rPr lang="en-DK" sz="2000" baseline="0" dirty="0"/>
                        <a:t>kapital</a:t>
                      </a:r>
                      <a:r>
                        <a:rPr lang="en-DK" sz="2000" dirty="0"/>
                        <a:t> </a:t>
                      </a:r>
                      <a:r>
                        <a:rPr lang="en-DK" sz="2000" u="sng" dirty="0"/>
                        <a:t>mellem</a:t>
                      </a:r>
                      <a:r>
                        <a:rPr lang="en-DK" sz="2000" dirty="0"/>
                        <a:t> teams</a:t>
                      </a:r>
                    </a:p>
                  </a:txBody>
                  <a:tcPr marL="91428" marR="91428" marT="45714" marB="45714"/>
                </a:tc>
                <a:extLst>
                  <a:ext uri="{0D108BD9-81ED-4DB2-BD59-A6C34878D82A}">
                    <a16:rowId xmlns:a16="http://schemas.microsoft.com/office/drawing/2014/main" val="1681221155"/>
                  </a:ext>
                </a:extLst>
              </a:tr>
              <a:tr h="1310469">
                <a:tc>
                  <a:txBody>
                    <a:bodyPr/>
                    <a:lstStyle/>
                    <a:p>
                      <a:r>
                        <a:rPr lang="en-DK" sz="2000"/>
                        <a:t>1</a:t>
                      </a:r>
                    </a:p>
                  </a:txBody>
                  <a:tcPr marL="91428" marR="91428" marT="45714" marB="45714"/>
                </a:tc>
                <a:tc>
                  <a:txBody>
                    <a:bodyPr/>
                    <a:lstStyle/>
                    <a:p>
                      <a:r>
                        <a:rPr lang="en-DK" sz="2000"/>
                        <a:t>K: 84 %</a:t>
                      </a:r>
                      <a:br>
                        <a:rPr lang="en-DK" sz="2000"/>
                      </a:br>
                      <a:r>
                        <a:rPr lang="en-DK" sz="2000"/>
                        <a:t>M: 16 %</a:t>
                      </a:r>
                    </a:p>
                  </a:txBody>
                  <a:tcPr marL="91428" marR="91428" marT="45714" marB="45714"/>
                </a:tc>
                <a:tc>
                  <a:txBody>
                    <a:bodyPr/>
                    <a:lstStyle/>
                    <a:p>
                      <a:r>
                        <a:rPr lang="en-DK" sz="2000"/>
                        <a:t>42 %: Mindre end 1 dag</a:t>
                      </a:r>
                    </a:p>
                  </a:txBody>
                  <a:tcPr marL="91428" marR="91428" marT="45714" marB="45714"/>
                </a:tc>
                <a:tc>
                  <a:txBody>
                    <a:bodyPr/>
                    <a:lstStyle/>
                    <a:p>
                      <a:r>
                        <a:rPr lang="en-DK" sz="2000"/>
                        <a:t>7.83</a:t>
                      </a:r>
                    </a:p>
                  </a:txBody>
                  <a:tcPr marL="91428" marR="91428" marT="45714" marB="45714"/>
                </a:tc>
                <a:tc>
                  <a:txBody>
                    <a:bodyPr/>
                    <a:lstStyle/>
                    <a:p>
                      <a:r>
                        <a:rPr lang="en-DK" sz="2000"/>
                        <a:t>74.49</a:t>
                      </a:r>
                    </a:p>
                  </a:txBody>
                  <a:tcPr marL="91428" marR="91428" marT="45714" marB="45714"/>
                </a:tc>
                <a:tc>
                  <a:txBody>
                    <a:bodyPr/>
                    <a:lstStyle/>
                    <a:p>
                      <a:r>
                        <a:rPr lang="en-DK" sz="2000" dirty="0"/>
                        <a:t>64.93</a:t>
                      </a:r>
                    </a:p>
                  </a:txBody>
                  <a:tcPr marL="91428" marR="91428" marT="45714" marB="45714"/>
                </a:tc>
                <a:tc>
                  <a:txBody>
                    <a:bodyPr/>
                    <a:lstStyle/>
                    <a:p>
                      <a:r>
                        <a:rPr lang="en-DK" sz="2000" dirty="0"/>
                        <a:t>69.69</a:t>
                      </a:r>
                    </a:p>
                  </a:txBody>
                  <a:tcPr marL="91428" marR="91428" marT="45714" marB="45714"/>
                </a:tc>
                <a:tc>
                  <a:txBody>
                    <a:bodyPr/>
                    <a:lstStyle/>
                    <a:p>
                      <a:r>
                        <a:rPr lang="en-DK" sz="2000"/>
                        <a:t>69.16</a:t>
                      </a:r>
                    </a:p>
                  </a:txBody>
                  <a:tcPr marL="91428" marR="91428" marT="45714" marB="45714"/>
                </a:tc>
                <a:tc>
                  <a:txBody>
                    <a:bodyPr/>
                    <a:lstStyle/>
                    <a:p>
                      <a:r>
                        <a:rPr lang="en-DK" sz="2000"/>
                        <a:t>65.99</a:t>
                      </a:r>
                    </a:p>
                  </a:txBody>
                  <a:tcPr marL="91428" marR="91428" marT="45714" marB="45714"/>
                </a:tc>
                <a:extLst>
                  <a:ext uri="{0D108BD9-81ED-4DB2-BD59-A6C34878D82A}">
                    <a16:rowId xmlns:a16="http://schemas.microsoft.com/office/drawing/2014/main" val="1360671335"/>
                  </a:ext>
                </a:extLst>
              </a:tr>
              <a:tr h="1310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DK" sz="2000"/>
                        <a:t>2</a:t>
                      </a:r>
                    </a:p>
                    <a:p>
                      <a:endParaRPr lang="en-DK" sz="2000"/>
                    </a:p>
                  </a:txBody>
                  <a:tcPr marL="91428" marR="91428" marT="45714" marB="45714"/>
                </a:tc>
                <a:tc>
                  <a:txBody>
                    <a:bodyPr/>
                    <a:lstStyle/>
                    <a:p>
                      <a:r>
                        <a:rPr lang="en-DK" sz="2000"/>
                        <a:t>K: 88 %</a:t>
                      </a:r>
                      <a:br>
                        <a:rPr lang="en-DK" sz="2000"/>
                      </a:br>
                      <a:r>
                        <a:rPr lang="en-DK" sz="2000"/>
                        <a:t>M: 12 %</a:t>
                      </a:r>
                    </a:p>
                  </a:txBody>
                  <a:tcPr marL="91428" marR="91428"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DK" sz="2000" kern="1200">
                          <a:solidFill>
                            <a:schemeClr val="dk1"/>
                          </a:solidFill>
                          <a:effectLst/>
                          <a:latin typeface="+mn-lt"/>
                          <a:ea typeface="+mn-ea"/>
                          <a:cs typeface="+mn-cs"/>
                        </a:rPr>
                        <a:t>40 %: 2 dage eller mere </a:t>
                      </a:r>
                      <a:endParaRPr lang="en-DK" sz="2000"/>
                    </a:p>
                    <a:p>
                      <a:endParaRPr lang="en-DK" sz="2000"/>
                    </a:p>
                  </a:txBody>
                  <a:tcPr marL="91428" marR="91428" marT="45714" marB="45714"/>
                </a:tc>
                <a:tc>
                  <a:txBody>
                    <a:bodyPr/>
                    <a:lstStyle/>
                    <a:p>
                      <a:r>
                        <a:rPr lang="en-DK" sz="2000"/>
                        <a:t>9.14</a:t>
                      </a:r>
                    </a:p>
                  </a:txBody>
                  <a:tcPr marL="91428" marR="91428" marT="45714" marB="45714"/>
                </a:tc>
                <a:tc>
                  <a:txBody>
                    <a:bodyPr/>
                    <a:lstStyle/>
                    <a:p>
                      <a:r>
                        <a:rPr lang="en-DK" sz="2000"/>
                        <a:t>93.92</a:t>
                      </a:r>
                    </a:p>
                  </a:txBody>
                  <a:tcPr marL="91428" marR="91428" marT="45714" marB="45714"/>
                </a:tc>
                <a:tc>
                  <a:txBody>
                    <a:bodyPr/>
                    <a:lstStyle/>
                    <a:p>
                      <a:r>
                        <a:rPr lang="en-DK" sz="2000"/>
                        <a:t>83.04</a:t>
                      </a:r>
                    </a:p>
                  </a:txBody>
                  <a:tcPr marL="91428" marR="91428" marT="45714" marB="45714"/>
                </a:tc>
                <a:tc>
                  <a:txBody>
                    <a:bodyPr/>
                    <a:lstStyle/>
                    <a:p>
                      <a:r>
                        <a:rPr lang="en-DK" sz="2000"/>
                        <a:t>83.61</a:t>
                      </a:r>
                    </a:p>
                  </a:txBody>
                  <a:tcPr marL="91428" marR="91428" marT="45714" marB="45714"/>
                </a:tc>
                <a:tc>
                  <a:txBody>
                    <a:bodyPr/>
                    <a:lstStyle/>
                    <a:p>
                      <a:r>
                        <a:rPr lang="en-DK" sz="2000" b="1"/>
                        <a:t>85.04</a:t>
                      </a:r>
                    </a:p>
                  </a:txBody>
                  <a:tcPr marL="91428" marR="91428" marT="45714" marB="45714"/>
                </a:tc>
                <a:tc>
                  <a:txBody>
                    <a:bodyPr/>
                    <a:lstStyle/>
                    <a:p>
                      <a:r>
                        <a:rPr lang="en-DK" sz="2000" b="1"/>
                        <a:t>77.61</a:t>
                      </a:r>
                    </a:p>
                  </a:txBody>
                  <a:tcPr marL="91428" marR="91428" marT="45714" marB="45714"/>
                </a:tc>
                <a:extLst>
                  <a:ext uri="{0D108BD9-81ED-4DB2-BD59-A6C34878D82A}">
                    <a16:rowId xmlns:a16="http://schemas.microsoft.com/office/drawing/2014/main" val="4276744766"/>
                  </a:ext>
                </a:extLst>
              </a:tr>
              <a:tr h="1310469">
                <a:tc>
                  <a:txBody>
                    <a:bodyPr/>
                    <a:lstStyle/>
                    <a:p>
                      <a:r>
                        <a:rPr lang="en-DK" sz="2000"/>
                        <a:t>3</a:t>
                      </a:r>
                    </a:p>
                  </a:txBody>
                  <a:tcPr marL="91428" marR="91428" marT="45714" marB="45714"/>
                </a:tc>
                <a:tc>
                  <a:txBody>
                    <a:bodyPr/>
                    <a:lstStyle/>
                    <a:p>
                      <a:r>
                        <a:rPr lang="en-DK" sz="2000"/>
                        <a:t>K: 90 %</a:t>
                      </a:r>
                      <a:br>
                        <a:rPr lang="en-DK" sz="2000"/>
                      </a:br>
                      <a:r>
                        <a:rPr lang="en-DK" sz="2000"/>
                        <a:t>M: 10 %</a:t>
                      </a:r>
                    </a:p>
                  </a:txBody>
                  <a:tcPr marL="91428" marR="91428"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DK" sz="2000" kern="1200" dirty="0">
                          <a:solidFill>
                            <a:schemeClr val="dk1"/>
                          </a:solidFill>
                          <a:effectLst/>
                          <a:latin typeface="+mn-lt"/>
                          <a:ea typeface="+mn-ea"/>
                          <a:cs typeface="+mn-cs"/>
                        </a:rPr>
                        <a:t>48 %: </a:t>
                      </a:r>
                      <a:r>
                        <a:rPr lang="en-DK" sz="2000" dirty="0"/>
                        <a:t>Mindre end 1 dag</a:t>
                      </a:r>
                    </a:p>
                  </a:txBody>
                  <a:tcPr marL="91428" marR="91428" marT="45714" marB="45714"/>
                </a:tc>
                <a:tc>
                  <a:txBody>
                    <a:bodyPr/>
                    <a:lstStyle/>
                    <a:p>
                      <a:r>
                        <a:rPr lang="en-DK" sz="2000"/>
                        <a:t>4.27</a:t>
                      </a:r>
                    </a:p>
                  </a:txBody>
                  <a:tcPr marL="91428" marR="91428" marT="45714" marB="45714"/>
                </a:tc>
                <a:tc>
                  <a:txBody>
                    <a:bodyPr/>
                    <a:lstStyle/>
                    <a:p>
                      <a:r>
                        <a:rPr lang="en-DK" sz="2000"/>
                        <a:t>52.91</a:t>
                      </a:r>
                    </a:p>
                  </a:txBody>
                  <a:tcPr marL="91428" marR="91428" marT="45714" marB="45714"/>
                </a:tc>
                <a:tc>
                  <a:txBody>
                    <a:bodyPr/>
                    <a:lstStyle/>
                    <a:p>
                      <a:r>
                        <a:rPr lang="en-DK" sz="2000"/>
                        <a:t>28.07</a:t>
                      </a:r>
                    </a:p>
                  </a:txBody>
                  <a:tcPr marL="91428" marR="91428" marT="45714" marB="45714"/>
                </a:tc>
                <a:tc>
                  <a:txBody>
                    <a:bodyPr/>
                    <a:lstStyle/>
                    <a:p>
                      <a:r>
                        <a:rPr lang="en-DK" sz="2000"/>
                        <a:t>35.71</a:t>
                      </a:r>
                    </a:p>
                  </a:txBody>
                  <a:tcPr marL="91428" marR="91428" marT="45714" marB="45714"/>
                </a:tc>
                <a:tc>
                  <a:txBody>
                    <a:bodyPr/>
                    <a:lstStyle/>
                    <a:p>
                      <a:r>
                        <a:rPr lang="en-DK" sz="2000"/>
                        <a:t>56.77</a:t>
                      </a:r>
                    </a:p>
                  </a:txBody>
                  <a:tcPr marL="91428" marR="91428" marT="45714" marB="45714"/>
                </a:tc>
                <a:tc>
                  <a:txBody>
                    <a:bodyPr/>
                    <a:lstStyle/>
                    <a:p>
                      <a:r>
                        <a:rPr lang="en-DK" sz="2000"/>
                        <a:t>53.19</a:t>
                      </a:r>
                    </a:p>
                  </a:txBody>
                  <a:tcPr marL="91428" marR="91428" marT="45714" marB="45714"/>
                </a:tc>
                <a:extLst>
                  <a:ext uri="{0D108BD9-81ED-4DB2-BD59-A6C34878D82A}">
                    <a16:rowId xmlns:a16="http://schemas.microsoft.com/office/drawing/2014/main" val="2978373995"/>
                  </a:ext>
                </a:extLst>
              </a:tr>
              <a:tr h="1310469">
                <a:tc>
                  <a:txBody>
                    <a:bodyPr/>
                    <a:lstStyle/>
                    <a:p>
                      <a:r>
                        <a:rPr lang="en-DK" sz="2000"/>
                        <a:t>4</a:t>
                      </a:r>
                    </a:p>
                  </a:txBody>
                  <a:tcPr marL="91428" marR="91428" marT="45714" marB="45714"/>
                </a:tc>
                <a:tc>
                  <a:txBody>
                    <a:bodyPr/>
                    <a:lstStyle/>
                    <a:p>
                      <a:r>
                        <a:rPr lang="en-DK" sz="2000"/>
                        <a:t>K: 89 %</a:t>
                      </a:r>
                      <a:br>
                        <a:rPr lang="en-DK" sz="2000"/>
                      </a:br>
                      <a:r>
                        <a:rPr lang="en-DK" sz="2000"/>
                        <a:t>M: 11 %</a:t>
                      </a:r>
                    </a:p>
                  </a:txBody>
                  <a:tcPr marL="91428" marR="91428" marT="45714" marB="457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DK" sz="2000" kern="1200">
                          <a:solidFill>
                            <a:schemeClr val="dk1"/>
                          </a:solidFill>
                          <a:effectLst/>
                          <a:latin typeface="+mn-lt"/>
                          <a:ea typeface="+mn-ea"/>
                          <a:cs typeface="+mn-cs"/>
                        </a:rPr>
                        <a:t>48 %: </a:t>
                      </a:r>
                      <a:r>
                        <a:rPr lang="en-DK" sz="2000"/>
                        <a:t>Mindre end 1 dag</a:t>
                      </a:r>
                    </a:p>
                  </a:txBody>
                  <a:tcPr marL="91428" marR="91428" marT="45714" marB="45714"/>
                </a:tc>
                <a:tc>
                  <a:txBody>
                    <a:bodyPr/>
                    <a:lstStyle/>
                    <a:p>
                      <a:r>
                        <a:rPr lang="en-DK" sz="2000"/>
                        <a:t>7.50</a:t>
                      </a:r>
                    </a:p>
                  </a:txBody>
                  <a:tcPr marL="91428" marR="91428" marT="45714" marB="45714"/>
                </a:tc>
                <a:tc>
                  <a:txBody>
                    <a:bodyPr/>
                    <a:lstStyle/>
                    <a:p>
                      <a:r>
                        <a:rPr lang="en-DK" sz="2000"/>
                        <a:t>77.41</a:t>
                      </a:r>
                    </a:p>
                  </a:txBody>
                  <a:tcPr marL="91428" marR="91428" marT="45714" marB="45714"/>
                </a:tc>
                <a:tc>
                  <a:txBody>
                    <a:bodyPr/>
                    <a:lstStyle/>
                    <a:p>
                      <a:r>
                        <a:rPr lang="en-DK" sz="2000"/>
                        <a:t>38.29</a:t>
                      </a:r>
                    </a:p>
                  </a:txBody>
                  <a:tcPr marL="91428" marR="91428" marT="45714" marB="45714"/>
                </a:tc>
                <a:tc>
                  <a:txBody>
                    <a:bodyPr/>
                    <a:lstStyle/>
                    <a:p>
                      <a:r>
                        <a:rPr lang="en-DK" sz="2000"/>
                        <a:t>45.70</a:t>
                      </a:r>
                    </a:p>
                  </a:txBody>
                  <a:tcPr marL="91428" marR="91428" marT="45714" marB="45714"/>
                </a:tc>
                <a:tc>
                  <a:txBody>
                    <a:bodyPr/>
                    <a:lstStyle/>
                    <a:p>
                      <a:r>
                        <a:rPr lang="en-DK" sz="2000"/>
                        <a:t>69.02</a:t>
                      </a:r>
                    </a:p>
                  </a:txBody>
                  <a:tcPr marL="91428" marR="91428" marT="45714" marB="45714"/>
                </a:tc>
                <a:tc>
                  <a:txBody>
                    <a:bodyPr/>
                    <a:lstStyle/>
                    <a:p>
                      <a:r>
                        <a:rPr lang="en-DK" sz="2000" dirty="0"/>
                        <a:t>64.15</a:t>
                      </a:r>
                    </a:p>
                  </a:txBody>
                  <a:tcPr marL="91428" marR="91428" marT="45714" marB="45714"/>
                </a:tc>
                <a:extLst>
                  <a:ext uri="{0D108BD9-81ED-4DB2-BD59-A6C34878D82A}">
                    <a16:rowId xmlns:a16="http://schemas.microsoft.com/office/drawing/2014/main" val="2275114822"/>
                  </a:ext>
                </a:extLst>
              </a:tr>
              <a:tr h="1310469">
                <a:tc>
                  <a:txBody>
                    <a:bodyPr/>
                    <a:lstStyle/>
                    <a:p>
                      <a:r>
                        <a:rPr lang="en-DK" sz="2000"/>
                        <a:t>5</a:t>
                      </a:r>
                    </a:p>
                  </a:txBody>
                  <a:tcPr marL="91428" marR="91428" marT="45714" marB="45714"/>
                </a:tc>
                <a:tc>
                  <a:txBody>
                    <a:bodyPr/>
                    <a:lstStyle/>
                    <a:p>
                      <a:r>
                        <a:rPr lang="en-DK" sz="2000"/>
                        <a:t>K: 81 %</a:t>
                      </a:r>
                      <a:br>
                        <a:rPr lang="en-DK" sz="2000"/>
                      </a:br>
                      <a:r>
                        <a:rPr lang="en-DK" sz="2000"/>
                        <a:t>M: 19 %</a:t>
                      </a:r>
                    </a:p>
                  </a:txBody>
                  <a:tcPr marL="91428" marR="91428" marT="45714" marB="45714"/>
                </a:tc>
                <a:tc>
                  <a:txBody>
                    <a:bodyPr/>
                    <a:lstStyle/>
                    <a:p>
                      <a:r>
                        <a:rPr lang="en-DK" sz="2000"/>
                        <a:t>38 %:</a:t>
                      </a:r>
                      <a:r>
                        <a:rPr lang="en-DK" sz="2000" kern="1200">
                          <a:solidFill>
                            <a:schemeClr val="dk1"/>
                          </a:solidFill>
                          <a:effectLst/>
                          <a:latin typeface="+mn-lt"/>
                          <a:ea typeface="+mn-ea"/>
                          <a:cs typeface="+mn-cs"/>
                        </a:rPr>
                        <a:t> 2 dage eller mere </a:t>
                      </a:r>
                      <a:endParaRPr lang="en-DK" sz="2000"/>
                    </a:p>
                  </a:txBody>
                  <a:tcPr marL="91428" marR="91428" marT="45714" marB="45714"/>
                </a:tc>
                <a:tc>
                  <a:txBody>
                    <a:bodyPr/>
                    <a:lstStyle/>
                    <a:p>
                      <a:r>
                        <a:rPr lang="en-DK" sz="2000"/>
                        <a:t>6.55</a:t>
                      </a:r>
                    </a:p>
                  </a:txBody>
                  <a:tcPr marL="91428" marR="91428" marT="45714" marB="45714"/>
                </a:tc>
                <a:tc>
                  <a:txBody>
                    <a:bodyPr/>
                    <a:lstStyle/>
                    <a:p>
                      <a:r>
                        <a:rPr lang="en-DK" sz="2000"/>
                        <a:t>59.25</a:t>
                      </a:r>
                    </a:p>
                  </a:txBody>
                  <a:tcPr marL="91428" marR="91428" marT="45714" marB="45714"/>
                </a:tc>
                <a:tc>
                  <a:txBody>
                    <a:bodyPr/>
                    <a:lstStyle/>
                    <a:p>
                      <a:r>
                        <a:rPr lang="en-DK" sz="2000"/>
                        <a:t>61.20</a:t>
                      </a:r>
                    </a:p>
                  </a:txBody>
                  <a:tcPr marL="91428" marR="91428" marT="45714" marB="45714"/>
                </a:tc>
                <a:tc>
                  <a:txBody>
                    <a:bodyPr/>
                    <a:lstStyle/>
                    <a:p>
                      <a:r>
                        <a:rPr lang="en-DK" sz="2000"/>
                        <a:t>63.80</a:t>
                      </a:r>
                    </a:p>
                  </a:txBody>
                  <a:tcPr marL="91428" marR="91428" marT="45714" marB="45714"/>
                </a:tc>
                <a:tc>
                  <a:txBody>
                    <a:bodyPr/>
                    <a:lstStyle/>
                    <a:p>
                      <a:r>
                        <a:rPr lang="en-DK" sz="2000" dirty="0"/>
                        <a:t>65.77</a:t>
                      </a:r>
                    </a:p>
                  </a:txBody>
                  <a:tcPr marL="91428" marR="91428" marT="45714" marB="45714"/>
                </a:tc>
                <a:tc>
                  <a:txBody>
                    <a:bodyPr/>
                    <a:lstStyle/>
                    <a:p>
                      <a:r>
                        <a:rPr lang="en-DK" sz="2000" dirty="0"/>
                        <a:t>62.48</a:t>
                      </a:r>
                    </a:p>
                  </a:txBody>
                  <a:tcPr marL="91428" marR="91428" marT="45714" marB="45714"/>
                </a:tc>
                <a:extLst>
                  <a:ext uri="{0D108BD9-81ED-4DB2-BD59-A6C34878D82A}">
                    <a16:rowId xmlns:a16="http://schemas.microsoft.com/office/drawing/2014/main" val="2947401374"/>
                  </a:ext>
                </a:extLst>
              </a:tr>
            </a:tbl>
          </a:graphicData>
        </a:graphic>
      </p:graphicFrame>
      <p:sp>
        <p:nvSpPr>
          <p:cNvPr id="3" name="Title 5">
            <a:extLst>
              <a:ext uri="{FF2B5EF4-FFF2-40B4-BE49-F238E27FC236}">
                <a16:creationId xmlns:a16="http://schemas.microsoft.com/office/drawing/2014/main" id="{CA34E7AB-AB8E-C2D6-F11A-82DB518A5AF9}"/>
              </a:ext>
            </a:extLst>
          </p:cNvPr>
          <p:cNvSpPr txBox="1">
            <a:spLocks/>
          </p:cNvSpPr>
          <p:nvPr/>
        </p:nvSpPr>
        <p:spPr>
          <a:xfrm>
            <a:off x="1106005" y="225839"/>
            <a:ext cx="10117407" cy="1079359"/>
          </a:xfrm>
          <a:prstGeom prst="rect">
            <a:avLst/>
          </a:prstGeom>
        </p:spPr>
        <p:txBody>
          <a:bodyPr/>
          <a:lstStyle>
            <a:lvl1pPr algn="l" defTabSz="914400" rtl="0" eaLnBrk="1" latinLnBrk="0" hangingPunct="1">
              <a:lnSpc>
                <a:spcPct val="80000"/>
              </a:lnSpc>
              <a:spcBef>
                <a:spcPct val="0"/>
              </a:spcBef>
              <a:buNone/>
              <a:defRPr sz="3200" b="0" i="0" kern="1200" spc="0">
                <a:solidFill>
                  <a:schemeClr val="tx1"/>
                </a:solidFill>
                <a:latin typeface="+mj-lt"/>
                <a:ea typeface="+mj-ea"/>
                <a:cs typeface="+mj-cs"/>
              </a:defRPr>
            </a:lvl1pPr>
          </a:lstStyle>
          <a:p>
            <a:pPr algn="ctr" defTabSz="914309" fontAlgn="auto">
              <a:spcAft>
                <a:spcPts val="0"/>
              </a:spcAft>
            </a:pPr>
            <a:r>
              <a:rPr lang="en-DK" dirty="0">
                <a:solidFill>
                  <a:srgbClr val="1A1A1A"/>
                </a:solidFill>
                <a:latin typeface="Cormorant Garamond Office"/>
              </a:rPr>
              <a:t>Social kapital - clusteranalyse</a:t>
            </a:r>
          </a:p>
        </p:txBody>
      </p:sp>
      <p:sp>
        <p:nvSpPr>
          <p:cNvPr id="5" name="Oval 4">
            <a:extLst>
              <a:ext uri="{FF2B5EF4-FFF2-40B4-BE49-F238E27FC236}">
                <a16:creationId xmlns:a16="http://schemas.microsoft.com/office/drawing/2014/main" id="{9C774024-B669-2266-D312-C9303B20D362}"/>
              </a:ext>
            </a:extLst>
          </p:cNvPr>
          <p:cNvSpPr/>
          <p:nvPr/>
        </p:nvSpPr>
        <p:spPr bwMode="auto">
          <a:xfrm>
            <a:off x="0" y="2875575"/>
            <a:ext cx="11830162" cy="1630674"/>
          </a:xfrm>
          <a:prstGeom prst="ellipse">
            <a:avLst/>
          </a:prstGeom>
          <a:noFill/>
          <a:ln w="22225">
            <a:solidFill>
              <a:schemeClr val="tx1">
                <a:lumMod val="50000"/>
                <a:lumOff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bodyPr>
          <a:lstStyle/>
          <a:p>
            <a:pPr defTabSz="914309"/>
            <a:endParaRPr lang="en-DK" dirty="0">
              <a:solidFill>
                <a:srgbClr val="FFC800"/>
              </a:solidFill>
              <a:highlight>
                <a:srgbClr val="FF6600"/>
              </a:highlight>
              <a:latin typeface="Verdana" pitchFamily="34" charset="0"/>
              <a:ea typeface="ＭＳ Ｐゴシック" pitchFamily="34" charset="-128"/>
            </a:endParaRPr>
          </a:p>
        </p:txBody>
      </p:sp>
    </p:spTree>
    <p:extLst>
      <p:ext uri="{BB962C8B-B14F-4D97-AF65-F5344CB8AC3E}">
        <p14:creationId xmlns:p14="http://schemas.microsoft.com/office/powerpoint/2010/main" val="254595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9A593FB1-E3EF-9F60-A15D-64F3AB10CB99}"/>
              </a:ext>
            </a:extLst>
          </p:cNvPr>
          <p:cNvSpPr txBox="1">
            <a:spLocks/>
          </p:cNvSpPr>
          <p:nvPr/>
        </p:nvSpPr>
        <p:spPr>
          <a:xfrm>
            <a:off x="1649407" y="1525571"/>
            <a:ext cx="9951399" cy="4320612"/>
          </a:xfrm>
          <a:prstGeom prst="rect">
            <a:avLst/>
          </a:prstGeom>
        </p:spPr>
        <p:txBody>
          <a:bodyPr/>
          <a:lstStyle>
            <a:lvl1pPr marL="216000" indent="-216000" algn="l" defTabSz="914400" rtl="0" eaLnBrk="1" latinLnBrk="0" hangingPunct="1">
              <a:lnSpc>
                <a:spcPct val="100000"/>
              </a:lnSpc>
              <a:spcBef>
                <a:spcPts val="0"/>
              </a:spcBef>
              <a:buSzPct val="70000"/>
              <a:buFont typeface="Arial" panose="020B0604020202020204" pitchFamily="34" charset="0"/>
              <a:buChar char="•"/>
              <a:tabLst/>
              <a:defRPr sz="1600" b="0" i="0" kern="1200" spc="30" baseline="0">
                <a:solidFill>
                  <a:schemeClr val="tx1"/>
                </a:solidFill>
                <a:latin typeface="+mn-lt"/>
                <a:ea typeface="+mn-ea"/>
                <a:cs typeface="+mn-cs"/>
              </a:defRPr>
            </a:lvl1pPr>
            <a:lvl2pPr marL="406400" indent="-184150" algn="l" defTabSz="914400" rtl="0" eaLnBrk="1" latinLnBrk="0" hangingPunct="1">
              <a:lnSpc>
                <a:spcPct val="100000"/>
              </a:lnSpc>
              <a:spcBef>
                <a:spcPts val="0"/>
              </a:spcBef>
              <a:buSzPct val="70000"/>
              <a:buFont typeface="Arial" panose="020B0604020202020204" pitchFamily="34" charset="0"/>
              <a:buChar char="•"/>
              <a:tabLst/>
              <a:defRPr sz="1400" b="0" i="0" kern="1200" spc="30" baseline="0">
                <a:solidFill>
                  <a:schemeClr val="tx1"/>
                </a:solidFill>
                <a:latin typeface="+mn-lt"/>
                <a:ea typeface="+mn-ea"/>
                <a:cs typeface="+mn-cs"/>
              </a:defRPr>
            </a:lvl2pPr>
            <a:lvl3pPr marL="577850" indent="-171450" algn="l" defTabSz="914400" rtl="0" eaLnBrk="1" latinLnBrk="0" hangingPunct="1">
              <a:lnSpc>
                <a:spcPct val="100000"/>
              </a:lnSpc>
              <a:spcBef>
                <a:spcPts val="0"/>
              </a:spcBef>
              <a:buSzPct val="70000"/>
              <a:buFont typeface="Arial" panose="020B0604020202020204" pitchFamily="34" charset="0"/>
              <a:buChar char="•"/>
              <a:tabLst/>
              <a:defRPr sz="1200" b="0" i="0" kern="1200" spc="30" baseline="0">
                <a:solidFill>
                  <a:schemeClr val="tx1"/>
                </a:solidFill>
                <a:latin typeface="+mn-lt"/>
                <a:ea typeface="+mn-ea"/>
                <a:cs typeface="+mn-cs"/>
              </a:defRPr>
            </a:lvl3pPr>
            <a:lvl4pPr marL="720725" indent="-142875" algn="l" defTabSz="914400" rtl="0" eaLnBrk="1" latinLnBrk="0" hangingPunct="1">
              <a:lnSpc>
                <a:spcPct val="100000"/>
              </a:lnSpc>
              <a:spcBef>
                <a:spcPts val="0"/>
              </a:spcBef>
              <a:buSzPct val="70000"/>
              <a:buFont typeface="Arial" panose="020B0604020202020204" pitchFamily="34" charset="0"/>
              <a:buChar char="•"/>
              <a:tabLst/>
              <a:defRPr sz="1000" b="0" i="0" kern="1200" spc="30" baseline="0">
                <a:solidFill>
                  <a:schemeClr val="tx1"/>
                </a:solidFill>
                <a:latin typeface="+mn-lt"/>
                <a:ea typeface="+mn-ea"/>
                <a:cs typeface="+mn-cs"/>
              </a:defRPr>
            </a:lvl4pPr>
            <a:lvl5pPr marL="852488" indent="-131763" algn="l" defTabSz="914400" rtl="0" eaLnBrk="1" latinLnBrk="0" hangingPunct="1">
              <a:lnSpc>
                <a:spcPct val="100000"/>
              </a:lnSpc>
              <a:spcBef>
                <a:spcPts val="0"/>
              </a:spcBef>
              <a:buSzPct val="70000"/>
              <a:buFont typeface="Arial" panose="020B0604020202020204" pitchFamily="34" charset="0"/>
              <a:buChar char="•"/>
              <a:tabLst/>
              <a:defRPr sz="800" b="0" i="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2228" lvl="1" indent="0" defTabSz="914309" fontAlgn="auto">
              <a:spcAft>
                <a:spcPts val="0"/>
              </a:spcAft>
              <a:buNone/>
            </a:pPr>
            <a:endParaRPr lang="da-DK">
              <a:solidFill>
                <a:srgbClr val="1A1A1A"/>
              </a:solidFill>
              <a:latin typeface="Spartan Office"/>
            </a:endParaRPr>
          </a:p>
          <a:p>
            <a:pPr marL="215978" indent="-215978" defTabSz="914309" fontAlgn="auto">
              <a:spcAft>
                <a:spcPts val="0"/>
              </a:spcAft>
            </a:pPr>
            <a:endParaRPr lang="en-DK" dirty="0">
              <a:solidFill>
                <a:srgbClr val="1A1A1A"/>
              </a:solidFill>
              <a:latin typeface="Spartan Office"/>
            </a:endParaRPr>
          </a:p>
        </p:txBody>
      </p:sp>
      <p:sp>
        <p:nvSpPr>
          <p:cNvPr id="5" name="Title 5">
            <a:extLst>
              <a:ext uri="{FF2B5EF4-FFF2-40B4-BE49-F238E27FC236}">
                <a16:creationId xmlns:a16="http://schemas.microsoft.com/office/drawing/2014/main" id="{61ACB337-3B25-7170-FD0B-FF084C18B5B7}"/>
              </a:ext>
            </a:extLst>
          </p:cNvPr>
          <p:cNvSpPr txBox="1">
            <a:spLocks/>
          </p:cNvSpPr>
          <p:nvPr/>
        </p:nvSpPr>
        <p:spPr>
          <a:xfrm>
            <a:off x="1275952" y="236643"/>
            <a:ext cx="10324854" cy="1079359"/>
          </a:xfrm>
          <a:prstGeom prst="rect">
            <a:avLst/>
          </a:prstGeom>
        </p:spPr>
        <p:txBody>
          <a:bodyPr/>
          <a:lstStyle>
            <a:lvl1pPr algn="l" defTabSz="914400" rtl="0" eaLnBrk="1" latinLnBrk="0" hangingPunct="1">
              <a:lnSpc>
                <a:spcPct val="80000"/>
              </a:lnSpc>
              <a:spcBef>
                <a:spcPct val="0"/>
              </a:spcBef>
              <a:buNone/>
              <a:defRPr sz="3200" b="0" i="0" kern="1200" spc="0">
                <a:solidFill>
                  <a:schemeClr val="tx1"/>
                </a:solidFill>
                <a:latin typeface="+mj-lt"/>
                <a:ea typeface="+mj-ea"/>
                <a:cs typeface="+mj-cs"/>
              </a:defRPr>
            </a:lvl1pPr>
          </a:lstStyle>
          <a:p>
            <a:pPr defTabSz="914309" fontAlgn="auto">
              <a:spcAft>
                <a:spcPts val="0"/>
              </a:spcAft>
            </a:pPr>
            <a:r>
              <a:rPr lang="en-DK" dirty="0">
                <a:solidFill>
                  <a:srgbClr val="1A1A1A"/>
                </a:solidFill>
                <a:latin typeface="Cormorant Garamond Office"/>
              </a:rPr>
              <a:t>Ny form for sammenhængskraft?  - ”the neighbourhood effect”</a:t>
            </a:r>
          </a:p>
        </p:txBody>
      </p:sp>
      <p:pic>
        <p:nvPicPr>
          <p:cNvPr id="6" name="Picture 5">
            <a:extLst>
              <a:ext uri="{FF2B5EF4-FFF2-40B4-BE49-F238E27FC236}">
                <a16:creationId xmlns:a16="http://schemas.microsoft.com/office/drawing/2014/main" id="{13AAFE00-046D-A53B-40F2-77E463497AC8}"/>
              </a:ext>
            </a:extLst>
          </p:cNvPr>
          <p:cNvPicPr>
            <a:picLocks noChangeAspect="1"/>
          </p:cNvPicPr>
          <p:nvPr/>
        </p:nvPicPr>
        <p:blipFill>
          <a:blip r:embed="rId3"/>
          <a:stretch>
            <a:fillRect/>
          </a:stretch>
        </p:blipFill>
        <p:spPr>
          <a:xfrm>
            <a:off x="864372" y="2674904"/>
            <a:ext cx="2841553" cy="2958824"/>
          </a:xfrm>
          <a:prstGeom prst="rect">
            <a:avLst/>
          </a:prstGeom>
        </p:spPr>
      </p:pic>
      <p:pic>
        <p:nvPicPr>
          <p:cNvPr id="7" name="Picture 6">
            <a:extLst>
              <a:ext uri="{FF2B5EF4-FFF2-40B4-BE49-F238E27FC236}">
                <a16:creationId xmlns:a16="http://schemas.microsoft.com/office/drawing/2014/main" id="{7E0D709B-AB01-A7E4-E4D6-3FC0B214C7DE}"/>
              </a:ext>
            </a:extLst>
          </p:cNvPr>
          <p:cNvPicPr>
            <a:picLocks noChangeAspect="1"/>
          </p:cNvPicPr>
          <p:nvPr/>
        </p:nvPicPr>
        <p:blipFill>
          <a:blip r:embed="rId4"/>
          <a:stretch>
            <a:fillRect/>
          </a:stretch>
        </p:blipFill>
        <p:spPr>
          <a:xfrm>
            <a:off x="4986363" y="2674903"/>
            <a:ext cx="2904031" cy="2958824"/>
          </a:xfrm>
          <a:prstGeom prst="rect">
            <a:avLst/>
          </a:prstGeom>
        </p:spPr>
      </p:pic>
      <p:sp>
        <p:nvSpPr>
          <p:cNvPr id="8" name="TextBox 7">
            <a:extLst>
              <a:ext uri="{FF2B5EF4-FFF2-40B4-BE49-F238E27FC236}">
                <a16:creationId xmlns:a16="http://schemas.microsoft.com/office/drawing/2014/main" id="{3F0BFD0C-CE6E-0E16-7F1A-16B448743A53}"/>
              </a:ext>
            </a:extLst>
          </p:cNvPr>
          <p:cNvSpPr txBox="1"/>
          <p:nvPr/>
        </p:nvSpPr>
        <p:spPr>
          <a:xfrm>
            <a:off x="1649407" y="1200174"/>
            <a:ext cx="10512440" cy="1174730"/>
          </a:xfrm>
          <a:prstGeom prst="rect">
            <a:avLst/>
          </a:prstGeom>
          <a:noFill/>
        </p:spPr>
        <p:txBody>
          <a:bodyPr wrap="square" lIns="215972" tIns="215972" rIns="215972" bIns="215972" rtlCol="0">
            <a:spAutoFit/>
          </a:bodyPr>
          <a:lstStyle/>
          <a:p>
            <a:pPr defTabSz="914309" fontAlgn="auto">
              <a:spcBef>
                <a:spcPts val="0"/>
              </a:spcBef>
              <a:spcAft>
                <a:spcPts val="0"/>
              </a:spcAft>
            </a:pPr>
            <a:r>
              <a:rPr lang="en-GB" sz="2400" spc="30" dirty="0">
                <a:solidFill>
                  <a:srgbClr val="1A1A1A"/>
                </a:solidFill>
                <a:latin typeface="Cormorant Garamond Office"/>
                <a:ea typeface="+mn-ea"/>
              </a:rPr>
              <a:t>J</a:t>
            </a:r>
            <a:r>
              <a:rPr lang="en-DK" sz="2400" spc="30" dirty="0">
                <a:solidFill>
                  <a:srgbClr val="1A1A1A"/>
                </a:solidFill>
                <a:latin typeface="Cormorant Garamond Office"/>
                <a:ea typeface="+mn-ea"/>
              </a:rPr>
              <a:t>eg føler mig egentlig tættere på mine nærmeste teamkollegaer, men længere væk fra organisationen…</a:t>
            </a:r>
          </a:p>
        </p:txBody>
      </p:sp>
      <p:pic>
        <p:nvPicPr>
          <p:cNvPr id="9" name="Graphic 8" descr="Open quotation mark with solid fill">
            <a:extLst>
              <a:ext uri="{FF2B5EF4-FFF2-40B4-BE49-F238E27FC236}">
                <a16:creationId xmlns:a16="http://schemas.microsoft.com/office/drawing/2014/main" id="{ED12B4B7-5A63-D4B2-F70A-0C03A79719C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314497" y="1186440"/>
            <a:ext cx="521815" cy="521815"/>
          </a:xfrm>
          <a:prstGeom prst="rect">
            <a:avLst/>
          </a:prstGeom>
        </p:spPr>
      </p:pic>
      <p:sp>
        <p:nvSpPr>
          <p:cNvPr id="10" name="TextBox 9">
            <a:extLst>
              <a:ext uri="{FF2B5EF4-FFF2-40B4-BE49-F238E27FC236}">
                <a16:creationId xmlns:a16="http://schemas.microsoft.com/office/drawing/2014/main" id="{051DDC8E-8E44-DC19-5298-7F035148001C}"/>
              </a:ext>
            </a:extLst>
          </p:cNvPr>
          <p:cNvSpPr txBox="1"/>
          <p:nvPr/>
        </p:nvSpPr>
        <p:spPr>
          <a:xfrm>
            <a:off x="8696776" y="2599968"/>
            <a:ext cx="2904031" cy="3390432"/>
          </a:xfrm>
          <a:prstGeom prst="rect">
            <a:avLst/>
          </a:prstGeom>
          <a:noFill/>
        </p:spPr>
        <p:txBody>
          <a:bodyPr wrap="square" lIns="215972" tIns="215972" rIns="215972" bIns="215972" rtlCol="0">
            <a:spAutoFit/>
          </a:bodyPr>
          <a:lstStyle/>
          <a:p>
            <a:pPr defTabSz="914309" fontAlgn="auto">
              <a:spcBef>
                <a:spcPts val="0"/>
              </a:spcBef>
              <a:spcAft>
                <a:spcPts val="0"/>
              </a:spcAft>
            </a:pPr>
            <a:r>
              <a:rPr lang="en-DK" sz="2400" spc="30" dirty="0">
                <a:solidFill>
                  <a:srgbClr val="1A1A1A"/>
                </a:solidFill>
                <a:latin typeface="Cormorant Garamond Office"/>
                <a:ea typeface="+mn-ea"/>
              </a:rPr>
              <a:t>Tilhørsforhold?</a:t>
            </a:r>
          </a:p>
          <a:p>
            <a:pPr defTabSz="914309" fontAlgn="auto">
              <a:spcBef>
                <a:spcPts val="0"/>
              </a:spcBef>
              <a:spcAft>
                <a:spcPts val="0"/>
              </a:spcAft>
            </a:pPr>
            <a:endParaRPr lang="en-DK" sz="2400" spc="30" dirty="0">
              <a:solidFill>
                <a:srgbClr val="1A1A1A"/>
              </a:solidFill>
              <a:latin typeface="Cormorant Garamond Office"/>
              <a:ea typeface="+mn-ea"/>
            </a:endParaRPr>
          </a:p>
          <a:p>
            <a:pPr defTabSz="914309" fontAlgn="auto">
              <a:spcBef>
                <a:spcPts val="0"/>
              </a:spcBef>
              <a:spcAft>
                <a:spcPts val="0"/>
              </a:spcAft>
            </a:pPr>
            <a:r>
              <a:rPr lang="en-DK" sz="2400" spc="30" dirty="0">
                <a:solidFill>
                  <a:srgbClr val="1A1A1A"/>
                </a:solidFill>
                <a:latin typeface="Cormorant Garamond Office"/>
                <a:ea typeface="+mn-ea"/>
              </a:rPr>
              <a:t>Læring og vidensdeling?</a:t>
            </a:r>
          </a:p>
          <a:p>
            <a:pPr defTabSz="914309" fontAlgn="auto">
              <a:spcBef>
                <a:spcPts val="0"/>
              </a:spcBef>
              <a:spcAft>
                <a:spcPts val="0"/>
              </a:spcAft>
            </a:pPr>
            <a:endParaRPr lang="en-DK" sz="2400" spc="30" dirty="0">
              <a:solidFill>
                <a:srgbClr val="1A1A1A"/>
              </a:solidFill>
              <a:latin typeface="Cormorant Garamond Office"/>
              <a:ea typeface="+mn-ea"/>
            </a:endParaRPr>
          </a:p>
          <a:p>
            <a:pPr defTabSz="914309" fontAlgn="auto">
              <a:spcBef>
                <a:spcPts val="0"/>
              </a:spcBef>
              <a:spcAft>
                <a:spcPts val="0"/>
              </a:spcAft>
            </a:pPr>
            <a:r>
              <a:rPr lang="en-DK" sz="2400" spc="30" dirty="0">
                <a:solidFill>
                  <a:srgbClr val="1A1A1A"/>
                </a:solidFill>
                <a:latin typeface="Cormorant Garamond Office"/>
                <a:ea typeface="+mn-ea"/>
              </a:rPr>
              <a:t>Organisatorisk citizenship adfærd?</a:t>
            </a:r>
          </a:p>
        </p:txBody>
      </p:sp>
      <p:sp>
        <p:nvSpPr>
          <p:cNvPr id="11" name="Footer Placeholder 2">
            <a:extLst>
              <a:ext uri="{FF2B5EF4-FFF2-40B4-BE49-F238E27FC236}">
                <a16:creationId xmlns:a16="http://schemas.microsoft.com/office/drawing/2014/main" id="{35FFC2D8-F2F1-3B44-4833-FEA16DF4D8F9}"/>
              </a:ext>
            </a:extLst>
          </p:cNvPr>
          <p:cNvSpPr txBox="1">
            <a:spLocks/>
          </p:cNvSpPr>
          <p:nvPr/>
        </p:nvSpPr>
        <p:spPr>
          <a:xfrm>
            <a:off x="6743278" y="6235727"/>
            <a:ext cx="6498065" cy="559256"/>
          </a:xfrm>
          <a:prstGeom prst="rect">
            <a:avLst/>
          </a:prstGeom>
        </p:spPr>
        <p:txBody>
          <a:bodyPr wrap="square" anchor="b">
            <a:noAutofit/>
          </a:bodyPr>
          <a:ls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09" fontAlgn="auto">
              <a:spcBef>
                <a:spcPts val="0"/>
              </a:spcBef>
              <a:spcAft>
                <a:spcPts val="600"/>
              </a:spcAft>
            </a:pPr>
            <a:r>
              <a:rPr lang="en-GB" sz="1200" dirty="0">
                <a:solidFill>
                  <a:srgbClr val="FFFFFF">
                    <a:lumMod val="50000"/>
                  </a:srgbClr>
                </a:solidFill>
                <a:latin typeface="Spartan Office"/>
              </a:rPr>
              <a:t>MEJSE HASLE NIELSEN, ORGANISATIONSPSYKOLOG, PHD-STIPENDIAT</a:t>
            </a:r>
            <a:endParaRPr lang="en-DK" sz="1200" dirty="0">
              <a:solidFill>
                <a:srgbClr val="FFFFFF">
                  <a:lumMod val="50000"/>
                </a:srgbClr>
              </a:solidFill>
              <a:latin typeface="Spartan Office"/>
            </a:endParaRPr>
          </a:p>
        </p:txBody>
      </p:sp>
    </p:spTree>
    <p:extLst>
      <p:ext uri="{BB962C8B-B14F-4D97-AF65-F5344CB8AC3E}">
        <p14:creationId xmlns:p14="http://schemas.microsoft.com/office/powerpoint/2010/main" val="136816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126654" y="-27384"/>
            <a:ext cx="9168358" cy="972716"/>
          </a:xfrm>
        </p:spPr>
        <p:txBody>
          <a:bodyPr/>
          <a:lstStyle/>
          <a:p>
            <a:r>
              <a:rPr lang="en-GB" sz="2800" dirty="0"/>
              <a:t>Safety Moment</a:t>
            </a:r>
          </a:p>
        </p:txBody>
      </p:sp>
      <p:sp>
        <p:nvSpPr>
          <p:cNvPr id="4" name="Pladsholder til indhold 3"/>
          <p:cNvSpPr>
            <a:spLocks noGrp="1"/>
          </p:cNvSpPr>
          <p:nvPr>
            <p:ph idx="1"/>
          </p:nvPr>
        </p:nvSpPr>
        <p:spPr>
          <a:xfrm>
            <a:off x="622598" y="1196752"/>
            <a:ext cx="7632848" cy="5092005"/>
          </a:xfrm>
        </p:spPr>
        <p:txBody>
          <a:bodyPr/>
          <a:lstStyle/>
          <a:p>
            <a:pPr marL="0" indent="0">
              <a:buNone/>
            </a:pPr>
            <a:endParaRPr lang="da-DK" dirty="0"/>
          </a:p>
          <a:p>
            <a:pPr marL="0" indent="0">
              <a:buNone/>
            </a:pPr>
            <a:r>
              <a:rPr lang="da-DK" sz="2000" b="1" dirty="0" smtClean="0"/>
              <a:t>Safety Moment indtil kl. 12:00 </a:t>
            </a:r>
          </a:p>
          <a:p>
            <a:pPr marL="0" indent="0">
              <a:buNone/>
            </a:pPr>
            <a:endParaRPr lang="da-DK" sz="2000" b="1" dirty="0" smtClean="0"/>
          </a:p>
          <a:p>
            <a:pPr lvl="8">
              <a:lnSpc>
                <a:spcPct val="200000"/>
              </a:lnSpc>
              <a:buFont typeface="Wingdings" panose="05000000000000000000" pitchFamily="2" charset="2"/>
              <a:buChar char="Ø"/>
            </a:pPr>
            <a:r>
              <a:rPr lang="da-DK" sz="2000" i="1" dirty="0" smtClean="0"/>
              <a:t> Hybridarbejde</a:t>
            </a:r>
          </a:p>
          <a:p>
            <a:pPr lvl="8">
              <a:lnSpc>
                <a:spcPct val="200000"/>
              </a:lnSpc>
              <a:buFont typeface="Wingdings" panose="05000000000000000000" pitchFamily="2" charset="2"/>
              <a:buChar char="Ø"/>
            </a:pPr>
            <a:r>
              <a:rPr lang="da-DK" sz="2000" i="1" dirty="0" smtClean="0"/>
              <a:t> Samarbejde </a:t>
            </a:r>
            <a:r>
              <a:rPr lang="da-DK" sz="2000" i="1" dirty="0"/>
              <a:t>og sammenhængskraft </a:t>
            </a:r>
            <a:endParaRPr lang="da-DK" sz="2000" i="1" dirty="0" smtClean="0"/>
          </a:p>
          <a:p>
            <a:pPr lvl="8">
              <a:lnSpc>
                <a:spcPct val="200000"/>
              </a:lnSpc>
              <a:buFont typeface="Wingdings" panose="05000000000000000000" pitchFamily="2" charset="2"/>
              <a:buChar char="Ø"/>
            </a:pPr>
            <a:r>
              <a:rPr lang="da-DK" sz="2000" i="1" dirty="0"/>
              <a:t> </a:t>
            </a:r>
            <a:r>
              <a:rPr lang="da-DK" sz="2000" i="1" dirty="0" smtClean="0"/>
              <a:t>Drøftelser </a:t>
            </a:r>
            <a:r>
              <a:rPr lang="da-DK" sz="2000" i="1" dirty="0"/>
              <a:t>ved bordene</a:t>
            </a:r>
            <a:endParaRPr lang="da-DK" sz="2000" b="1" i="1" dirty="0"/>
          </a:p>
          <a:p>
            <a:pPr marL="0" indent="0">
              <a:buNone/>
            </a:pPr>
            <a:endParaRPr lang="da-DK" dirty="0"/>
          </a:p>
          <a:p>
            <a:pPr marL="0" indent="0">
              <a:buNone/>
            </a:pPr>
            <a:endParaRPr lang="da-DK" dirty="0">
              <a:solidFill>
                <a:srgbClr val="C00000"/>
              </a:solidFill>
            </a:endParaRPr>
          </a:p>
          <a:p>
            <a:pPr marL="0" indent="0">
              <a:buNone/>
            </a:pPr>
            <a:endParaRPr lang="da-DK" dirty="0" smtClean="0">
              <a:solidFill>
                <a:srgbClr val="C00000"/>
              </a:solidFill>
            </a:endParaRPr>
          </a:p>
          <a:p>
            <a:pPr marL="0" indent="0">
              <a:buNone/>
            </a:pPr>
            <a:endParaRPr lang="da-DK" dirty="0">
              <a:solidFill>
                <a:srgbClr val="C00000"/>
              </a:solidFill>
            </a:endParaRPr>
          </a:p>
          <a:p>
            <a:pPr marL="0" indent="0">
              <a:buNone/>
            </a:pPr>
            <a:r>
              <a:rPr lang="da-DK" sz="1600" i="1" dirty="0" smtClean="0">
                <a:solidFill>
                  <a:srgbClr val="C00000"/>
                </a:solidFill>
              </a:rPr>
              <a:t>                                                      </a:t>
            </a:r>
            <a:r>
              <a:rPr lang="da-DK" sz="1600" i="1" dirty="0" smtClean="0">
                <a:solidFill>
                  <a:srgbClr val="0070C0"/>
                </a:solidFill>
              </a:rPr>
              <a:t>Husk </a:t>
            </a:r>
            <a:r>
              <a:rPr lang="da-DK" sz="1600" i="1" dirty="0">
                <a:solidFill>
                  <a:srgbClr val="0070C0"/>
                </a:solidFill>
              </a:rPr>
              <a:t>at tage noter – </a:t>
            </a:r>
            <a:r>
              <a:rPr lang="da-DK" sz="1600" i="1" u="sng" dirty="0" smtClean="0">
                <a:solidFill>
                  <a:srgbClr val="0070C0"/>
                </a:solidFill>
              </a:rPr>
              <a:t>Drøftelse </a:t>
            </a:r>
            <a:r>
              <a:rPr lang="da-DK" sz="1600" i="1" u="sng" dirty="0">
                <a:solidFill>
                  <a:srgbClr val="0070C0"/>
                </a:solidFill>
              </a:rPr>
              <a:t>ved bordene</a:t>
            </a:r>
          </a:p>
          <a:p>
            <a:pPr marL="0" indent="0">
              <a:buNone/>
            </a:pPr>
            <a:endParaRPr lang="da-DK" dirty="0" smtClean="0">
              <a:solidFill>
                <a:srgbClr val="C00000"/>
              </a:solidFill>
            </a:endParaRPr>
          </a:p>
        </p:txBody>
      </p:sp>
      <p:sp>
        <p:nvSpPr>
          <p:cNvPr id="2" name="Pladsholder til slidenummer 1"/>
          <p:cNvSpPr>
            <a:spLocks noGrp="1"/>
          </p:cNvSpPr>
          <p:nvPr>
            <p:ph type="sldNum" sz="quarter" idx="11"/>
          </p:nvPr>
        </p:nvSpPr>
        <p:spPr/>
        <p:txBody>
          <a:bodyPr/>
          <a:lstStyle/>
          <a:p>
            <a:fld id="{103EA872-A674-449B-A120-B97244F8E91D}" type="slidenum">
              <a:rPr lang="en-GB" smtClean="0"/>
              <a:pPr/>
              <a:t>4</a:t>
            </a:fld>
            <a:endParaRPr lang="en-GB" dirty="0"/>
          </a:p>
        </p:txBody>
      </p:sp>
      <p:pic>
        <p:nvPicPr>
          <p:cNvPr id="7" name="Billede 6"/>
          <p:cNvPicPr>
            <a:picLocks noChangeAspect="1"/>
          </p:cNvPicPr>
          <p:nvPr/>
        </p:nvPicPr>
        <p:blipFill>
          <a:blip r:embed="rId2"/>
          <a:stretch>
            <a:fillRect/>
          </a:stretch>
        </p:blipFill>
        <p:spPr>
          <a:xfrm>
            <a:off x="8399462" y="5229200"/>
            <a:ext cx="975531" cy="959053"/>
          </a:xfrm>
          <a:prstGeom prst="rect">
            <a:avLst/>
          </a:prstGeom>
        </p:spPr>
      </p:pic>
      <p:pic>
        <p:nvPicPr>
          <p:cNvPr id="6" name="Billede 5"/>
          <p:cNvPicPr>
            <a:picLocks noChangeAspect="1"/>
          </p:cNvPicPr>
          <p:nvPr/>
        </p:nvPicPr>
        <p:blipFill>
          <a:blip r:embed="rId3"/>
          <a:stretch>
            <a:fillRect/>
          </a:stretch>
        </p:blipFill>
        <p:spPr>
          <a:xfrm>
            <a:off x="7393232" y="801266"/>
            <a:ext cx="4114800" cy="2286000"/>
          </a:xfrm>
          <a:prstGeom prst="rect">
            <a:avLst/>
          </a:prstGeom>
        </p:spPr>
      </p:pic>
    </p:spTree>
    <p:extLst>
      <p:ext uri="{BB962C8B-B14F-4D97-AF65-F5344CB8AC3E}">
        <p14:creationId xmlns:p14="http://schemas.microsoft.com/office/powerpoint/2010/main" val="39187400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2DC60007-FE20-9DBB-9992-D213D2B0B28F}"/>
              </a:ext>
            </a:extLst>
          </p:cNvPr>
          <p:cNvSpPr txBox="1">
            <a:spLocks/>
          </p:cNvSpPr>
          <p:nvPr/>
        </p:nvSpPr>
        <p:spPr>
          <a:xfrm>
            <a:off x="962687" y="1428528"/>
            <a:ext cx="8857097" cy="4320612"/>
          </a:xfrm>
          <a:prstGeom prst="rect">
            <a:avLst/>
          </a:prstGeom>
        </p:spPr>
        <p:txBody>
          <a:bodyPr/>
          <a:lstStyle>
            <a:lvl1pPr marL="216000" indent="-216000" algn="l" defTabSz="914400" rtl="0" eaLnBrk="1" latinLnBrk="0" hangingPunct="1">
              <a:lnSpc>
                <a:spcPct val="100000"/>
              </a:lnSpc>
              <a:spcBef>
                <a:spcPts val="0"/>
              </a:spcBef>
              <a:buSzPct val="70000"/>
              <a:buFont typeface="Arial" panose="020B0604020202020204" pitchFamily="34" charset="0"/>
              <a:buChar char="•"/>
              <a:tabLst/>
              <a:defRPr sz="1600" b="0" i="0" kern="1200" spc="30" baseline="0">
                <a:solidFill>
                  <a:schemeClr val="tx1"/>
                </a:solidFill>
                <a:latin typeface="+mn-lt"/>
                <a:ea typeface="+mn-ea"/>
                <a:cs typeface="+mn-cs"/>
              </a:defRPr>
            </a:lvl1pPr>
            <a:lvl2pPr marL="406400" indent="-184150" algn="l" defTabSz="914400" rtl="0" eaLnBrk="1" latinLnBrk="0" hangingPunct="1">
              <a:lnSpc>
                <a:spcPct val="100000"/>
              </a:lnSpc>
              <a:spcBef>
                <a:spcPts val="0"/>
              </a:spcBef>
              <a:buSzPct val="70000"/>
              <a:buFont typeface="Arial" panose="020B0604020202020204" pitchFamily="34" charset="0"/>
              <a:buChar char="•"/>
              <a:tabLst/>
              <a:defRPr sz="1400" b="0" i="0" kern="1200" spc="30" baseline="0">
                <a:solidFill>
                  <a:schemeClr val="tx1"/>
                </a:solidFill>
                <a:latin typeface="+mn-lt"/>
                <a:ea typeface="+mn-ea"/>
                <a:cs typeface="+mn-cs"/>
              </a:defRPr>
            </a:lvl2pPr>
            <a:lvl3pPr marL="577850" indent="-171450" algn="l" defTabSz="914400" rtl="0" eaLnBrk="1" latinLnBrk="0" hangingPunct="1">
              <a:lnSpc>
                <a:spcPct val="100000"/>
              </a:lnSpc>
              <a:spcBef>
                <a:spcPts val="0"/>
              </a:spcBef>
              <a:buSzPct val="70000"/>
              <a:buFont typeface="Arial" panose="020B0604020202020204" pitchFamily="34" charset="0"/>
              <a:buChar char="•"/>
              <a:tabLst/>
              <a:defRPr sz="1200" b="0" i="0" kern="1200" spc="30" baseline="0">
                <a:solidFill>
                  <a:schemeClr val="tx1"/>
                </a:solidFill>
                <a:latin typeface="+mn-lt"/>
                <a:ea typeface="+mn-ea"/>
                <a:cs typeface="+mn-cs"/>
              </a:defRPr>
            </a:lvl3pPr>
            <a:lvl4pPr marL="720725" indent="-142875" algn="l" defTabSz="914400" rtl="0" eaLnBrk="1" latinLnBrk="0" hangingPunct="1">
              <a:lnSpc>
                <a:spcPct val="100000"/>
              </a:lnSpc>
              <a:spcBef>
                <a:spcPts val="0"/>
              </a:spcBef>
              <a:buSzPct val="70000"/>
              <a:buFont typeface="Arial" panose="020B0604020202020204" pitchFamily="34" charset="0"/>
              <a:buChar char="•"/>
              <a:tabLst/>
              <a:defRPr sz="1000" b="0" i="0" kern="1200" spc="30" baseline="0">
                <a:solidFill>
                  <a:schemeClr val="tx1"/>
                </a:solidFill>
                <a:latin typeface="+mn-lt"/>
                <a:ea typeface="+mn-ea"/>
                <a:cs typeface="+mn-cs"/>
              </a:defRPr>
            </a:lvl4pPr>
            <a:lvl5pPr marL="852488" indent="-131763" algn="l" defTabSz="914400" rtl="0" eaLnBrk="1" latinLnBrk="0" hangingPunct="1">
              <a:lnSpc>
                <a:spcPct val="100000"/>
              </a:lnSpc>
              <a:spcBef>
                <a:spcPts val="0"/>
              </a:spcBef>
              <a:buSzPct val="70000"/>
              <a:buFont typeface="Arial" panose="020B0604020202020204" pitchFamily="34" charset="0"/>
              <a:buChar char="•"/>
              <a:tabLst/>
              <a:defRPr sz="800" b="0" i="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09" fontAlgn="auto">
              <a:spcAft>
                <a:spcPts val="0"/>
              </a:spcAft>
              <a:buNone/>
            </a:pPr>
            <a:endParaRPr lang="en-DK">
              <a:solidFill>
                <a:srgbClr val="1A1A1A"/>
              </a:solidFill>
              <a:latin typeface="Spartan Office"/>
            </a:endParaRPr>
          </a:p>
          <a:p>
            <a:pPr marL="0" indent="0" defTabSz="914309" fontAlgn="auto">
              <a:spcAft>
                <a:spcPts val="0"/>
              </a:spcAft>
              <a:buNone/>
            </a:pPr>
            <a:endParaRPr lang="en-DK" sz="1200">
              <a:solidFill>
                <a:srgbClr val="1A1A1A"/>
              </a:solidFill>
              <a:latin typeface="Spartan Office"/>
            </a:endParaRPr>
          </a:p>
          <a:p>
            <a:pPr marL="0" indent="0" defTabSz="914309" fontAlgn="auto">
              <a:spcAft>
                <a:spcPts val="0"/>
              </a:spcAft>
              <a:buNone/>
            </a:pPr>
            <a:endParaRPr lang="en-DK">
              <a:solidFill>
                <a:srgbClr val="1A1A1A"/>
              </a:solidFill>
              <a:latin typeface="Spartan Office"/>
            </a:endParaRPr>
          </a:p>
          <a:p>
            <a:pPr marL="0" indent="0" defTabSz="914309" fontAlgn="auto">
              <a:spcAft>
                <a:spcPts val="0"/>
              </a:spcAft>
              <a:buNone/>
            </a:pPr>
            <a:endParaRPr lang="en-DK" dirty="0">
              <a:solidFill>
                <a:srgbClr val="1A1A1A"/>
              </a:solidFill>
              <a:latin typeface="Spartan Office"/>
            </a:endParaRPr>
          </a:p>
        </p:txBody>
      </p:sp>
      <p:sp>
        <p:nvSpPr>
          <p:cNvPr id="5" name="Title 5">
            <a:extLst>
              <a:ext uri="{FF2B5EF4-FFF2-40B4-BE49-F238E27FC236}">
                <a16:creationId xmlns:a16="http://schemas.microsoft.com/office/drawing/2014/main" id="{8D71A84D-38DC-BA83-ECED-886442400ED9}"/>
              </a:ext>
            </a:extLst>
          </p:cNvPr>
          <p:cNvSpPr txBox="1">
            <a:spLocks/>
          </p:cNvSpPr>
          <p:nvPr/>
        </p:nvSpPr>
        <p:spPr>
          <a:xfrm>
            <a:off x="1631341" y="330018"/>
            <a:ext cx="9518999" cy="1079359"/>
          </a:xfrm>
          <a:prstGeom prst="rect">
            <a:avLst/>
          </a:prstGeom>
        </p:spPr>
        <p:txBody>
          <a:bodyPr/>
          <a:lstStyle>
            <a:lvl1pPr algn="l" defTabSz="914400" rtl="0" eaLnBrk="1" latinLnBrk="0" hangingPunct="1">
              <a:lnSpc>
                <a:spcPct val="80000"/>
              </a:lnSpc>
              <a:spcBef>
                <a:spcPct val="0"/>
              </a:spcBef>
              <a:buNone/>
              <a:defRPr sz="3200" b="0" i="0" kern="1200" spc="0">
                <a:solidFill>
                  <a:schemeClr val="tx1"/>
                </a:solidFill>
                <a:latin typeface="+mj-lt"/>
                <a:ea typeface="+mj-ea"/>
                <a:cs typeface="+mj-cs"/>
              </a:defRPr>
            </a:lvl1pPr>
          </a:lstStyle>
          <a:p>
            <a:pPr defTabSz="914309" fontAlgn="auto">
              <a:spcAft>
                <a:spcPts val="0"/>
              </a:spcAft>
            </a:pPr>
            <a:r>
              <a:rPr lang="en-DK" dirty="0">
                <a:solidFill>
                  <a:srgbClr val="1A1A1A"/>
                </a:solidFill>
                <a:latin typeface="Cormorant Garamond Office"/>
              </a:rPr>
              <a:t>Et nyt balancefokus: Medarbejdernes behov eller arbejdspladsens behov?</a:t>
            </a:r>
          </a:p>
        </p:txBody>
      </p:sp>
      <p:pic>
        <p:nvPicPr>
          <p:cNvPr id="6" name="Graphic 5" descr="Yoga outline">
            <a:extLst>
              <a:ext uri="{FF2B5EF4-FFF2-40B4-BE49-F238E27FC236}">
                <a16:creationId xmlns:a16="http://schemas.microsoft.com/office/drawing/2014/main" id="{8F8F1124-CFFA-7CD1-E064-5BDEF809E743}"/>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333510" y="2002564"/>
            <a:ext cx="3509508" cy="3509508"/>
          </a:xfrm>
          <a:prstGeom prst="rect">
            <a:avLst/>
          </a:prstGeom>
        </p:spPr>
      </p:pic>
      <p:sp>
        <p:nvSpPr>
          <p:cNvPr id="7" name="Cloud Callout 6">
            <a:extLst>
              <a:ext uri="{FF2B5EF4-FFF2-40B4-BE49-F238E27FC236}">
                <a16:creationId xmlns:a16="http://schemas.microsoft.com/office/drawing/2014/main" id="{589307CE-1C53-42E3-75AF-06E0F1E5B1B2}"/>
              </a:ext>
            </a:extLst>
          </p:cNvPr>
          <p:cNvSpPr/>
          <p:nvPr/>
        </p:nvSpPr>
        <p:spPr>
          <a:xfrm>
            <a:off x="863299" y="1793450"/>
            <a:ext cx="3063472" cy="830238"/>
          </a:xfrm>
          <a:prstGeom prst="cloud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fontAlgn="auto">
              <a:spcBef>
                <a:spcPts val="0"/>
              </a:spcBef>
              <a:spcAft>
                <a:spcPts val="0"/>
              </a:spcAft>
              <a:defRPr/>
            </a:pPr>
            <a:r>
              <a:rPr lang="da-DK" sz="1800" dirty="0">
                <a:solidFill>
                  <a:srgbClr val="1A1A1A"/>
                </a:solidFill>
                <a:latin typeface="Cormorant Garamond Office"/>
              </a:rPr>
              <a:t>Personlighedsprofiler</a:t>
            </a:r>
            <a:endParaRPr lang="en-DK" sz="1800" dirty="0">
              <a:solidFill>
                <a:srgbClr val="F3F3EF"/>
              </a:solidFill>
              <a:latin typeface="Spartan Office"/>
            </a:endParaRPr>
          </a:p>
        </p:txBody>
      </p:sp>
      <p:sp>
        <p:nvSpPr>
          <p:cNvPr id="8" name="Cloud Callout 7">
            <a:extLst>
              <a:ext uri="{FF2B5EF4-FFF2-40B4-BE49-F238E27FC236}">
                <a16:creationId xmlns:a16="http://schemas.microsoft.com/office/drawing/2014/main" id="{9BC617B0-4DEC-2783-71BE-61E1BE83ABE1}"/>
              </a:ext>
            </a:extLst>
          </p:cNvPr>
          <p:cNvSpPr/>
          <p:nvPr/>
        </p:nvSpPr>
        <p:spPr>
          <a:xfrm>
            <a:off x="1864897" y="2782605"/>
            <a:ext cx="3063472" cy="830238"/>
          </a:xfrm>
          <a:prstGeom prst="cloud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fontAlgn="auto">
              <a:spcBef>
                <a:spcPts val="0"/>
              </a:spcBef>
              <a:spcAft>
                <a:spcPts val="0"/>
              </a:spcAft>
              <a:defRPr/>
            </a:pPr>
            <a:r>
              <a:rPr lang="da-DK" sz="1800" dirty="0">
                <a:solidFill>
                  <a:srgbClr val="1A1A1A"/>
                </a:solidFill>
                <a:latin typeface="Cormorant Garamond Office"/>
              </a:rPr>
              <a:t>Individuelle behov</a:t>
            </a:r>
            <a:endParaRPr lang="en-DK" sz="1800" dirty="0">
              <a:solidFill>
                <a:srgbClr val="F3F3EF"/>
              </a:solidFill>
              <a:latin typeface="Spartan Office"/>
            </a:endParaRPr>
          </a:p>
        </p:txBody>
      </p:sp>
      <p:sp>
        <p:nvSpPr>
          <p:cNvPr id="9" name="Cloud Callout 8">
            <a:extLst>
              <a:ext uri="{FF2B5EF4-FFF2-40B4-BE49-F238E27FC236}">
                <a16:creationId xmlns:a16="http://schemas.microsoft.com/office/drawing/2014/main" id="{EAC0D121-4C68-B8B8-6B2A-4AA9938029FD}"/>
              </a:ext>
            </a:extLst>
          </p:cNvPr>
          <p:cNvSpPr/>
          <p:nvPr/>
        </p:nvSpPr>
        <p:spPr>
          <a:xfrm>
            <a:off x="74462" y="3469736"/>
            <a:ext cx="3063472" cy="830238"/>
          </a:xfrm>
          <a:prstGeom prst="cloud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fontAlgn="auto">
              <a:spcBef>
                <a:spcPts val="0"/>
              </a:spcBef>
              <a:spcAft>
                <a:spcPts val="0"/>
              </a:spcAft>
              <a:defRPr/>
            </a:pPr>
            <a:r>
              <a:rPr lang="da-DK" sz="1800" dirty="0">
                <a:solidFill>
                  <a:srgbClr val="1A1A1A"/>
                </a:solidFill>
                <a:latin typeface="Cormorant Garamond Office"/>
              </a:rPr>
              <a:t>”Jeg koncentrerer mig bedst hjemme”</a:t>
            </a:r>
            <a:endParaRPr lang="en-DK" sz="1800" dirty="0">
              <a:solidFill>
                <a:srgbClr val="F3F3EF"/>
              </a:solidFill>
              <a:latin typeface="Spartan Office"/>
            </a:endParaRPr>
          </a:p>
        </p:txBody>
      </p:sp>
      <p:sp>
        <p:nvSpPr>
          <p:cNvPr id="10" name="Cloud Callout 9">
            <a:extLst>
              <a:ext uri="{FF2B5EF4-FFF2-40B4-BE49-F238E27FC236}">
                <a16:creationId xmlns:a16="http://schemas.microsoft.com/office/drawing/2014/main" id="{B0E9BE24-DAFC-83F7-3BB9-32BD59BE4395}"/>
              </a:ext>
            </a:extLst>
          </p:cNvPr>
          <p:cNvSpPr/>
          <p:nvPr/>
        </p:nvSpPr>
        <p:spPr>
          <a:xfrm>
            <a:off x="2614678" y="3965642"/>
            <a:ext cx="3063472" cy="830238"/>
          </a:xfrm>
          <a:prstGeom prst="cloud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fontAlgn="auto">
              <a:spcBef>
                <a:spcPts val="0"/>
              </a:spcBef>
              <a:spcAft>
                <a:spcPts val="0"/>
              </a:spcAft>
              <a:defRPr/>
            </a:pPr>
            <a:r>
              <a:rPr lang="da-DK" sz="1800" dirty="0">
                <a:solidFill>
                  <a:srgbClr val="1A1A1A"/>
                </a:solidFill>
                <a:latin typeface="Cormorant Garamond Office"/>
              </a:rPr>
              <a:t>Familieliv, privatliv, hente børn</a:t>
            </a:r>
            <a:endParaRPr lang="en-DK" sz="1800" dirty="0">
              <a:solidFill>
                <a:srgbClr val="F3F3EF"/>
              </a:solidFill>
              <a:latin typeface="Spartan Office"/>
            </a:endParaRPr>
          </a:p>
        </p:txBody>
      </p:sp>
      <p:sp>
        <p:nvSpPr>
          <p:cNvPr id="11" name="Cloud Callout 10">
            <a:extLst>
              <a:ext uri="{FF2B5EF4-FFF2-40B4-BE49-F238E27FC236}">
                <a16:creationId xmlns:a16="http://schemas.microsoft.com/office/drawing/2014/main" id="{59C01ECD-AA0B-9ECD-3764-D85BDA38C5CE}"/>
              </a:ext>
            </a:extLst>
          </p:cNvPr>
          <p:cNvSpPr/>
          <p:nvPr/>
        </p:nvSpPr>
        <p:spPr>
          <a:xfrm>
            <a:off x="1038287" y="4829508"/>
            <a:ext cx="3063472" cy="830238"/>
          </a:xfrm>
          <a:prstGeom prst="cloud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fontAlgn="auto">
              <a:spcBef>
                <a:spcPts val="0"/>
              </a:spcBef>
              <a:spcAft>
                <a:spcPts val="0"/>
              </a:spcAft>
              <a:defRPr/>
            </a:pPr>
            <a:r>
              <a:rPr lang="da-DK" sz="1800" dirty="0">
                <a:solidFill>
                  <a:srgbClr val="1A1A1A"/>
                </a:solidFill>
                <a:latin typeface="Cormorant Garamond Office"/>
              </a:rPr>
              <a:t>”Jeg vil vælge arbejdsplads ud fra hvor jeg kan få fleksibilitet”</a:t>
            </a:r>
            <a:endParaRPr lang="en-DK" sz="1800" dirty="0">
              <a:solidFill>
                <a:srgbClr val="F3F3EF"/>
              </a:solidFill>
              <a:latin typeface="Spartan Office"/>
            </a:endParaRPr>
          </a:p>
        </p:txBody>
      </p:sp>
      <p:sp>
        <p:nvSpPr>
          <p:cNvPr id="12" name="Cloud Callout 11">
            <a:extLst>
              <a:ext uri="{FF2B5EF4-FFF2-40B4-BE49-F238E27FC236}">
                <a16:creationId xmlns:a16="http://schemas.microsoft.com/office/drawing/2014/main" id="{BAAFDC6D-61D0-F683-082C-CBD1509566D2}"/>
              </a:ext>
            </a:extLst>
          </p:cNvPr>
          <p:cNvSpPr/>
          <p:nvPr/>
        </p:nvSpPr>
        <p:spPr>
          <a:xfrm>
            <a:off x="7479894" y="1768524"/>
            <a:ext cx="3063472" cy="830238"/>
          </a:xfrm>
          <a:prstGeom prst="cloud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fontAlgn="auto">
              <a:spcBef>
                <a:spcPts val="0"/>
              </a:spcBef>
              <a:spcAft>
                <a:spcPts val="0"/>
              </a:spcAft>
              <a:defRPr/>
            </a:pPr>
            <a:r>
              <a:rPr lang="da-DK" sz="1800" dirty="0">
                <a:solidFill>
                  <a:srgbClr val="1A1A1A"/>
                </a:solidFill>
                <a:latin typeface="Cormorant Garamond Office"/>
              </a:rPr>
              <a:t>Kultur og sammenhængskraft</a:t>
            </a:r>
            <a:endParaRPr lang="en-DK" sz="1800" dirty="0">
              <a:solidFill>
                <a:srgbClr val="F3F3EF"/>
              </a:solidFill>
              <a:latin typeface="Spartan Office"/>
            </a:endParaRPr>
          </a:p>
        </p:txBody>
      </p:sp>
      <p:sp>
        <p:nvSpPr>
          <p:cNvPr id="13" name="Cloud Callout 12">
            <a:extLst>
              <a:ext uri="{FF2B5EF4-FFF2-40B4-BE49-F238E27FC236}">
                <a16:creationId xmlns:a16="http://schemas.microsoft.com/office/drawing/2014/main" id="{E61FEB14-AA58-BD80-538C-08988AA63180}"/>
              </a:ext>
            </a:extLst>
          </p:cNvPr>
          <p:cNvSpPr/>
          <p:nvPr/>
        </p:nvSpPr>
        <p:spPr>
          <a:xfrm>
            <a:off x="9417424" y="2580142"/>
            <a:ext cx="3063472" cy="830238"/>
          </a:xfrm>
          <a:prstGeom prst="cloud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fontAlgn="auto">
              <a:spcBef>
                <a:spcPts val="0"/>
              </a:spcBef>
              <a:spcAft>
                <a:spcPts val="0"/>
              </a:spcAft>
              <a:defRPr/>
            </a:pPr>
            <a:r>
              <a:rPr lang="da-DK" sz="1800" dirty="0">
                <a:solidFill>
                  <a:srgbClr val="1A1A1A"/>
                </a:solidFill>
                <a:latin typeface="Cormorant Garamond Office"/>
              </a:rPr>
              <a:t>Organisatorisk tilknytning: At være en del af en helhed </a:t>
            </a:r>
            <a:endParaRPr lang="en-DK" sz="1800" dirty="0">
              <a:solidFill>
                <a:srgbClr val="F3F3EF"/>
              </a:solidFill>
              <a:latin typeface="Spartan Office"/>
            </a:endParaRPr>
          </a:p>
        </p:txBody>
      </p:sp>
      <p:sp>
        <p:nvSpPr>
          <p:cNvPr id="14" name="Cloud Callout 13">
            <a:extLst>
              <a:ext uri="{FF2B5EF4-FFF2-40B4-BE49-F238E27FC236}">
                <a16:creationId xmlns:a16="http://schemas.microsoft.com/office/drawing/2014/main" id="{7504CFD0-89A6-2DD9-B1CA-9AED076BB3FD}"/>
              </a:ext>
            </a:extLst>
          </p:cNvPr>
          <p:cNvSpPr/>
          <p:nvPr/>
        </p:nvSpPr>
        <p:spPr>
          <a:xfrm>
            <a:off x="7319521" y="3447620"/>
            <a:ext cx="2680736" cy="830238"/>
          </a:xfrm>
          <a:prstGeom prst="cloud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fontAlgn="auto">
              <a:spcBef>
                <a:spcPts val="0"/>
              </a:spcBef>
              <a:spcAft>
                <a:spcPts val="0"/>
              </a:spcAft>
              <a:defRPr/>
            </a:pPr>
            <a:r>
              <a:rPr lang="da-DK" sz="1800" dirty="0">
                <a:solidFill>
                  <a:srgbClr val="1A1A1A"/>
                </a:solidFill>
                <a:latin typeface="Cormorant Garamond Office"/>
              </a:rPr>
              <a:t>Spontanitet og vidensudveksling</a:t>
            </a:r>
            <a:endParaRPr lang="en-DK" sz="1800" dirty="0">
              <a:solidFill>
                <a:srgbClr val="F3F3EF"/>
              </a:solidFill>
              <a:latin typeface="Spartan Office"/>
            </a:endParaRPr>
          </a:p>
        </p:txBody>
      </p:sp>
      <p:sp>
        <p:nvSpPr>
          <p:cNvPr id="15" name="Cloud Callout 14">
            <a:extLst>
              <a:ext uri="{FF2B5EF4-FFF2-40B4-BE49-F238E27FC236}">
                <a16:creationId xmlns:a16="http://schemas.microsoft.com/office/drawing/2014/main" id="{C7ADFC96-94A4-5869-ECE1-B9B773BBAD08}"/>
              </a:ext>
            </a:extLst>
          </p:cNvPr>
          <p:cNvSpPr/>
          <p:nvPr/>
        </p:nvSpPr>
        <p:spPr>
          <a:xfrm>
            <a:off x="7436081" y="4773764"/>
            <a:ext cx="3063472" cy="830238"/>
          </a:xfrm>
          <a:prstGeom prst="cloud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fontAlgn="auto">
              <a:spcBef>
                <a:spcPts val="0"/>
              </a:spcBef>
              <a:spcAft>
                <a:spcPts val="0"/>
              </a:spcAft>
              <a:defRPr/>
            </a:pPr>
            <a:endParaRPr lang="en-DK" sz="1800" dirty="0">
              <a:solidFill>
                <a:srgbClr val="F3F3EF"/>
              </a:solidFill>
              <a:latin typeface="Spartan Office"/>
            </a:endParaRPr>
          </a:p>
        </p:txBody>
      </p:sp>
      <p:sp>
        <p:nvSpPr>
          <p:cNvPr id="16" name="Cloud Callout 15">
            <a:extLst>
              <a:ext uri="{FF2B5EF4-FFF2-40B4-BE49-F238E27FC236}">
                <a16:creationId xmlns:a16="http://schemas.microsoft.com/office/drawing/2014/main" id="{C78DF123-1614-ABBB-053B-B436DC1008F5}"/>
              </a:ext>
            </a:extLst>
          </p:cNvPr>
          <p:cNvSpPr/>
          <p:nvPr/>
        </p:nvSpPr>
        <p:spPr>
          <a:xfrm>
            <a:off x="6965461" y="4999689"/>
            <a:ext cx="3063472" cy="830238"/>
          </a:xfrm>
          <a:prstGeom prst="cloud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fontAlgn="auto">
              <a:spcBef>
                <a:spcPts val="0"/>
              </a:spcBef>
              <a:spcAft>
                <a:spcPts val="0"/>
              </a:spcAft>
              <a:defRPr/>
            </a:pPr>
            <a:r>
              <a:rPr lang="da-DK" sz="1800" dirty="0" err="1">
                <a:solidFill>
                  <a:srgbClr val="1A1A1A"/>
                </a:solidFill>
                <a:latin typeface="Cormorant Garamond Office"/>
              </a:rPr>
              <a:t>Onboarding</a:t>
            </a:r>
            <a:endParaRPr lang="en-DK" sz="1800" dirty="0">
              <a:solidFill>
                <a:srgbClr val="F3F3EF"/>
              </a:solidFill>
              <a:latin typeface="Spartan Office"/>
            </a:endParaRPr>
          </a:p>
        </p:txBody>
      </p:sp>
      <p:sp>
        <p:nvSpPr>
          <p:cNvPr id="18" name="Cloud Callout 17">
            <a:extLst>
              <a:ext uri="{FF2B5EF4-FFF2-40B4-BE49-F238E27FC236}">
                <a16:creationId xmlns:a16="http://schemas.microsoft.com/office/drawing/2014/main" id="{C1D3EE53-F800-658F-FCAB-3E06E0309A8D}"/>
              </a:ext>
            </a:extLst>
          </p:cNvPr>
          <p:cNvSpPr/>
          <p:nvPr/>
        </p:nvSpPr>
        <p:spPr>
          <a:xfrm>
            <a:off x="9075251" y="4375230"/>
            <a:ext cx="3063472" cy="830238"/>
          </a:xfrm>
          <a:prstGeom prst="cloud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fontAlgn="auto">
              <a:spcBef>
                <a:spcPts val="0"/>
              </a:spcBef>
              <a:spcAft>
                <a:spcPts val="0"/>
              </a:spcAft>
              <a:defRPr/>
            </a:pPr>
            <a:r>
              <a:rPr lang="da-DK" sz="1800" dirty="0">
                <a:solidFill>
                  <a:srgbClr val="1A1A1A"/>
                </a:solidFill>
                <a:latin typeface="Cormorant Garamond Office"/>
              </a:rPr>
              <a:t>Borgerservice- og nærvær</a:t>
            </a:r>
            <a:endParaRPr lang="en-DK" sz="1800" dirty="0">
              <a:solidFill>
                <a:srgbClr val="F3F3EF"/>
              </a:solidFill>
              <a:latin typeface="Spartan Office"/>
            </a:endParaRPr>
          </a:p>
        </p:txBody>
      </p:sp>
      <p:sp>
        <p:nvSpPr>
          <p:cNvPr id="19" name="Cloud Callout 18">
            <a:extLst>
              <a:ext uri="{FF2B5EF4-FFF2-40B4-BE49-F238E27FC236}">
                <a16:creationId xmlns:a16="http://schemas.microsoft.com/office/drawing/2014/main" id="{94D85109-A6B2-3095-95A2-2D0260CE0619}"/>
              </a:ext>
            </a:extLst>
          </p:cNvPr>
          <p:cNvSpPr/>
          <p:nvPr/>
        </p:nvSpPr>
        <p:spPr>
          <a:xfrm>
            <a:off x="9197224" y="5225615"/>
            <a:ext cx="3063472" cy="830238"/>
          </a:xfrm>
          <a:prstGeom prst="cloud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fontAlgn="auto">
              <a:spcBef>
                <a:spcPts val="0"/>
              </a:spcBef>
              <a:spcAft>
                <a:spcPts val="0"/>
              </a:spcAft>
              <a:defRPr/>
            </a:pPr>
            <a:r>
              <a:rPr lang="da-DK" sz="1800" dirty="0">
                <a:solidFill>
                  <a:srgbClr val="1A1A1A"/>
                </a:solidFill>
                <a:latin typeface="Cormorant Garamond Office"/>
              </a:rPr>
              <a:t>Kerneopgaven</a:t>
            </a:r>
            <a:endParaRPr lang="en-DK" sz="1800" dirty="0">
              <a:solidFill>
                <a:srgbClr val="F3F3EF"/>
              </a:solidFill>
              <a:latin typeface="Spartan Office"/>
            </a:endParaRPr>
          </a:p>
        </p:txBody>
      </p:sp>
      <p:sp>
        <p:nvSpPr>
          <p:cNvPr id="20" name="Footer Placeholder 2">
            <a:extLst>
              <a:ext uri="{FF2B5EF4-FFF2-40B4-BE49-F238E27FC236}">
                <a16:creationId xmlns:a16="http://schemas.microsoft.com/office/drawing/2014/main" id="{F7149427-713E-7054-E0D6-91FDE00F5C0F}"/>
              </a:ext>
            </a:extLst>
          </p:cNvPr>
          <p:cNvSpPr txBox="1">
            <a:spLocks/>
          </p:cNvSpPr>
          <p:nvPr/>
        </p:nvSpPr>
        <p:spPr>
          <a:xfrm>
            <a:off x="6671270" y="6235727"/>
            <a:ext cx="6570073" cy="559256"/>
          </a:xfrm>
          <a:prstGeom prst="rect">
            <a:avLst/>
          </a:prstGeom>
        </p:spPr>
        <p:txBody>
          <a:bodyPr wrap="square" anchor="b">
            <a:noAutofit/>
          </a:bodyPr>
          <a:ls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09" fontAlgn="auto">
              <a:spcBef>
                <a:spcPts val="0"/>
              </a:spcBef>
              <a:spcAft>
                <a:spcPts val="600"/>
              </a:spcAft>
            </a:pPr>
            <a:r>
              <a:rPr lang="en-GB" sz="1200" dirty="0">
                <a:solidFill>
                  <a:srgbClr val="FFFFFF">
                    <a:lumMod val="50000"/>
                  </a:srgbClr>
                </a:solidFill>
                <a:latin typeface="Spartan Office"/>
              </a:rPr>
              <a:t>MEJSE HASLE NIELSEN, ORGANISATIONSPSYKOLOG, PHD-STIPENDIAT</a:t>
            </a:r>
            <a:endParaRPr lang="en-DK" sz="1200" dirty="0">
              <a:solidFill>
                <a:srgbClr val="FFFFFF">
                  <a:lumMod val="50000"/>
                </a:srgbClr>
              </a:solidFill>
              <a:latin typeface="Spartan Office"/>
            </a:endParaRPr>
          </a:p>
        </p:txBody>
      </p:sp>
    </p:spTree>
    <p:extLst>
      <p:ext uri="{BB962C8B-B14F-4D97-AF65-F5344CB8AC3E}">
        <p14:creationId xmlns:p14="http://schemas.microsoft.com/office/powerpoint/2010/main" val="136612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7" descr="Contract outline">
            <a:extLst>
              <a:ext uri="{FF2B5EF4-FFF2-40B4-BE49-F238E27FC236}">
                <a16:creationId xmlns:a16="http://schemas.microsoft.com/office/drawing/2014/main" id="{9A1C3DE3-BEC7-7B2E-CF04-A169890FEE1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15008" y="1828675"/>
            <a:ext cx="1152226" cy="1152226"/>
          </a:xfrm>
          <a:prstGeom prst="rect">
            <a:avLst/>
          </a:prstGeom>
        </p:spPr>
      </p:pic>
      <p:sp>
        <p:nvSpPr>
          <p:cNvPr id="3" name="Title 5">
            <a:extLst>
              <a:ext uri="{FF2B5EF4-FFF2-40B4-BE49-F238E27FC236}">
                <a16:creationId xmlns:a16="http://schemas.microsoft.com/office/drawing/2014/main" id="{F91C8936-AEC4-6B89-61CA-0263A5AD6A49}"/>
              </a:ext>
            </a:extLst>
          </p:cNvPr>
          <p:cNvSpPr txBox="1">
            <a:spLocks/>
          </p:cNvSpPr>
          <p:nvPr/>
        </p:nvSpPr>
        <p:spPr>
          <a:xfrm>
            <a:off x="-805424" y="331610"/>
            <a:ext cx="11084871" cy="1079218"/>
          </a:xfrm>
          <a:prstGeom prst="rect">
            <a:avLst/>
          </a:prstGeom>
        </p:spPr>
        <p:txBody>
          <a:bodyPr>
            <a:normAutofit fontScale="97500"/>
          </a:bodyPr>
          <a:lstStyle>
            <a:lvl1pPr algn="l" defTabSz="914400" rtl="0" eaLnBrk="1" latinLnBrk="0" hangingPunct="1">
              <a:lnSpc>
                <a:spcPct val="80000"/>
              </a:lnSpc>
              <a:spcBef>
                <a:spcPct val="0"/>
              </a:spcBef>
              <a:buNone/>
              <a:defRPr sz="3200" b="0" i="0" kern="1200" spc="0">
                <a:solidFill>
                  <a:schemeClr val="tx1"/>
                </a:solidFill>
                <a:latin typeface="+mj-lt"/>
                <a:ea typeface="+mj-ea"/>
                <a:cs typeface="+mj-cs"/>
              </a:defRPr>
            </a:lvl1pPr>
          </a:lstStyle>
          <a:p>
            <a:pPr algn="ctr" defTabSz="914309" fontAlgn="auto">
              <a:spcAft>
                <a:spcPts val="0"/>
              </a:spcAft>
            </a:pPr>
            <a:r>
              <a:rPr lang="en-GB" sz="3600">
                <a:solidFill>
                  <a:srgbClr val="1A1A1A"/>
                </a:solidFill>
                <a:latin typeface="Cormorant Garamond Office"/>
              </a:rPr>
              <a:t>D</a:t>
            </a:r>
            <a:r>
              <a:rPr lang="en-DK" sz="3600">
                <a:solidFill>
                  <a:srgbClr val="1A1A1A"/>
                </a:solidFill>
                <a:latin typeface="Cormorant Garamond Office"/>
              </a:rPr>
              <a:t>en psykologisk kontrakt under pres</a:t>
            </a:r>
            <a:br>
              <a:rPr lang="en-DK" sz="3600">
                <a:solidFill>
                  <a:srgbClr val="1A1A1A"/>
                </a:solidFill>
                <a:latin typeface="Cormorant Garamond Office"/>
              </a:rPr>
            </a:br>
            <a:r>
              <a:rPr lang="en-DK" sz="3600">
                <a:solidFill>
                  <a:srgbClr val="1A1A1A"/>
                </a:solidFill>
                <a:latin typeface="Cormorant Garamond Office"/>
              </a:rPr>
              <a:t> </a:t>
            </a:r>
            <a:endParaRPr lang="en-DK" sz="3600" dirty="0">
              <a:solidFill>
                <a:srgbClr val="1A1A1A"/>
              </a:solidFill>
              <a:latin typeface="Cormorant Garamond Office"/>
            </a:endParaRPr>
          </a:p>
        </p:txBody>
      </p:sp>
      <p:pic>
        <p:nvPicPr>
          <p:cNvPr id="4" name="Graphic 3" descr="Mental Health with solid fill">
            <a:extLst>
              <a:ext uri="{FF2B5EF4-FFF2-40B4-BE49-F238E27FC236}">
                <a16:creationId xmlns:a16="http://schemas.microsoft.com/office/drawing/2014/main" id="{09993364-2FFE-7399-BC87-6545444188D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822632" y="4595447"/>
            <a:ext cx="914162" cy="914162"/>
          </a:xfrm>
          <a:prstGeom prst="rect">
            <a:avLst/>
          </a:prstGeom>
        </p:spPr>
      </p:pic>
      <p:sp>
        <p:nvSpPr>
          <p:cNvPr id="5" name="TextBox 4">
            <a:extLst>
              <a:ext uri="{FF2B5EF4-FFF2-40B4-BE49-F238E27FC236}">
                <a16:creationId xmlns:a16="http://schemas.microsoft.com/office/drawing/2014/main" id="{96064282-3F17-AB2B-7132-04B8CAC8B9FD}"/>
              </a:ext>
            </a:extLst>
          </p:cNvPr>
          <p:cNvSpPr txBox="1"/>
          <p:nvPr/>
        </p:nvSpPr>
        <p:spPr>
          <a:xfrm>
            <a:off x="2954079" y="1671812"/>
            <a:ext cx="4854263" cy="1754098"/>
          </a:xfrm>
          <a:prstGeom prst="rect">
            <a:avLst/>
          </a:prstGeom>
          <a:noFill/>
        </p:spPr>
        <p:txBody>
          <a:bodyPr wrap="square">
            <a:spAutoFit/>
          </a:bodyPr>
          <a:lstStyle/>
          <a:p>
            <a:pPr defTabSz="914309" fontAlgn="auto">
              <a:lnSpc>
                <a:spcPct val="150000"/>
              </a:lnSpc>
              <a:spcBef>
                <a:spcPts val="0"/>
              </a:spcBef>
              <a:spcAft>
                <a:spcPts val="0"/>
              </a:spcAft>
            </a:pPr>
            <a:r>
              <a:rPr lang="en-GB" sz="2400" dirty="0">
                <a:solidFill>
                  <a:srgbClr val="000000"/>
                </a:solidFill>
                <a:latin typeface="Cormorant Garamond Office"/>
                <a:ea typeface="+mn-ea"/>
              </a:rPr>
              <a:t>Den </a:t>
            </a:r>
            <a:r>
              <a:rPr lang="en-GB" sz="2400" dirty="0" err="1">
                <a:solidFill>
                  <a:srgbClr val="000000"/>
                </a:solidFill>
                <a:latin typeface="Cormorant Garamond Office"/>
                <a:ea typeface="+mn-ea"/>
              </a:rPr>
              <a:t>psykologiske</a:t>
            </a:r>
            <a:r>
              <a:rPr lang="en-GB" sz="2400" dirty="0">
                <a:solidFill>
                  <a:srgbClr val="000000"/>
                </a:solidFill>
                <a:latin typeface="Cormorant Garamond Office"/>
                <a:ea typeface="+mn-ea"/>
              </a:rPr>
              <a:t> </a:t>
            </a:r>
            <a:r>
              <a:rPr lang="en-GB" sz="2400" dirty="0" err="1">
                <a:solidFill>
                  <a:srgbClr val="000000"/>
                </a:solidFill>
                <a:latin typeface="Cormorant Garamond Office"/>
                <a:ea typeface="+mn-ea"/>
              </a:rPr>
              <a:t>kontrakt</a:t>
            </a:r>
            <a:r>
              <a:rPr lang="en-GB" sz="2400" dirty="0">
                <a:solidFill>
                  <a:srgbClr val="000000"/>
                </a:solidFill>
                <a:latin typeface="Cormorant Garamond Office"/>
                <a:ea typeface="+mn-ea"/>
              </a:rPr>
              <a:t>: De </a:t>
            </a:r>
            <a:r>
              <a:rPr lang="en-GB" sz="2400" dirty="0" err="1">
                <a:solidFill>
                  <a:srgbClr val="000000"/>
                </a:solidFill>
                <a:latin typeface="Cormorant Garamond Office"/>
                <a:ea typeface="+mn-ea"/>
              </a:rPr>
              <a:t>uskrevne</a:t>
            </a:r>
            <a:r>
              <a:rPr lang="en-GB" sz="2400" dirty="0">
                <a:solidFill>
                  <a:srgbClr val="000000"/>
                </a:solidFill>
                <a:latin typeface="Cormorant Garamond Office"/>
                <a:ea typeface="+mn-ea"/>
              </a:rPr>
              <a:t> </a:t>
            </a:r>
            <a:r>
              <a:rPr lang="en-GB" sz="2400" dirty="0" err="1">
                <a:solidFill>
                  <a:srgbClr val="000000"/>
                </a:solidFill>
                <a:latin typeface="Cormorant Garamond Office"/>
                <a:ea typeface="+mn-ea"/>
              </a:rPr>
              <a:t>regler</a:t>
            </a:r>
            <a:r>
              <a:rPr lang="en-GB" sz="2400" dirty="0">
                <a:solidFill>
                  <a:srgbClr val="000000"/>
                </a:solidFill>
                <a:latin typeface="Cormorant Garamond Office"/>
                <a:ea typeface="+mn-ea"/>
              </a:rPr>
              <a:t> og </a:t>
            </a:r>
            <a:r>
              <a:rPr lang="en-GB" sz="2400" dirty="0" err="1">
                <a:solidFill>
                  <a:srgbClr val="000000"/>
                </a:solidFill>
                <a:latin typeface="Cormorant Garamond Office"/>
                <a:ea typeface="+mn-ea"/>
              </a:rPr>
              <a:t>forventninger</a:t>
            </a:r>
            <a:r>
              <a:rPr lang="en-GB" sz="2400" dirty="0">
                <a:solidFill>
                  <a:srgbClr val="000000"/>
                </a:solidFill>
                <a:latin typeface="Cormorant Garamond Office"/>
                <a:ea typeface="+mn-ea"/>
              </a:rPr>
              <a:t> vi har </a:t>
            </a:r>
            <a:r>
              <a:rPr lang="en-GB" sz="2400" dirty="0" err="1">
                <a:solidFill>
                  <a:srgbClr val="000000"/>
                </a:solidFill>
                <a:latin typeface="Cormorant Garamond Office"/>
                <a:ea typeface="+mn-ea"/>
              </a:rPr>
              <a:t>til</a:t>
            </a:r>
            <a:r>
              <a:rPr lang="en-GB" sz="2400" dirty="0">
                <a:solidFill>
                  <a:srgbClr val="000000"/>
                </a:solidFill>
                <a:latin typeface="Cormorant Garamond Office"/>
                <a:ea typeface="+mn-ea"/>
              </a:rPr>
              <a:t> </a:t>
            </a:r>
            <a:r>
              <a:rPr lang="en-GB" sz="2400" dirty="0" err="1">
                <a:solidFill>
                  <a:srgbClr val="000000"/>
                </a:solidFill>
                <a:latin typeface="Cormorant Garamond Office"/>
                <a:ea typeface="+mn-ea"/>
              </a:rPr>
              <a:t>hinanden</a:t>
            </a:r>
            <a:r>
              <a:rPr lang="en-GB" sz="2400" dirty="0">
                <a:solidFill>
                  <a:srgbClr val="000000"/>
                </a:solidFill>
                <a:latin typeface="Cormorant Garamond Office"/>
                <a:ea typeface="+mn-ea"/>
              </a:rPr>
              <a:t> i </a:t>
            </a:r>
            <a:r>
              <a:rPr lang="en-GB" sz="2400" dirty="0" err="1">
                <a:solidFill>
                  <a:srgbClr val="000000"/>
                </a:solidFill>
                <a:latin typeface="Cormorant Garamond Office"/>
                <a:ea typeface="+mn-ea"/>
              </a:rPr>
              <a:t>organisationen</a:t>
            </a:r>
            <a:endParaRPr lang="en-GB" sz="2400" dirty="0">
              <a:solidFill>
                <a:srgbClr val="000000"/>
              </a:solidFill>
              <a:latin typeface="Cormorant Garamond Office"/>
              <a:ea typeface="+mn-ea"/>
            </a:endParaRPr>
          </a:p>
        </p:txBody>
      </p:sp>
      <p:sp>
        <p:nvSpPr>
          <p:cNvPr id="6" name="TextBox 5">
            <a:extLst>
              <a:ext uri="{FF2B5EF4-FFF2-40B4-BE49-F238E27FC236}">
                <a16:creationId xmlns:a16="http://schemas.microsoft.com/office/drawing/2014/main" id="{EEA1688C-ED69-C21C-9F06-774CAC7AB6C9}"/>
              </a:ext>
            </a:extLst>
          </p:cNvPr>
          <p:cNvSpPr txBox="1"/>
          <p:nvPr/>
        </p:nvSpPr>
        <p:spPr>
          <a:xfrm>
            <a:off x="2954080" y="4209328"/>
            <a:ext cx="5050901" cy="1754098"/>
          </a:xfrm>
          <a:prstGeom prst="rect">
            <a:avLst/>
          </a:prstGeom>
          <a:noFill/>
        </p:spPr>
        <p:txBody>
          <a:bodyPr wrap="square">
            <a:spAutoFit/>
          </a:bodyPr>
          <a:lstStyle/>
          <a:p>
            <a:pPr defTabSz="914309" fontAlgn="auto">
              <a:lnSpc>
                <a:spcPct val="150000"/>
              </a:lnSpc>
              <a:spcBef>
                <a:spcPts val="0"/>
              </a:spcBef>
              <a:spcAft>
                <a:spcPts val="0"/>
              </a:spcAft>
            </a:pPr>
            <a:r>
              <a:rPr lang="en-DK" sz="2400" dirty="0">
                <a:solidFill>
                  <a:srgbClr val="1A1A1A"/>
                </a:solidFill>
                <a:latin typeface="Cormorant Garamond Office"/>
                <a:ea typeface="Open Sans" panose="020B0606030504020204" pitchFamily="34" charset="0"/>
                <a:cs typeface="Open Sans" panose="020B0606030504020204" pitchFamily="34" charset="0"/>
              </a:rPr>
              <a:t>Kontraktbrud: Når vi oplever, at den ene part ikke lever op til de uskrevne regler </a:t>
            </a:r>
            <a:r>
              <a:rPr lang="en-GB" sz="2400" dirty="0" err="1">
                <a:solidFill>
                  <a:srgbClr val="1A1A1A"/>
                </a:solidFill>
                <a:latin typeface="Cormorant Garamond Office"/>
                <a:ea typeface="Open Sans" panose="020B0606030504020204" pitchFamily="34" charset="0"/>
                <a:cs typeface="Open Sans" panose="020B0606030504020204" pitchFamily="34" charset="0"/>
              </a:rPr>
              <a:t>i</a:t>
            </a:r>
            <a:r>
              <a:rPr lang="en-GB" sz="2400" dirty="0">
                <a:solidFill>
                  <a:srgbClr val="1A1A1A"/>
                </a:solidFill>
                <a:latin typeface="Cormorant Garamond Office"/>
                <a:ea typeface="Open Sans" panose="020B0606030504020204" pitchFamily="34" charset="0"/>
                <a:cs typeface="Open Sans" panose="020B0606030504020204" pitchFamily="34" charset="0"/>
              </a:rPr>
              <a:t> </a:t>
            </a:r>
            <a:r>
              <a:rPr lang="en-DK" sz="2400" dirty="0">
                <a:solidFill>
                  <a:srgbClr val="1A1A1A"/>
                </a:solidFill>
                <a:latin typeface="Cormorant Garamond Office"/>
                <a:ea typeface="Open Sans" panose="020B0606030504020204" pitchFamily="34" charset="0"/>
                <a:cs typeface="Open Sans" panose="020B0606030504020204" pitchFamily="34" charset="0"/>
              </a:rPr>
              <a:t>relationen</a:t>
            </a:r>
            <a:endParaRPr lang="en-DK" sz="2400" b="1" dirty="0">
              <a:solidFill>
                <a:srgbClr val="1A1A1A"/>
              </a:solidFill>
              <a:latin typeface="Cormorant Garamond Office"/>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8BD5A0BD-B253-85F5-5490-4B6CB0C50A11}"/>
              </a:ext>
            </a:extLst>
          </p:cNvPr>
          <p:cNvSpPr txBox="1"/>
          <p:nvPr/>
        </p:nvSpPr>
        <p:spPr>
          <a:xfrm>
            <a:off x="8248525" y="1579801"/>
            <a:ext cx="3530550" cy="830889"/>
          </a:xfrm>
          <a:prstGeom prst="rect">
            <a:avLst/>
          </a:prstGeom>
          <a:noFill/>
        </p:spPr>
        <p:txBody>
          <a:bodyPr wrap="square">
            <a:spAutoFit/>
          </a:bodyPr>
          <a:lstStyle/>
          <a:p>
            <a:pPr algn="ctr" defTabSz="914309" fontAlgn="auto">
              <a:lnSpc>
                <a:spcPct val="150000"/>
              </a:lnSpc>
              <a:spcBef>
                <a:spcPts val="0"/>
              </a:spcBef>
              <a:spcAft>
                <a:spcPts val="0"/>
              </a:spcAft>
            </a:pPr>
            <a:endParaRPr lang="en-DK" sz="2000" b="1" i="1">
              <a:solidFill>
                <a:srgbClr val="1A1A1A"/>
              </a:solidFill>
              <a:latin typeface="Open Sans" panose="020B0606030504020204" pitchFamily="34" charset="0"/>
              <a:ea typeface="Open Sans" panose="020B0606030504020204" pitchFamily="34" charset="0"/>
              <a:cs typeface="Open Sans" panose="020B0606030504020204" pitchFamily="34" charset="0"/>
            </a:endParaRPr>
          </a:p>
          <a:p>
            <a:pPr algn="ctr" defTabSz="914309" fontAlgn="auto">
              <a:lnSpc>
                <a:spcPct val="150000"/>
              </a:lnSpc>
              <a:spcBef>
                <a:spcPts val="0"/>
              </a:spcBef>
              <a:spcAft>
                <a:spcPts val="0"/>
              </a:spcAft>
            </a:pPr>
            <a:endParaRPr lang="en-GB" sz="1200" i="1">
              <a:solidFill>
                <a:srgbClr val="000000"/>
              </a:solidFill>
              <a:latin typeface="Open Sans" panose="020B0606030504020204" pitchFamily="34" charset="0"/>
              <a:ea typeface="+mn-ea"/>
            </a:endParaRPr>
          </a:p>
        </p:txBody>
      </p:sp>
      <p:sp>
        <p:nvSpPr>
          <p:cNvPr id="8" name="Rounded Rectangle 7">
            <a:extLst>
              <a:ext uri="{FF2B5EF4-FFF2-40B4-BE49-F238E27FC236}">
                <a16:creationId xmlns:a16="http://schemas.microsoft.com/office/drawing/2014/main" id="{770DFE71-E75D-1172-503B-85C85A8137A2}"/>
              </a:ext>
            </a:extLst>
          </p:cNvPr>
          <p:cNvSpPr/>
          <p:nvPr/>
        </p:nvSpPr>
        <p:spPr>
          <a:xfrm>
            <a:off x="8028434" y="1542693"/>
            <a:ext cx="3970736" cy="4108631"/>
          </a:xfrm>
          <a:prstGeom prst="roundRect">
            <a:avLst/>
          </a:prstGeom>
          <a:noFill/>
          <a:ln w="476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fontAlgn="auto">
              <a:spcBef>
                <a:spcPts val="0"/>
              </a:spcBef>
              <a:spcAft>
                <a:spcPts val="0"/>
              </a:spcAft>
            </a:pPr>
            <a:endParaRPr lang="en-DK" sz="1800" i="1" dirty="0">
              <a:solidFill>
                <a:srgbClr val="1A1A1A"/>
              </a:solidFill>
              <a:latin typeface="Spartan Office"/>
            </a:endParaRPr>
          </a:p>
          <a:p>
            <a:pPr algn="ctr" defTabSz="914309" fontAlgn="auto">
              <a:spcBef>
                <a:spcPts val="0"/>
              </a:spcBef>
              <a:spcAft>
                <a:spcPts val="0"/>
              </a:spcAft>
            </a:pPr>
            <a:endParaRPr lang="en-DK" sz="1800" i="1" dirty="0">
              <a:solidFill>
                <a:srgbClr val="1A1A1A"/>
              </a:solidFill>
              <a:latin typeface="Spartan Office"/>
            </a:endParaRPr>
          </a:p>
          <a:p>
            <a:pPr algn="ctr" defTabSz="914309" fontAlgn="auto">
              <a:spcBef>
                <a:spcPts val="0"/>
              </a:spcBef>
              <a:spcAft>
                <a:spcPts val="0"/>
              </a:spcAft>
            </a:pPr>
            <a:endParaRPr lang="en-DK" sz="1800" i="1" dirty="0">
              <a:solidFill>
                <a:srgbClr val="1A1A1A"/>
              </a:solidFill>
              <a:latin typeface="Spartan Office"/>
            </a:endParaRPr>
          </a:p>
          <a:p>
            <a:pPr algn="ctr" defTabSz="914309" fontAlgn="auto">
              <a:spcBef>
                <a:spcPts val="0"/>
              </a:spcBef>
              <a:spcAft>
                <a:spcPts val="0"/>
              </a:spcAft>
            </a:pPr>
            <a:endParaRPr lang="en-DK" sz="1800" i="1" dirty="0">
              <a:solidFill>
                <a:srgbClr val="1A1A1A"/>
              </a:solidFill>
              <a:latin typeface="Cormorant Garamond Office"/>
            </a:endParaRPr>
          </a:p>
          <a:p>
            <a:pPr algn="ctr" defTabSz="914309" fontAlgn="auto">
              <a:spcBef>
                <a:spcPts val="0"/>
              </a:spcBef>
              <a:spcAft>
                <a:spcPts val="0"/>
              </a:spcAft>
            </a:pPr>
            <a:endParaRPr lang="en-DK" sz="2000" i="1" dirty="0">
              <a:solidFill>
                <a:srgbClr val="1A1A1A"/>
              </a:solidFill>
              <a:latin typeface="Cormorant Garamond Office"/>
            </a:endParaRPr>
          </a:p>
          <a:p>
            <a:pPr algn="ctr" defTabSz="914309" fontAlgn="auto">
              <a:spcBef>
                <a:spcPts val="0"/>
              </a:spcBef>
              <a:spcAft>
                <a:spcPts val="0"/>
              </a:spcAft>
            </a:pPr>
            <a:endParaRPr lang="en-DK" sz="2000" i="1" dirty="0">
              <a:solidFill>
                <a:srgbClr val="1A1A1A"/>
              </a:solidFill>
              <a:latin typeface="Cormorant Garamond Office"/>
            </a:endParaRPr>
          </a:p>
          <a:p>
            <a:pPr algn="ctr" defTabSz="914309" fontAlgn="auto">
              <a:spcBef>
                <a:spcPts val="0"/>
              </a:spcBef>
              <a:spcAft>
                <a:spcPts val="0"/>
              </a:spcAft>
            </a:pPr>
            <a:r>
              <a:rPr lang="en-DK" sz="2400" b="1" i="1" dirty="0">
                <a:solidFill>
                  <a:srgbClr val="1A1A1A"/>
                </a:solidFill>
                <a:latin typeface="Cormorant Garamond Office"/>
              </a:rPr>
              <a:t>Konsekvenser af oplevede kontraktbrud:</a:t>
            </a:r>
          </a:p>
          <a:p>
            <a:pPr algn="ctr" defTabSz="914309" fontAlgn="auto">
              <a:spcBef>
                <a:spcPts val="0"/>
              </a:spcBef>
              <a:spcAft>
                <a:spcPts val="0"/>
              </a:spcAft>
            </a:pPr>
            <a:endParaRPr lang="en-DK" sz="2400" b="1" i="1" dirty="0">
              <a:solidFill>
                <a:srgbClr val="1A1A1A"/>
              </a:solidFill>
              <a:latin typeface="Cormorant Garamond Office"/>
            </a:endParaRPr>
          </a:p>
          <a:p>
            <a:pPr algn="ctr" defTabSz="914309" fontAlgn="auto">
              <a:spcBef>
                <a:spcPts val="0"/>
              </a:spcBef>
              <a:spcAft>
                <a:spcPts val="0"/>
              </a:spcAft>
            </a:pPr>
            <a:r>
              <a:rPr lang="en-DK" sz="2400" i="1" dirty="0">
                <a:solidFill>
                  <a:srgbClr val="1A1A1A"/>
                </a:solidFill>
                <a:latin typeface="Cormorant Garamond Office"/>
              </a:rPr>
              <a:t>Mistillid</a:t>
            </a:r>
          </a:p>
          <a:p>
            <a:pPr algn="ctr" defTabSz="914309" fontAlgn="auto">
              <a:spcBef>
                <a:spcPts val="0"/>
              </a:spcBef>
              <a:spcAft>
                <a:spcPts val="0"/>
              </a:spcAft>
            </a:pPr>
            <a:r>
              <a:rPr lang="en-DK" sz="2400" i="1" dirty="0">
                <a:solidFill>
                  <a:srgbClr val="1A1A1A"/>
                </a:solidFill>
                <a:latin typeface="Cormorant Garamond Office"/>
              </a:rPr>
              <a:t>Uretfærdighedsfølelse</a:t>
            </a:r>
          </a:p>
          <a:p>
            <a:pPr algn="ctr" defTabSz="914309" fontAlgn="auto">
              <a:spcBef>
                <a:spcPts val="0"/>
              </a:spcBef>
              <a:spcAft>
                <a:spcPts val="0"/>
              </a:spcAft>
            </a:pPr>
            <a:r>
              <a:rPr lang="en-DK" sz="2400" i="1" dirty="0">
                <a:solidFill>
                  <a:srgbClr val="1A1A1A"/>
                </a:solidFill>
                <a:latin typeface="Cormorant Garamond Office"/>
              </a:rPr>
              <a:t>Konflikter</a:t>
            </a:r>
          </a:p>
          <a:p>
            <a:pPr algn="ctr" defTabSz="914309" fontAlgn="auto">
              <a:spcBef>
                <a:spcPts val="0"/>
              </a:spcBef>
              <a:spcAft>
                <a:spcPts val="0"/>
              </a:spcAft>
            </a:pPr>
            <a:r>
              <a:rPr lang="en-DK" sz="2400" i="1" dirty="0">
                <a:solidFill>
                  <a:srgbClr val="1A1A1A"/>
                </a:solidFill>
                <a:latin typeface="Cormorant Garamond Office"/>
              </a:rPr>
              <a:t>Demotivation</a:t>
            </a:r>
          </a:p>
          <a:p>
            <a:pPr algn="ctr" defTabSz="914309" fontAlgn="auto">
              <a:spcBef>
                <a:spcPts val="0"/>
              </a:spcBef>
              <a:spcAft>
                <a:spcPts val="0"/>
              </a:spcAft>
            </a:pPr>
            <a:endParaRPr lang="en-DK" sz="2400" i="1" dirty="0">
              <a:solidFill>
                <a:srgbClr val="1A1A1A"/>
              </a:solidFill>
              <a:latin typeface="Spartan Office"/>
            </a:endParaRPr>
          </a:p>
          <a:p>
            <a:pPr algn="ctr" defTabSz="914309" fontAlgn="auto">
              <a:spcBef>
                <a:spcPts val="0"/>
              </a:spcBef>
              <a:spcAft>
                <a:spcPts val="0"/>
              </a:spcAft>
            </a:pPr>
            <a:endParaRPr lang="en-DK" sz="2000" i="1" dirty="0">
              <a:solidFill>
                <a:srgbClr val="1A1A1A"/>
              </a:solidFill>
              <a:latin typeface="Cormorant Garamond Office"/>
            </a:endParaRPr>
          </a:p>
          <a:p>
            <a:pPr algn="ctr" defTabSz="914309" fontAlgn="auto">
              <a:spcBef>
                <a:spcPts val="0"/>
              </a:spcBef>
              <a:spcAft>
                <a:spcPts val="0"/>
              </a:spcAft>
            </a:pPr>
            <a:endParaRPr lang="en-DK" sz="2000" dirty="0">
              <a:solidFill>
                <a:srgbClr val="1A1A1A"/>
              </a:solidFill>
              <a:latin typeface="Cormorant Garamond Office"/>
            </a:endParaRPr>
          </a:p>
          <a:p>
            <a:pPr algn="ctr" defTabSz="914309" fontAlgn="auto">
              <a:spcBef>
                <a:spcPts val="0"/>
              </a:spcBef>
              <a:spcAft>
                <a:spcPts val="0"/>
              </a:spcAft>
            </a:pPr>
            <a:endParaRPr lang="en-DK" sz="1800" dirty="0">
              <a:solidFill>
                <a:srgbClr val="1A1A1A"/>
              </a:solidFill>
              <a:latin typeface="Cormorant Garamond Office"/>
            </a:endParaRPr>
          </a:p>
          <a:p>
            <a:pPr algn="ctr" defTabSz="914309" fontAlgn="auto">
              <a:spcBef>
                <a:spcPts val="0"/>
              </a:spcBef>
              <a:spcAft>
                <a:spcPts val="0"/>
              </a:spcAft>
            </a:pPr>
            <a:endParaRPr lang="en-DK" sz="1800" dirty="0">
              <a:solidFill>
                <a:srgbClr val="1A1A1A"/>
              </a:solidFill>
              <a:latin typeface="Cormorant Garamond Office"/>
            </a:endParaRPr>
          </a:p>
          <a:p>
            <a:pPr algn="ctr" defTabSz="914309" fontAlgn="auto">
              <a:spcBef>
                <a:spcPts val="0"/>
              </a:spcBef>
              <a:spcAft>
                <a:spcPts val="0"/>
              </a:spcAft>
            </a:pPr>
            <a:endParaRPr lang="en-DK" sz="1800" dirty="0">
              <a:solidFill>
                <a:srgbClr val="1A1A1A"/>
              </a:solidFill>
              <a:latin typeface="Cormorant Garamond Office"/>
            </a:endParaRPr>
          </a:p>
          <a:p>
            <a:pPr algn="ctr" defTabSz="914309" fontAlgn="auto">
              <a:spcBef>
                <a:spcPts val="0"/>
              </a:spcBef>
              <a:spcAft>
                <a:spcPts val="0"/>
              </a:spcAft>
            </a:pPr>
            <a:endParaRPr lang="en-DK" sz="1800" dirty="0">
              <a:solidFill>
                <a:srgbClr val="1A1A1A"/>
              </a:solidFill>
              <a:latin typeface="Cormorant Garamond Office"/>
            </a:endParaRPr>
          </a:p>
          <a:p>
            <a:pPr algn="ctr" defTabSz="914309" fontAlgn="auto">
              <a:spcBef>
                <a:spcPts val="0"/>
              </a:spcBef>
              <a:spcAft>
                <a:spcPts val="0"/>
              </a:spcAft>
            </a:pPr>
            <a:endParaRPr lang="en-DK" sz="1800" dirty="0">
              <a:solidFill>
                <a:srgbClr val="1A1A1A"/>
              </a:solidFill>
              <a:latin typeface="Spartan Office"/>
            </a:endParaRPr>
          </a:p>
        </p:txBody>
      </p:sp>
      <p:pic>
        <p:nvPicPr>
          <p:cNvPr id="9" name="Graphic 8" descr="Handshake with solid fill">
            <a:extLst>
              <a:ext uri="{FF2B5EF4-FFF2-40B4-BE49-F238E27FC236}">
                <a16:creationId xmlns:a16="http://schemas.microsoft.com/office/drawing/2014/main" id="{D92DB169-6342-8DA6-776F-25CE51486B7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822570" y="1895797"/>
            <a:ext cx="914281" cy="914281"/>
          </a:xfrm>
          <a:prstGeom prst="rect">
            <a:avLst/>
          </a:prstGeom>
        </p:spPr>
      </p:pic>
      <p:pic>
        <p:nvPicPr>
          <p:cNvPr id="10" name="Graphic 9" descr="Badge Cross outline">
            <a:extLst>
              <a:ext uri="{FF2B5EF4-FFF2-40B4-BE49-F238E27FC236}">
                <a16:creationId xmlns:a16="http://schemas.microsoft.com/office/drawing/2014/main" id="{6149E0FE-561D-F7D7-9783-CBCCC423C28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633980" y="4648018"/>
            <a:ext cx="914281" cy="914281"/>
          </a:xfrm>
          <a:prstGeom prst="rect">
            <a:avLst/>
          </a:prstGeom>
        </p:spPr>
      </p:pic>
      <p:sp>
        <p:nvSpPr>
          <p:cNvPr id="11" name="TextBox 10">
            <a:extLst>
              <a:ext uri="{FF2B5EF4-FFF2-40B4-BE49-F238E27FC236}">
                <a16:creationId xmlns:a16="http://schemas.microsoft.com/office/drawing/2014/main" id="{267FBBD0-C6CC-AAA1-C188-677C55E0BFD1}"/>
              </a:ext>
            </a:extLst>
          </p:cNvPr>
          <p:cNvSpPr txBox="1"/>
          <p:nvPr/>
        </p:nvSpPr>
        <p:spPr>
          <a:xfrm>
            <a:off x="9789542" y="5034364"/>
            <a:ext cx="3021103" cy="748825"/>
          </a:xfrm>
          <a:prstGeom prst="rect">
            <a:avLst/>
          </a:prstGeom>
          <a:noFill/>
        </p:spPr>
        <p:txBody>
          <a:bodyPr wrap="square" lIns="0" tIns="0" rIns="0" bIns="0" rtlCol="0">
            <a:spAutoFit/>
          </a:bodyPr>
          <a:lstStyle/>
          <a:p>
            <a:pPr defTabSz="914309" fontAlgn="auto">
              <a:spcBef>
                <a:spcPts val="432"/>
              </a:spcBef>
              <a:spcAft>
                <a:spcPts val="0"/>
              </a:spcAft>
            </a:pPr>
            <a:r>
              <a:rPr lang="en-DK" sz="1200" dirty="0">
                <a:solidFill>
                  <a:srgbClr val="1A1A1A"/>
                </a:solidFill>
                <a:latin typeface="Cormorant Garamond Office"/>
                <a:ea typeface="Times New Roman" panose="02020603050405020304" pitchFamily="18" charset="0"/>
                <a:cs typeface="Times New Roman" panose="02020603050405020304" pitchFamily="18" charset="0"/>
              </a:rPr>
              <a:t>Parzefall &amp; Coyle-Shapiro (2011</a:t>
            </a:r>
          </a:p>
          <a:p>
            <a:pPr defTabSz="914309" fontAlgn="auto">
              <a:spcBef>
                <a:spcPts val="432"/>
              </a:spcBef>
              <a:spcAft>
                <a:spcPts val="0"/>
              </a:spcAft>
            </a:pPr>
            <a:r>
              <a:rPr lang="en-DK" sz="1200" dirty="0">
                <a:solidFill>
                  <a:srgbClr val="1A1A1A"/>
                </a:solidFill>
                <a:latin typeface="Cormorant Garamond Office"/>
                <a:ea typeface="Times New Roman" panose="02020603050405020304" pitchFamily="18" charset="0"/>
                <a:cs typeface="Times New Roman" panose="02020603050405020304" pitchFamily="18" charset="0"/>
              </a:rPr>
              <a:t>Zacher &amp; Rudoplh (2021)</a:t>
            </a:r>
          </a:p>
          <a:p>
            <a:pPr defTabSz="914309" fontAlgn="auto">
              <a:spcBef>
                <a:spcPts val="432"/>
              </a:spcBef>
              <a:spcAft>
                <a:spcPts val="0"/>
              </a:spcAft>
            </a:pPr>
            <a:endParaRPr lang="en-DK" sz="1800" dirty="0">
              <a:solidFill>
                <a:srgbClr val="1A1A1A"/>
              </a:solidFill>
              <a:latin typeface="Spartan Office"/>
              <a:ea typeface="+mn-ea"/>
            </a:endParaRPr>
          </a:p>
        </p:txBody>
      </p:sp>
      <p:sp>
        <p:nvSpPr>
          <p:cNvPr id="12" name="Footer Placeholder 2">
            <a:extLst>
              <a:ext uri="{FF2B5EF4-FFF2-40B4-BE49-F238E27FC236}">
                <a16:creationId xmlns:a16="http://schemas.microsoft.com/office/drawing/2014/main" id="{3F2AD45B-C56F-F8BE-3676-30D078164921}"/>
              </a:ext>
            </a:extLst>
          </p:cNvPr>
          <p:cNvSpPr txBox="1">
            <a:spLocks/>
          </p:cNvSpPr>
          <p:nvPr/>
        </p:nvSpPr>
        <p:spPr>
          <a:xfrm>
            <a:off x="6743278" y="6235727"/>
            <a:ext cx="6498065" cy="559256"/>
          </a:xfrm>
          <a:prstGeom prst="rect">
            <a:avLst/>
          </a:prstGeom>
        </p:spPr>
        <p:txBody>
          <a:bodyPr wrap="square" anchor="b">
            <a:noAutofit/>
          </a:bodyPr>
          <a:ls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09" fontAlgn="auto">
              <a:spcBef>
                <a:spcPts val="0"/>
              </a:spcBef>
              <a:spcAft>
                <a:spcPts val="600"/>
              </a:spcAft>
            </a:pPr>
            <a:r>
              <a:rPr lang="en-GB" sz="1200" dirty="0">
                <a:solidFill>
                  <a:srgbClr val="FFFFFF">
                    <a:lumMod val="50000"/>
                  </a:srgbClr>
                </a:solidFill>
                <a:latin typeface="Spartan Office"/>
              </a:rPr>
              <a:t>MEJSE HASLE NIELSEN, ORGANISATIONSPSYKOLOG, PHD-STIPENDIAT</a:t>
            </a:r>
            <a:endParaRPr lang="en-DK" sz="1200" dirty="0">
              <a:solidFill>
                <a:srgbClr val="FFFFFF">
                  <a:lumMod val="50000"/>
                </a:srgbClr>
              </a:solidFill>
              <a:latin typeface="Spartan Office"/>
            </a:endParaRPr>
          </a:p>
        </p:txBody>
      </p:sp>
    </p:spTree>
    <p:extLst>
      <p:ext uri="{BB962C8B-B14F-4D97-AF65-F5344CB8AC3E}">
        <p14:creationId xmlns:p14="http://schemas.microsoft.com/office/powerpoint/2010/main" val="255117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F830F-7AC9-81F0-2163-8ABC37C4B1F7}"/>
              </a:ext>
            </a:extLst>
          </p:cNvPr>
          <p:cNvSpPr txBox="1">
            <a:spLocks/>
          </p:cNvSpPr>
          <p:nvPr/>
        </p:nvSpPr>
        <p:spPr>
          <a:xfrm>
            <a:off x="1127668" y="224193"/>
            <a:ext cx="9311161" cy="972589"/>
          </a:xfrm>
          <a:prstGeom prst="rect">
            <a:avLst/>
          </a:prstGeom>
        </p:spPr>
        <p:txBody>
          <a:bodyPr/>
          <a:lstStyle>
            <a:lvl1pPr algn="l" defTabSz="914400" rtl="0" eaLnBrk="1" latinLnBrk="0" hangingPunct="1">
              <a:lnSpc>
                <a:spcPct val="80000"/>
              </a:lnSpc>
              <a:spcBef>
                <a:spcPct val="0"/>
              </a:spcBef>
              <a:buNone/>
              <a:defRPr sz="3200" b="0" i="0" kern="1200" spc="0">
                <a:solidFill>
                  <a:schemeClr val="tx1"/>
                </a:solidFill>
                <a:latin typeface="+mj-lt"/>
                <a:ea typeface="+mj-ea"/>
                <a:cs typeface="+mj-cs"/>
              </a:defRPr>
            </a:lvl1pPr>
          </a:lstStyle>
          <a:p>
            <a:pPr algn="ctr" defTabSz="914309" fontAlgn="auto">
              <a:spcAft>
                <a:spcPts val="0"/>
              </a:spcAft>
            </a:pPr>
            <a:r>
              <a:rPr lang="en-GB" dirty="0" err="1">
                <a:solidFill>
                  <a:srgbClr val="1A1A1A"/>
                </a:solidFill>
                <a:latin typeface="Cormorant Garamond Office"/>
              </a:rPr>
              <a:t>Psykologisk</a:t>
            </a:r>
            <a:r>
              <a:rPr lang="en-GB" dirty="0">
                <a:solidFill>
                  <a:srgbClr val="1A1A1A"/>
                </a:solidFill>
                <a:latin typeface="Cormorant Garamond Office"/>
              </a:rPr>
              <a:t> </a:t>
            </a:r>
            <a:r>
              <a:rPr lang="en-GB" dirty="0" err="1">
                <a:solidFill>
                  <a:srgbClr val="1A1A1A"/>
                </a:solidFill>
                <a:latin typeface="Cormorant Garamond Office"/>
              </a:rPr>
              <a:t>kontraktbrud</a:t>
            </a:r>
            <a:r>
              <a:rPr lang="en-GB" dirty="0">
                <a:solidFill>
                  <a:srgbClr val="1A1A1A"/>
                </a:solidFill>
                <a:latin typeface="Cormorant Garamond Office"/>
              </a:rPr>
              <a:t> - et </a:t>
            </a:r>
            <a:r>
              <a:rPr lang="en-GB" dirty="0" err="1">
                <a:solidFill>
                  <a:srgbClr val="1A1A1A"/>
                </a:solidFill>
                <a:latin typeface="Cormorant Garamond Office"/>
              </a:rPr>
              <a:t>lederperspektiv</a:t>
            </a:r>
            <a:endParaRPr lang="en-GB" dirty="0">
              <a:solidFill>
                <a:srgbClr val="1A1A1A"/>
              </a:solidFill>
              <a:latin typeface="Cormorant Garamond Office"/>
            </a:endParaRPr>
          </a:p>
        </p:txBody>
      </p:sp>
      <p:sp>
        <p:nvSpPr>
          <p:cNvPr id="4" name="Right Arrow Callout 3">
            <a:extLst>
              <a:ext uri="{FF2B5EF4-FFF2-40B4-BE49-F238E27FC236}">
                <a16:creationId xmlns:a16="http://schemas.microsoft.com/office/drawing/2014/main" id="{81D35C72-ACBD-267C-A7F4-260BA284AFAD}"/>
              </a:ext>
            </a:extLst>
          </p:cNvPr>
          <p:cNvSpPr/>
          <p:nvPr/>
        </p:nvSpPr>
        <p:spPr>
          <a:xfrm>
            <a:off x="228444" y="1432952"/>
            <a:ext cx="5436512" cy="2090605"/>
          </a:xfrm>
          <a:prstGeom prst="rightArrow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fontAlgn="auto">
              <a:spcBef>
                <a:spcPts val="0"/>
              </a:spcBef>
              <a:spcAft>
                <a:spcPts val="0"/>
              </a:spcAft>
            </a:pPr>
            <a:endParaRPr lang="en-GB" sz="2000" i="1" dirty="0">
              <a:solidFill>
                <a:srgbClr val="F3F3EF"/>
              </a:solidFill>
              <a:latin typeface="Cormorant Garamond Office"/>
            </a:endParaRPr>
          </a:p>
          <a:p>
            <a:pPr algn="ctr" defTabSz="914309" fontAlgn="auto">
              <a:spcBef>
                <a:spcPts val="0"/>
              </a:spcBef>
              <a:spcAft>
                <a:spcPts val="0"/>
              </a:spcAft>
            </a:pPr>
            <a:r>
              <a:rPr lang="en-GB" sz="2000" i="1" dirty="0">
                <a:solidFill>
                  <a:srgbClr val="F3F3EF"/>
                </a:solidFill>
                <a:latin typeface="Cormorant Garamond Office"/>
              </a:rPr>
              <a:t>…</a:t>
            </a:r>
            <a:r>
              <a:rPr lang="en-GB" sz="2000" i="1" dirty="0" err="1">
                <a:solidFill>
                  <a:srgbClr val="F3F3EF"/>
                </a:solidFill>
                <a:latin typeface="Cormorant Garamond Office"/>
              </a:rPr>
              <a:t>hvor</a:t>
            </a:r>
            <a:r>
              <a:rPr lang="en-GB" sz="2000" i="1" dirty="0">
                <a:solidFill>
                  <a:srgbClr val="F3F3EF"/>
                </a:solidFill>
                <a:latin typeface="Cormorant Garamond Office"/>
              </a:rPr>
              <a:t> outlook </a:t>
            </a:r>
            <a:r>
              <a:rPr lang="en-GB" sz="2000" i="1" dirty="0" err="1">
                <a:solidFill>
                  <a:srgbClr val="F3F3EF"/>
                </a:solidFill>
                <a:latin typeface="Cormorant Garamond Office"/>
              </a:rPr>
              <a:t>fx</a:t>
            </a:r>
            <a:r>
              <a:rPr lang="en-GB" sz="2000" i="1" dirty="0">
                <a:solidFill>
                  <a:srgbClr val="F3F3EF"/>
                </a:solidFill>
                <a:latin typeface="Cormorant Garamond Office"/>
              </a:rPr>
              <a:t> for </a:t>
            </a:r>
            <a:r>
              <a:rPr lang="en-GB" sz="2000" i="1" dirty="0" err="1">
                <a:solidFill>
                  <a:srgbClr val="F3F3EF"/>
                </a:solidFill>
                <a:latin typeface="Cormorant Garamond Office"/>
              </a:rPr>
              <a:t>eksempel</a:t>
            </a:r>
            <a:r>
              <a:rPr lang="en-GB" sz="2000" i="1" dirty="0">
                <a:solidFill>
                  <a:srgbClr val="F3F3EF"/>
                </a:solidFill>
                <a:latin typeface="Cormorant Garamond Office"/>
              </a:rPr>
              <a:t> </a:t>
            </a:r>
            <a:r>
              <a:rPr lang="en-GB" sz="2000" i="1" dirty="0" err="1">
                <a:solidFill>
                  <a:srgbClr val="F3F3EF"/>
                </a:solidFill>
                <a:latin typeface="Cormorant Garamond Office"/>
              </a:rPr>
              <a:t>viser</a:t>
            </a:r>
            <a:r>
              <a:rPr lang="en-GB" sz="2000" i="1" dirty="0">
                <a:solidFill>
                  <a:srgbClr val="F3F3EF"/>
                </a:solidFill>
                <a:latin typeface="Cormorant Garamond Office"/>
              </a:rPr>
              <a:t> ‘ikke </a:t>
            </a:r>
            <a:r>
              <a:rPr lang="en-GB" sz="2000" i="1" dirty="0" err="1">
                <a:solidFill>
                  <a:srgbClr val="F3F3EF"/>
                </a:solidFill>
                <a:latin typeface="Cormorant Garamond Office"/>
              </a:rPr>
              <a:t>til</a:t>
            </a:r>
            <a:r>
              <a:rPr lang="en-GB" sz="2000" i="1" dirty="0">
                <a:solidFill>
                  <a:srgbClr val="F3F3EF"/>
                </a:solidFill>
                <a:latin typeface="Cormorant Garamond Office"/>
              </a:rPr>
              <a:t> </a:t>
            </a:r>
            <a:r>
              <a:rPr lang="en-GB" sz="2000" i="1" dirty="0" err="1">
                <a:solidFill>
                  <a:srgbClr val="F3F3EF"/>
                </a:solidFill>
                <a:latin typeface="Cormorant Garamond Office"/>
              </a:rPr>
              <a:t>stede</a:t>
            </a:r>
            <a:r>
              <a:rPr lang="en-GB" sz="2000" i="1" dirty="0">
                <a:solidFill>
                  <a:srgbClr val="F3F3EF"/>
                </a:solidFill>
                <a:latin typeface="Cormorant Garamond Office"/>
              </a:rPr>
              <a:t> i 50 </a:t>
            </a:r>
            <a:r>
              <a:rPr lang="en-GB" sz="2000" i="1" dirty="0" err="1">
                <a:solidFill>
                  <a:srgbClr val="F3F3EF"/>
                </a:solidFill>
                <a:latin typeface="Cormorant Garamond Office"/>
              </a:rPr>
              <a:t>minutter</a:t>
            </a:r>
            <a:r>
              <a:rPr lang="en-GB" sz="2000" i="1" dirty="0">
                <a:solidFill>
                  <a:srgbClr val="F3F3EF"/>
                </a:solidFill>
                <a:latin typeface="Cormorant Garamond Office"/>
              </a:rPr>
              <a:t>’, og </a:t>
            </a:r>
            <a:r>
              <a:rPr lang="en-GB" sz="2000" i="1" dirty="0" err="1">
                <a:solidFill>
                  <a:srgbClr val="F3F3EF"/>
                </a:solidFill>
                <a:latin typeface="Cormorant Garamond Office"/>
              </a:rPr>
              <a:t>når</a:t>
            </a:r>
            <a:r>
              <a:rPr lang="en-GB" sz="2000" i="1" dirty="0">
                <a:solidFill>
                  <a:srgbClr val="F3F3EF"/>
                </a:solidFill>
                <a:latin typeface="Cormorant Garamond Office"/>
              </a:rPr>
              <a:t> man ringer </a:t>
            </a:r>
            <a:r>
              <a:rPr lang="en-GB" sz="2000" i="1" dirty="0" err="1">
                <a:solidFill>
                  <a:srgbClr val="F3F3EF"/>
                </a:solidFill>
                <a:latin typeface="Cormorant Garamond Office"/>
              </a:rPr>
              <a:t>vedkommende</a:t>
            </a:r>
            <a:r>
              <a:rPr lang="en-GB" sz="2000" i="1" dirty="0">
                <a:solidFill>
                  <a:srgbClr val="F3F3EF"/>
                </a:solidFill>
                <a:latin typeface="Cormorant Garamond Office"/>
              </a:rPr>
              <a:t> </a:t>
            </a:r>
            <a:r>
              <a:rPr lang="en-GB" sz="2000" i="1" dirty="0" err="1">
                <a:solidFill>
                  <a:srgbClr val="F3F3EF"/>
                </a:solidFill>
                <a:latin typeface="Cormorant Garamond Office"/>
              </a:rPr>
              <a:t>ind</a:t>
            </a:r>
            <a:r>
              <a:rPr lang="en-GB" sz="2000" i="1" dirty="0">
                <a:solidFill>
                  <a:srgbClr val="F3F3EF"/>
                </a:solidFill>
                <a:latin typeface="Cormorant Garamond Office"/>
              </a:rPr>
              <a:t> over teams, </a:t>
            </a:r>
            <a:r>
              <a:rPr lang="en-GB" sz="2000" i="1" dirty="0" err="1">
                <a:solidFill>
                  <a:srgbClr val="F3F3EF"/>
                </a:solidFill>
                <a:latin typeface="Cormorant Garamond Office"/>
              </a:rPr>
              <a:t>så</a:t>
            </a:r>
            <a:r>
              <a:rPr lang="en-GB" sz="2000" i="1" dirty="0">
                <a:solidFill>
                  <a:srgbClr val="F3F3EF"/>
                </a:solidFill>
                <a:latin typeface="Cormorant Garamond Office"/>
              </a:rPr>
              <a:t> </a:t>
            </a:r>
            <a:r>
              <a:rPr lang="en-GB" sz="2000" i="1" dirty="0" err="1">
                <a:solidFill>
                  <a:srgbClr val="F3F3EF"/>
                </a:solidFill>
                <a:latin typeface="Cormorant Garamond Office"/>
              </a:rPr>
              <a:t>tager</a:t>
            </a:r>
            <a:r>
              <a:rPr lang="en-GB" sz="2000" i="1" dirty="0">
                <a:solidFill>
                  <a:srgbClr val="F3F3EF"/>
                </a:solidFill>
                <a:latin typeface="Cormorant Garamond Office"/>
              </a:rPr>
              <a:t> </a:t>
            </a:r>
            <a:r>
              <a:rPr lang="en-GB" sz="2000" i="1" dirty="0" err="1">
                <a:solidFill>
                  <a:srgbClr val="F3F3EF"/>
                </a:solidFill>
                <a:latin typeface="Cormorant Garamond Office"/>
              </a:rPr>
              <a:t>han</a:t>
            </a:r>
            <a:r>
              <a:rPr lang="en-GB" sz="2000" i="1" dirty="0">
                <a:solidFill>
                  <a:srgbClr val="F3F3EF"/>
                </a:solidFill>
                <a:latin typeface="Cormorant Garamond Office"/>
              </a:rPr>
              <a:t> den ikke</a:t>
            </a:r>
            <a:r>
              <a:rPr lang="en-GB" sz="2000" i="1" dirty="0">
                <a:solidFill>
                  <a:srgbClr val="F3F3EF"/>
                </a:solidFill>
                <a:latin typeface="Cormorant Garamond Office"/>
                <a:cs typeface="Arial" panose="020B0604020202020204" pitchFamily="34" charset="0"/>
              </a:rPr>
              <a:t>…</a:t>
            </a:r>
          </a:p>
          <a:p>
            <a:pPr algn="ctr" defTabSz="914309" fontAlgn="auto">
              <a:spcBef>
                <a:spcPts val="0"/>
              </a:spcBef>
              <a:spcAft>
                <a:spcPts val="0"/>
              </a:spcAft>
            </a:pPr>
            <a:endParaRPr lang="en-GB" sz="1800" i="1" dirty="0">
              <a:solidFill>
                <a:srgbClr val="F3F3EF"/>
              </a:solidFill>
              <a:latin typeface="Cormorant Garamond Office"/>
              <a:cs typeface="Arial" panose="020B0604020202020204" pitchFamily="34" charset="0"/>
            </a:endParaRPr>
          </a:p>
          <a:p>
            <a:pPr algn="ctr" defTabSz="914309" fontAlgn="auto">
              <a:spcBef>
                <a:spcPts val="0"/>
              </a:spcBef>
              <a:spcAft>
                <a:spcPts val="0"/>
              </a:spcAft>
            </a:pPr>
            <a:endParaRPr lang="en-DK" sz="1800" i="1" dirty="0">
              <a:solidFill>
                <a:srgbClr val="F3F3EF"/>
              </a:solidFill>
              <a:latin typeface="Cormorant Garamond Office"/>
              <a:cs typeface="Arial" panose="020B0604020202020204" pitchFamily="34" charset="0"/>
            </a:endParaRPr>
          </a:p>
        </p:txBody>
      </p:sp>
      <p:sp>
        <p:nvSpPr>
          <p:cNvPr id="5" name="Rounded Rectangle 4">
            <a:extLst>
              <a:ext uri="{FF2B5EF4-FFF2-40B4-BE49-F238E27FC236}">
                <a16:creationId xmlns:a16="http://schemas.microsoft.com/office/drawing/2014/main" id="{D464843F-AEED-04DE-8473-AF99F608A668}"/>
              </a:ext>
            </a:extLst>
          </p:cNvPr>
          <p:cNvSpPr/>
          <p:nvPr/>
        </p:nvSpPr>
        <p:spPr>
          <a:xfrm>
            <a:off x="5789580" y="1830701"/>
            <a:ext cx="2639686" cy="1295106"/>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fontAlgn="auto">
              <a:spcBef>
                <a:spcPts val="0"/>
              </a:spcBef>
              <a:spcAft>
                <a:spcPts val="0"/>
              </a:spcAft>
            </a:pPr>
            <a:r>
              <a:rPr lang="en-GB" sz="2000" b="1" dirty="0">
                <a:solidFill>
                  <a:srgbClr val="F3F3EF"/>
                </a:solidFill>
                <a:latin typeface="Cormorant Garamond Office"/>
              </a:rPr>
              <a:t>T</a:t>
            </a:r>
            <a:r>
              <a:rPr lang="en-DK" sz="2000" b="1" dirty="0">
                <a:solidFill>
                  <a:srgbClr val="F3F3EF"/>
                </a:solidFill>
                <a:latin typeface="Cormorant Garamond Office"/>
              </a:rPr>
              <a:t>ilgængelighed og fysisk fremmøde</a:t>
            </a:r>
          </a:p>
        </p:txBody>
      </p:sp>
      <p:sp>
        <p:nvSpPr>
          <p:cNvPr id="6" name="Rounded Rectangle 5">
            <a:extLst>
              <a:ext uri="{FF2B5EF4-FFF2-40B4-BE49-F238E27FC236}">
                <a16:creationId xmlns:a16="http://schemas.microsoft.com/office/drawing/2014/main" id="{4EC2CF62-8F14-75ED-BC58-E1E72D9847A0}"/>
              </a:ext>
            </a:extLst>
          </p:cNvPr>
          <p:cNvSpPr/>
          <p:nvPr/>
        </p:nvSpPr>
        <p:spPr>
          <a:xfrm>
            <a:off x="5783249" y="4216553"/>
            <a:ext cx="2639686" cy="1295106"/>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fontAlgn="auto">
              <a:spcBef>
                <a:spcPts val="0"/>
              </a:spcBef>
              <a:spcAft>
                <a:spcPts val="0"/>
              </a:spcAft>
            </a:pPr>
            <a:r>
              <a:rPr lang="da-DK" sz="2000" b="1">
                <a:solidFill>
                  <a:srgbClr val="F3F3EF"/>
                </a:solidFill>
                <a:latin typeface="Cormorant Garamond Office"/>
              </a:rPr>
              <a:t>Hvad er bedst for mig? tankegang</a:t>
            </a:r>
            <a:endParaRPr lang="en-DK" sz="2000" b="1">
              <a:solidFill>
                <a:srgbClr val="F3F3EF"/>
              </a:solidFill>
              <a:latin typeface="Cormorant Garamond Office"/>
            </a:endParaRPr>
          </a:p>
        </p:txBody>
      </p:sp>
      <p:sp>
        <p:nvSpPr>
          <p:cNvPr id="7" name="Oval 6">
            <a:extLst>
              <a:ext uri="{FF2B5EF4-FFF2-40B4-BE49-F238E27FC236}">
                <a16:creationId xmlns:a16="http://schemas.microsoft.com/office/drawing/2014/main" id="{F10D6F28-746B-9C94-B466-21FA2E4106EB}"/>
              </a:ext>
            </a:extLst>
          </p:cNvPr>
          <p:cNvSpPr/>
          <p:nvPr/>
        </p:nvSpPr>
        <p:spPr>
          <a:xfrm>
            <a:off x="9358664" y="3343812"/>
            <a:ext cx="2639686" cy="132539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fontAlgn="auto">
              <a:spcBef>
                <a:spcPts val="0"/>
              </a:spcBef>
              <a:spcAft>
                <a:spcPts val="0"/>
              </a:spcAft>
            </a:pPr>
            <a:r>
              <a:rPr lang="da-DK" sz="2000" dirty="0">
                <a:solidFill>
                  <a:srgbClr val="F3F3EF"/>
                </a:solidFill>
                <a:latin typeface="Cormorant Garamond Office"/>
              </a:rPr>
              <a:t>Brud på psykologisk kontrakt</a:t>
            </a:r>
            <a:endParaRPr lang="en-DK" sz="2000" dirty="0">
              <a:solidFill>
                <a:srgbClr val="F3F3EF"/>
              </a:solidFill>
              <a:latin typeface="Cormorant Garamond Office"/>
            </a:endParaRPr>
          </a:p>
        </p:txBody>
      </p:sp>
      <p:cxnSp>
        <p:nvCxnSpPr>
          <p:cNvPr id="8" name="Straight Arrow Connector 7">
            <a:extLst>
              <a:ext uri="{FF2B5EF4-FFF2-40B4-BE49-F238E27FC236}">
                <a16:creationId xmlns:a16="http://schemas.microsoft.com/office/drawing/2014/main" id="{CF881FEF-02B3-8CD4-1619-2E1EABB38DB1}"/>
              </a:ext>
            </a:extLst>
          </p:cNvPr>
          <p:cNvCxnSpPr>
            <a:cxnSpLocks/>
          </p:cNvCxnSpPr>
          <p:nvPr/>
        </p:nvCxnSpPr>
        <p:spPr>
          <a:xfrm flipV="1">
            <a:off x="8422935" y="4669194"/>
            <a:ext cx="1411016" cy="297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62588D3-8D7A-738D-BE79-DCD630686CBB}"/>
              </a:ext>
            </a:extLst>
          </p:cNvPr>
          <p:cNvCxnSpPr>
            <a:cxnSpLocks/>
          </p:cNvCxnSpPr>
          <p:nvPr/>
        </p:nvCxnSpPr>
        <p:spPr>
          <a:xfrm>
            <a:off x="8446409" y="2478253"/>
            <a:ext cx="1387542" cy="9507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ight Arrow Callout 9">
            <a:extLst>
              <a:ext uri="{FF2B5EF4-FFF2-40B4-BE49-F238E27FC236}">
                <a16:creationId xmlns:a16="http://schemas.microsoft.com/office/drawing/2014/main" id="{D9CFBCA4-C1C7-95F9-F45D-DA37FBD51460}"/>
              </a:ext>
            </a:extLst>
          </p:cNvPr>
          <p:cNvSpPr/>
          <p:nvPr/>
        </p:nvSpPr>
        <p:spPr>
          <a:xfrm>
            <a:off x="228444" y="3818805"/>
            <a:ext cx="5168400" cy="2090605"/>
          </a:xfrm>
          <a:prstGeom prst="rightArrow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fontAlgn="auto">
              <a:spcBef>
                <a:spcPts val="0"/>
              </a:spcBef>
              <a:spcAft>
                <a:spcPts val="0"/>
              </a:spcAft>
            </a:pPr>
            <a:endParaRPr lang="en-GB" sz="2000" i="1" dirty="0">
              <a:solidFill>
                <a:srgbClr val="F3F3EF"/>
              </a:solidFill>
              <a:latin typeface="Cormorant Garamond Office"/>
              <a:cs typeface="Arial" panose="020B0604020202020204" pitchFamily="34" charset="0"/>
            </a:endParaRPr>
          </a:p>
          <a:p>
            <a:pPr algn="ctr" defTabSz="914309" fontAlgn="auto">
              <a:spcBef>
                <a:spcPts val="0"/>
              </a:spcBef>
              <a:spcAft>
                <a:spcPts val="0"/>
              </a:spcAft>
            </a:pPr>
            <a:endParaRPr lang="en-GB" sz="2000" i="1" dirty="0">
              <a:solidFill>
                <a:srgbClr val="F3F3EF"/>
              </a:solidFill>
              <a:latin typeface="Cormorant Garamond Office"/>
              <a:cs typeface="Arial" panose="020B0604020202020204" pitchFamily="34" charset="0"/>
            </a:endParaRPr>
          </a:p>
          <a:p>
            <a:pPr algn="ctr" defTabSz="914309" fontAlgn="auto">
              <a:spcBef>
                <a:spcPts val="0"/>
              </a:spcBef>
              <a:spcAft>
                <a:spcPts val="0"/>
              </a:spcAft>
            </a:pPr>
            <a:r>
              <a:rPr lang="en-GB" sz="2000" i="1" dirty="0">
                <a:solidFill>
                  <a:srgbClr val="F3F3EF"/>
                </a:solidFill>
                <a:latin typeface="Cormorant Garamond Office"/>
                <a:cs typeface="Arial" panose="020B0604020202020204" pitchFamily="34" charset="0"/>
              </a:rPr>
              <a:t>…</a:t>
            </a:r>
            <a:r>
              <a:rPr lang="en-GB" sz="2000" i="1" dirty="0" err="1">
                <a:solidFill>
                  <a:srgbClr val="F3F3EF"/>
                </a:solidFill>
                <a:latin typeface="Cormorant Garamond Office"/>
                <a:cs typeface="Arial" panose="020B0604020202020204" pitchFamily="34" charset="0"/>
              </a:rPr>
              <a:t>nogle</a:t>
            </a:r>
            <a:r>
              <a:rPr lang="en-GB" sz="2000" i="1" dirty="0">
                <a:solidFill>
                  <a:srgbClr val="F3F3EF"/>
                </a:solidFill>
                <a:latin typeface="Cormorant Garamond Office"/>
                <a:cs typeface="Arial" panose="020B0604020202020204" pitchFamily="34" charset="0"/>
              </a:rPr>
              <a:t> </a:t>
            </a:r>
            <a:r>
              <a:rPr lang="en-GB" sz="2000" i="1" dirty="0" err="1">
                <a:solidFill>
                  <a:srgbClr val="F3F3EF"/>
                </a:solidFill>
                <a:latin typeface="Cormorant Garamond Office"/>
                <a:cs typeface="Arial" panose="020B0604020202020204" pitchFamily="34" charset="0"/>
              </a:rPr>
              <a:t>medarbejdere</a:t>
            </a:r>
            <a:r>
              <a:rPr lang="en-GB" sz="2000" i="1" dirty="0">
                <a:solidFill>
                  <a:srgbClr val="F3F3EF"/>
                </a:solidFill>
                <a:latin typeface="Cormorant Garamond Office"/>
                <a:cs typeface="Arial" panose="020B0604020202020204" pitchFamily="34" charset="0"/>
              </a:rPr>
              <a:t> </a:t>
            </a:r>
            <a:r>
              <a:rPr lang="en-GB" sz="2000" i="1" dirty="0" err="1">
                <a:solidFill>
                  <a:srgbClr val="F3F3EF"/>
                </a:solidFill>
                <a:latin typeface="Cormorant Garamond Office"/>
                <a:cs typeface="Arial" panose="020B0604020202020204" pitchFamily="34" charset="0"/>
              </a:rPr>
              <a:t>fokuserer</a:t>
            </a:r>
            <a:r>
              <a:rPr lang="en-GB" sz="2000" i="1" dirty="0">
                <a:solidFill>
                  <a:srgbClr val="F3F3EF"/>
                </a:solidFill>
                <a:latin typeface="Cormorant Garamond Office"/>
                <a:cs typeface="Arial" panose="020B0604020202020204" pitchFamily="34" charset="0"/>
              </a:rPr>
              <a:t> mere </a:t>
            </a:r>
            <a:r>
              <a:rPr lang="en-GB" sz="2000" i="1" dirty="0" err="1">
                <a:solidFill>
                  <a:srgbClr val="F3F3EF"/>
                </a:solidFill>
                <a:latin typeface="Cormorant Garamond Office"/>
                <a:cs typeface="Arial" panose="020B0604020202020204" pitchFamily="34" charset="0"/>
              </a:rPr>
              <a:t>på</a:t>
            </a:r>
            <a:r>
              <a:rPr lang="en-GB" sz="2000" i="1" dirty="0">
                <a:solidFill>
                  <a:srgbClr val="F3F3EF"/>
                </a:solidFill>
                <a:latin typeface="Cormorant Garamond Office"/>
                <a:cs typeface="Arial" panose="020B0604020202020204" pitchFamily="34" charset="0"/>
              </a:rPr>
              <a:t>, </a:t>
            </a:r>
            <a:r>
              <a:rPr lang="en-GB" sz="2000" i="1" dirty="0" err="1">
                <a:solidFill>
                  <a:srgbClr val="F3F3EF"/>
                </a:solidFill>
                <a:latin typeface="Cormorant Garamond Office"/>
                <a:cs typeface="Arial" panose="020B0604020202020204" pitchFamily="34" charset="0"/>
              </a:rPr>
              <a:t>hvad</a:t>
            </a:r>
            <a:r>
              <a:rPr lang="en-GB" sz="2000" i="1" dirty="0">
                <a:solidFill>
                  <a:srgbClr val="F3F3EF"/>
                </a:solidFill>
                <a:latin typeface="Cormorant Garamond Office"/>
                <a:cs typeface="Arial" panose="020B0604020202020204" pitchFamily="34" charset="0"/>
              </a:rPr>
              <a:t> der er </a:t>
            </a:r>
            <a:r>
              <a:rPr lang="en-GB" sz="2000" i="1" dirty="0" err="1">
                <a:solidFill>
                  <a:srgbClr val="F3F3EF"/>
                </a:solidFill>
                <a:latin typeface="Cormorant Garamond Office"/>
                <a:cs typeface="Arial" panose="020B0604020202020204" pitchFamily="34" charset="0"/>
              </a:rPr>
              <a:t>bedst</a:t>
            </a:r>
            <a:r>
              <a:rPr lang="en-GB" sz="2000" i="1" dirty="0">
                <a:solidFill>
                  <a:srgbClr val="F3F3EF"/>
                </a:solidFill>
                <a:latin typeface="Cormorant Garamond Office"/>
                <a:cs typeface="Arial" panose="020B0604020202020204" pitchFamily="34" charset="0"/>
              </a:rPr>
              <a:t> for </a:t>
            </a:r>
            <a:r>
              <a:rPr lang="en-GB" sz="2000" i="1" dirty="0" err="1">
                <a:solidFill>
                  <a:srgbClr val="F3F3EF"/>
                </a:solidFill>
                <a:latin typeface="Cormorant Garamond Office"/>
                <a:cs typeface="Arial" panose="020B0604020202020204" pitchFamily="34" charset="0"/>
              </a:rPr>
              <a:t>dem</a:t>
            </a:r>
            <a:r>
              <a:rPr lang="en-GB" sz="2000" i="1" dirty="0">
                <a:solidFill>
                  <a:srgbClr val="F3F3EF"/>
                </a:solidFill>
                <a:latin typeface="Cormorant Garamond Office"/>
                <a:cs typeface="Arial" panose="020B0604020202020204" pitchFamily="34" charset="0"/>
              </a:rPr>
              <a:t> </a:t>
            </a:r>
            <a:r>
              <a:rPr lang="en-GB" sz="2000" i="1" dirty="0" err="1">
                <a:solidFill>
                  <a:srgbClr val="F3F3EF"/>
                </a:solidFill>
                <a:latin typeface="Cormorant Garamond Office"/>
                <a:cs typeface="Arial" panose="020B0604020202020204" pitchFamily="34" charset="0"/>
              </a:rPr>
              <a:t>fremfor</a:t>
            </a:r>
            <a:r>
              <a:rPr lang="en-GB" sz="2000" i="1" dirty="0">
                <a:solidFill>
                  <a:srgbClr val="F3F3EF"/>
                </a:solidFill>
                <a:latin typeface="Cormorant Garamond Office"/>
                <a:cs typeface="Arial" panose="020B0604020202020204" pitchFamily="34" charset="0"/>
              </a:rPr>
              <a:t> </a:t>
            </a:r>
            <a:r>
              <a:rPr lang="en-GB" sz="2000" i="1" dirty="0" err="1">
                <a:solidFill>
                  <a:srgbClr val="F3F3EF"/>
                </a:solidFill>
                <a:latin typeface="Cormorant Garamond Office"/>
                <a:cs typeface="Arial" panose="020B0604020202020204" pitchFamily="34" charset="0"/>
              </a:rPr>
              <a:t>teamet</a:t>
            </a:r>
            <a:r>
              <a:rPr lang="en-GB" sz="2000" i="1" dirty="0">
                <a:solidFill>
                  <a:srgbClr val="F3F3EF"/>
                </a:solidFill>
                <a:latin typeface="Cormorant Garamond Office"/>
                <a:cs typeface="Arial" panose="020B0604020202020204" pitchFamily="34" charset="0"/>
              </a:rPr>
              <a:t>...</a:t>
            </a:r>
          </a:p>
          <a:p>
            <a:pPr algn="ctr" defTabSz="914309" fontAlgn="auto">
              <a:spcBef>
                <a:spcPts val="0"/>
              </a:spcBef>
              <a:spcAft>
                <a:spcPts val="0"/>
              </a:spcAft>
            </a:pPr>
            <a:r>
              <a:rPr lang="en-GB" sz="2000" i="1" dirty="0">
                <a:solidFill>
                  <a:srgbClr val="F3F3EF"/>
                </a:solidFill>
                <a:latin typeface="Cormorant Garamond Office"/>
                <a:cs typeface="Arial" panose="020B0604020202020204" pitchFamily="34" charset="0"/>
              </a:rPr>
              <a:t>…de er </a:t>
            </a:r>
            <a:r>
              <a:rPr lang="en-GB" sz="2000" i="1" dirty="0" err="1">
                <a:solidFill>
                  <a:srgbClr val="F3F3EF"/>
                </a:solidFill>
                <a:latin typeface="Cormorant Garamond Office"/>
                <a:cs typeface="Arial" panose="020B0604020202020204" pitchFamily="34" charset="0"/>
              </a:rPr>
              <a:t>blevet</a:t>
            </a:r>
            <a:r>
              <a:rPr lang="en-GB" sz="2000" i="1" dirty="0">
                <a:solidFill>
                  <a:srgbClr val="F3F3EF"/>
                </a:solidFill>
                <a:latin typeface="Cormorant Garamond Office"/>
                <a:cs typeface="Arial" panose="020B0604020202020204" pitchFamily="34" charset="0"/>
              </a:rPr>
              <a:t> mere </a:t>
            </a:r>
            <a:r>
              <a:rPr lang="en-GB" sz="2000" i="1" dirty="0" err="1">
                <a:solidFill>
                  <a:srgbClr val="F3F3EF"/>
                </a:solidFill>
                <a:latin typeface="Cormorant Garamond Office"/>
                <a:cs typeface="Arial" panose="020B0604020202020204" pitchFamily="34" charset="0"/>
              </a:rPr>
              <a:t>individualistiske</a:t>
            </a:r>
            <a:r>
              <a:rPr lang="en-GB" sz="2000" i="1" dirty="0">
                <a:solidFill>
                  <a:srgbClr val="F3F3EF"/>
                </a:solidFill>
                <a:latin typeface="Cormorant Garamond Office"/>
                <a:cs typeface="Arial" panose="020B0604020202020204" pitchFamily="34" charset="0"/>
              </a:rPr>
              <a:t>…</a:t>
            </a:r>
          </a:p>
          <a:p>
            <a:pPr algn="ctr" defTabSz="914309" fontAlgn="auto">
              <a:spcBef>
                <a:spcPts val="0"/>
              </a:spcBef>
              <a:spcAft>
                <a:spcPts val="0"/>
              </a:spcAft>
            </a:pPr>
            <a:endParaRPr lang="en-GB" sz="1800" i="1" dirty="0">
              <a:solidFill>
                <a:srgbClr val="F3F3EF"/>
              </a:solidFill>
              <a:latin typeface="Cormorant Garamond Office"/>
              <a:cs typeface="Arial" panose="020B0604020202020204" pitchFamily="34" charset="0"/>
            </a:endParaRPr>
          </a:p>
          <a:p>
            <a:pPr algn="ctr" defTabSz="914309" fontAlgn="auto">
              <a:spcBef>
                <a:spcPts val="0"/>
              </a:spcBef>
              <a:spcAft>
                <a:spcPts val="0"/>
              </a:spcAft>
            </a:pPr>
            <a:endParaRPr lang="en-DK" sz="1800" i="1" dirty="0">
              <a:solidFill>
                <a:srgbClr val="F3F3EF"/>
              </a:solidFill>
              <a:latin typeface="Cormorant Garamond Office"/>
              <a:cs typeface="Arial" panose="020B0604020202020204" pitchFamily="34" charset="0"/>
            </a:endParaRPr>
          </a:p>
        </p:txBody>
      </p:sp>
      <p:sp>
        <p:nvSpPr>
          <p:cNvPr id="11" name="Footer Placeholder 2">
            <a:extLst>
              <a:ext uri="{FF2B5EF4-FFF2-40B4-BE49-F238E27FC236}">
                <a16:creationId xmlns:a16="http://schemas.microsoft.com/office/drawing/2014/main" id="{736AE04A-AF79-8775-85A8-CE293CEB8132}"/>
              </a:ext>
            </a:extLst>
          </p:cNvPr>
          <p:cNvSpPr txBox="1">
            <a:spLocks/>
          </p:cNvSpPr>
          <p:nvPr/>
        </p:nvSpPr>
        <p:spPr>
          <a:xfrm>
            <a:off x="6671270" y="6235727"/>
            <a:ext cx="6570073" cy="559256"/>
          </a:xfrm>
          <a:prstGeom prst="rect">
            <a:avLst/>
          </a:prstGeom>
        </p:spPr>
        <p:txBody>
          <a:bodyPr wrap="square" anchor="b">
            <a:noAutofit/>
          </a:bodyPr>
          <a:ls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09" fontAlgn="auto">
              <a:spcBef>
                <a:spcPts val="0"/>
              </a:spcBef>
              <a:spcAft>
                <a:spcPts val="600"/>
              </a:spcAft>
            </a:pPr>
            <a:r>
              <a:rPr lang="en-GB" sz="1200" dirty="0">
                <a:solidFill>
                  <a:srgbClr val="FFFFFF">
                    <a:lumMod val="50000"/>
                  </a:srgbClr>
                </a:solidFill>
                <a:latin typeface="Spartan Office"/>
              </a:rPr>
              <a:t>MEJSE HASLE NIELSEN, ORGANISATIONSPSYKOLOG, PHD-STIPENDIAT</a:t>
            </a:r>
            <a:endParaRPr lang="en-DK" sz="1200" dirty="0">
              <a:solidFill>
                <a:srgbClr val="FFFFFF">
                  <a:lumMod val="50000"/>
                </a:srgbClr>
              </a:solidFill>
              <a:latin typeface="Spartan Office"/>
            </a:endParaRPr>
          </a:p>
        </p:txBody>
      </p:sp>
    </p:spTree>
    <p:extLst>
      <p:ext uri="{BB962C8B-B14F-4D97-AF65-F5344CB8AC3E}">
        <p14:creationId xmlns:p14="http://schemas.microsoft.com/office/powerpoint/2010/main" val="273979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505B7-C635-5622-80A2-F3AF26C8DA8F}"/>
              </a:ext>
            </a:extLst>
          </p:cNvPr>
          <p:cNvSpPr txBox="1">
            <a:spLocks/>
          </p:cNvSpPr>
          <p:nvPr/>
        </p:nvSpPr>
        <p:spPr>
          <a:xfrm>
            <a:off x="1015868" y="259897"/>
            <a:ext cx="11227348" cy="972589"/>
          </a:xfrm>
          <a:prstGeom prst="rect">
            <a:avLst/>
          </a:prstGeom>
        </p:spPr>
        <p:txBody>
          <a:bodyPr/>
          <a:lstStyle>
            <a:lvl1pPr algn="l" defTabSz="914400" rtl="0" eaLnBrk="1" latinLnBrk="0" hangingPunct="1">
              <a:lnSpc>
                <a:spcPct val="80000"/>
              </a:lnSpc>
              <a:spcBef>
                <a:spcPct val="0"/>
              </a:spcBef>
              <a:buNone/>
              <a:defRPr sz="3200" b="0" i="0" kern="1200" spc="0">
                <a:solidFill>
                  <a:schemeClr val="tx1"/>
                </a:solidFill>
                <a:latin typeface="+mj-lt"/>
                <a:ea typeface="+mj-ea"/>
                <a:cs typeface="+mj-cs"/>
              </a:defRPr>
            </a:lvl1pPr>
          </a:lstStyle>
          <a:p>
            <a:pPr algn="ctr" defTabSz="914309" fontAlgn="auto">
              <a:spcAft>
                <a:spcPts val="0"/>
              </a:spcAft>
            </a:pPr>
            <a:r>
              <a:rPr lang="en-GB" dirty="0" err="1">
                <a:solidFill>
                  <a:srgbClr val="1A1A1A"/>
                </a:solidFill>
                <a:latin typeface="Cormorant Garamond Office"/>
              </a:rPr>
              <a:t>Psykologisk</a:t>
            </a:r>
            <a:r>
              <a:rPr lang="en-GB" dirty="0">
                <a:solidFill>
                  <a:srgbClr val="1A1A1A"/>
                </a:solidFill>
                <a:latin typeface="Cormorant Garamond Office"/>
              </a:rPr>
              <a:t> </a:t>
            </a:r>
            <a:r>
              <a:rPr lang="en-GB" dirty="0" err="1">
                <a:solidFill>
                  <a:srgbClr val="1A1A1A"/>
                </a:solidFill>
                <a:latin typeface="Cormorant Garamond Office"/>
              </a:rPr>
              <a:t>kontraktbrud</a:t>
            </a:r>
            <a:r>
              <a:rPr lang="en-GB" dirty="0">
                <a:solidFill>
                  <a:srgbClr val="1A1A1A"/>
                </a:solidFill>
                <a:latin typeface="Cormorant Garamond Office"/>
              </a:rPr>
              <a:t> - et </a:t>
            </a:r>
            <a:r>
              <a:rPr lang="en-GB" dirty="0" err="1">
                <a:solidFill>
                  <a:srgbClr val="1A1A1A"/>
                </a:solidFill>
                <a:latin typeface="Cormorant Garamond Office"/>
              </a:rPr>
              <a:t>medarbejderperspektiv</a:t>
            </a:r>
            <a:endParaRPr lang="en-GB" dirty="0">
              <a:solidFill>
                <a:srgbClr val="1A1A1A"/>
              </a:solidFill>
              <a:latin typeface="Cormorant Garamond Office"/>
            </a:endParaRPr>
          </a:p>
        </p:txBody>
      </p:sp>
      <p:sp>
        <p:nvSpPr>
          <p:cNvPr id="4" name="TextBox 3">
            <a:extLst>
              <a:ext uri="{FF2B5EF4-FFF2-40B4-BE49-F238E27FC236}">
                <a16:creationId xmlns:a16="http://schemas.microsoft.com/office/drawing/2014/main" id="{3EF5A132-B27D-BB7B-D846-4672928B8321}"/>
              </a:ext>
            </a:extLst>
          </p:cNvPr>
          <p:cNvSpPr txBox="1"/>
          <p:nvPr/>
        </p:nvSpPr>
        <p:spPr>
          <a:xfrm>
            <a:off x="1026605" y="1218799"/>
            <a:ext cx="10605080" cy="5632299"/>
          </a:xfrm>
          <a:prstGeom prst="rect">
            <a:avLst/>
          </a:prstGeom>
          <a:noFill/>
        </p:spPr>
        <p:txBody>
          <a:bodyPr wrap="square" lIns="91428" tIns="45714" rIns="91428" bIns="45714" anchor="t">
            <a:spAutoFit/>
          </a:bodyPr>
          <a:lstStyle/>
          <a:p>
            <a:pPr defTabSz="914309" fontAlgn="auto">
              <a:spcBef>
                <a:spcPts val="0"/>
              </a:spcBef>
              <a:spcAft>
                <a:spcPts val="0"/>
              </a:spcAft>
            </a:pPr>
            <a:r>
              <a:rPr lang="en-GB" sz="2400" b="1" dirty="0" err="1">
                <a:solidFill>
                  <a:srgbClr val="1A1A1A"/>
                </a:solidFill>
                <a:latin typeface="Cormorant Garamond Office"/>
                <a:ea typeface="ＭＳ Ｐゴシック"/>
              </a:rPr>
              <a:t>Når</a:t>
            </a:r>
            <a:r>
              <a:rPr lang="en-GB" sz="2400" b="1" dirty="0">
                <a:solidFill>
                  <a:srgbClr val="1A1A1A"/>
                </a:solidFill>
                <a:latin typeface="Cormorant Garamond Office"/>
                <a:ea typeface="ＭＳ Ｐゴシック"/>
              </a:rPr>
              <a:t> </a:t>
            </a:r>
            <a:r>
              <a:rPr lang="en-GB" sz="2400" b="1" dirty="0" err="1">
                <a:solidFill>
                  <a:srgbClr val="1A1A1A"/>
                </a:solidFill>
                <a:latin typeface="Cormorant Garamond Office"/>
                <a:ea typeface="ＭＳ Ｐゴシック"/>
              </a:rPr>
              <a:t>fleksibiliteten</a:t>
            </a:r>
            <a:r>
              <a:rPr lang="en-GB" sz="2400" b="1" dirty="0">
                <a:solidFill>
                  <a:srgbClr val="1A1A1A"/>
                </a:solidFill>
                <a:latin typeface="Cormorant Garamond Office"/>
                <a:ea typeface="ＭＳ Ｐゴシック"/>
              </a:rPr>
              <a:t> </a:t>
            </a:r>
            <a:r>
              <a:rPr lang="en-GB" sz="2400" b="1" dirty="0" err="1">
                <a:solidFill>
                  <a:srgbClr val="1A1A1A"/>
                </a:solidFill>
                <a:latin typeface="Cormorant Garamond Office"/>
                <a:ea typeface="ＭＳ Ｐゴシック"/>
              </a:rPr>
              <a:t>indsnævres</a:t>
            </a:r>
            <a:r>
              <a:rPr lang="en-GB" sz="2400" b="1" dirty="0">
                <a:solidFill>
                  <a:srgbClr val="1A1A1A"/>
                </a:solidFill>
                <a:latin typeface="Cormorant Garamond Office"/>
                <a:ea typeface="ＭＳ Ｐゴシック"/>
              </a:rPr>
              <a:t>..</a:t>
            </a:r>
          </a:p>
          <a:p>
            <a:pPr defTabSz="914309" fontAlgn="auto">
              <a:spcBef>
                <a:spcPts val="0"/>
              </a:spcBef>
              <a:spcAft>
                <a:spcPts val="0"/>
              </a:spcAft>
            </a:pPr>
            <a:endParaRPr lang="en-GB" sz="2400" dirty="0">
              <a:solidFill>
                <a:srgbClr val="1A1A1A"/>
              </a:solidFill>
              <a:latin typeface="Cormorant Garamond Office"/>
              <a:ea typeface="+mn-ea"/>
            </a:endParaRPr>
          </a:p>
          <a:p>
            <a:pPr defTabSz="914309" fontAlgn="auto">
              <a:spcBef>
                <a:spcPts val="0"/>
              </a:spcBef>
              <a:spcAft>
                <a:spcPts val="0"/>
              </a:spcAft>
            </a:pPr>
            <a:r>
              <a:rPr lang="en-GB" sz="2400" b="1" dirty="0">
                <a:solidFill>
                  <a:srgbClr val="1A1A1A"/>
                </a:solidFill>
                <a:latin typeface="Cormorant Garamond Office"/>
                <a:ea typeface="ＭＳ Ｐゴシック"/>
              </a:rPr>
              <a:t>Case: Nu </a:t>
            </a:r>
            <a:r>
              <a:rPr lang="en-GB" sz="2400" b="1" dirty="0" err="1">
                <a:solidFill>
                  <a:srgbClr val="1A1A1A"/>
                </a:solidFill>
                <a:latin typeface="Cormorant Garamond Office"/>
                <a:ea typeface="ＭＳ Ｐゴシック"/>
              </a:rPr>
              <a:t>kun</a:t>
            </a:r>
            <a:r>
              <a:rPr lang="en-GB" sz="2400" b="1" dirty="0">
                <a:solidFill>
                  <a:srgbClr val="1A1A1A"/>
                </a:solidFill>
                <a:latin typeface="Cormorant Garamond Office"/>
                <a:ea typeface="ＭＳ Ｐゴシック"/>
              </a:rPr>
              <a:t> 1 </a:t>
            </a:r>
            <a:r>
              <a:rPr lang="en-GB" sz="2400" b="1" dirty="0" err="1">
                <a:solidFill>
                  <a:srgbClr val="1A1A1A"/>
                </a:solidFill>
                <a:latin typeface="Cormorant Garamond Office"/>
                <a:ea typeface="ＭＳ Ｐゴシック"/>
              </a:rPr>
              <a:t>hjemmearbejdsdag</a:t>
            </a:r>
            <a:r>
              <a:rPr lang="en-GB" sz="2400" b="1" dirty="0">
                <a:solidFill>
                  <a:srgbClr val="1A1A1A"/>
                </a:solidFill>
                <a:latin typeface="Cormorant Garamond Office"/>
                <a:ea typeface="ＭＳ Ｐゴシック"/>
              </a:rPr>
              <a:t> om </a:t>
            </a:r>
            <a:r>
              <a:rPr lang="en-GB" sz="2400" b="1" dirty="0" err="1">
                <a:solidFill>
                  <a:srgbClr val="1A1A1A"/>
                </a:solidFill>
                <a:latin typeface="Cormorant Garamond Office"/>
                <a:ea typeface="ＭＳ Ｐゴシック"/>
              </a:rPr>
              <a:t>ugen</a:t>
            </a:r>
            <a:endParaRPr lang="en-GB" sz="2400" b="1" dirty="0">
              <a:solidFill>
                <a:srgbClr val="1A1A1A"/>
              </a:solidFill>
              <a:latin typeface="Cormorant Garamond Office"/>
              <a:ea typeface="ＭＳ Ｐゴシック"/>
            </a:endParaRPr>
          </a:p>
          <a:p>
            <a:pPr defTabSz="914309" fontAlgn="auto">
              <a:spcBef>
                <a:spcPts val="0"/>
              </a:spcBef>
              <a:spcAft>
                <a:spcPts val="0"/>
              </a:spcAft>
            </a:pPr>
            <a:r>
              <a:rPr lang="en-GB" sz="2400" dirty="0">
                <a:solidFill>
                  <a:srgbClr val="1A1A1A"/>
                </a:solidFill>
                <a:latin typeface="Cormorant Garamond Office"/>
                <a:ea typeface="ＭＳ Ｐゴシック"/>
              </a:rPr>
              <a:t>… </a:t>
            </a:r>
            <a:r>
              <a:rPr lang="en-GB" sz="2400" dirty="0" err="1">
                <a:solidFill>
                  <a:srgbClr val="1A1A1A"/>
                </a:solidFill>
                <a:latin typeface="Cormorant Garamond Office"/>
                <a:ea typeface="ＭＳ Ｐゴシック"/>
              </a:rPr>
              <a:t>Topledelsen</a:t>
            </a:r>
            <a:r>
              <a:rPr lang="en-GB" sz="2400" dirty="0">
                <a:solidFill>
                  <a:srgbClr val="1A1A1A"/>
                </a:solidFill>
                <a:latin typeface="Cormorant Garamond Office"/>
                <a:ea typeface="ＭＳ Ｐゴシック"/>
              </a:rPr>
              <a:t> </a:t>
            </a:r>
            <a:r>
              <a:rPr lang="en-GB" sz="2400" dirty="0" err="1">
                <a:solidFill>
                  <a:srgbClr val="1A1A1A"/>
                </a:solidFill>
                <a:latin typeface="Cormorant Garamond Office"/>
                <a:ea typeface="ＭＳ Ｐゴシック"/>
              </a:rPr>
              <a:t>bekymret</a:t>
            </a:r>
            <a:r>
              <a:rPr lang="en-GB" sz="2400" dirty="0">
                <a:solidFill>
                  <a:srgbClr val="1A1A1A"/>
                </a:solidFill>
                <a:latin typeface="Cormorant Garamond Office"/>
                <a:ea typeface="ＭＳ Ｐゴシック"/>
              </a:rPr>
              <a:t> for </a:t>
            </a:r>
            <a:r>
              <a:rPr lang="en-GB" sz="2400" dirty="0" err="1">
                <a:solidFill>
                  <a:srgbClr val="1A1A1A"/>
                </a:solidFill>
                <a:latin typeface="Cormorant Garamond Office"/>
                <a:ea typeface="ＭＳ Ｐゴシック"/>
              </a:rPr>
              <a:t>sammenhængskraften</a:t>
            </a:r>
            <a:endParaRPr lang="en-GB" sz="2400" dirty="0">
              <a:solidFill>
                <a:srgbClr val="1A1A1A"/>
              </a:solidFill>
              <a:latin typeface="Cormorant Garamond Office"/>
              <a:ea typeface="ＭＳ Ｐゴシック"/>
            </a:endParaRPr>
          </a:p>
          <a:p>
            <a:pPr defTabSz="914309" fontAlgn="auto">
              <a:spcBef>
                <a:spcPts val="0"/>
              </a:spcBef>
              <a:spcAft>
                <a:spcPts val="0"/>
              </a:spcAft>
            </a:pPr>
            <a:endParaRPr lang="en-GB" sz="2400" dirty="0">
              <a:solidFill>
                <a:srgbClr val="1A1A1A"/>
              </a:solidFill>
              <a:latin typeface="Cormorant Garamond Office"/>
              <a:ea typeface="ＭＳ Ｐゴシック"/>
            </a:endParaRPr>
          </a:p>
          <a:p>
            <a:pPr defTabSz="914309" fontAlgn="auto">
              <a:spcBef>
                <a:spcPts val="0"/>
              </a:spcBef>
              <a:spcAft>
                <a:spcPts val="0"/>
              </a:spcAft>
            </a:pPr>
            <a:r>
              <a:rPr lang="en-GB" sz="2400" i="1" dirty="0" err="1">
                <a:solidFill>
                  <a:srgbClr val="1A1A1A"/>
                </a:solidFill>
                <a:latin typeface="Cormorant Garamond Office"/>
                <a:ea typeface="ＭＳ Ｐゴシック"/>
              </a:rPr>
              <a:t>Hvem</a:t>
            </a:r>
            <a:r>
              <a:rPr lang="en-GB" sz="2400" i="1" dirty="0">
                <a:solidFill>
                  <a:srgbClr val="1A1A1A"/>
                </a:solidFill>
                <a:latin typeface="Cormorant Garamond Office"/>
                <a:ea typeface="ＭＳ Ｐゴシック"/>
              </a:rPr>
              <a:t> </a:t>
            </a:r>
            <a:r>
              <a:rPr lang="en-GB" sz="2400" i="1" dirty="0" err="1">
                <a:solidFill>
                  <a:srgbClr val="1A1A1A"/>
                </a:solidFill>
                <a:latin typeface="Cormorant Garamond Office"/>
                <a:ea typeface="ＭＳ Ｐゴシック"/>
              </a:rPr>
              <a:t>siger</a:t>
            </a:r>
            <a:r>
              <a:rPr lang="en-GB" sz="2400" i="1" dirty="0">
                <a:solidFill>
                  <a:srgbClr val="1A1A1A"/>
                </a:solidFill>
                <a:latin typeface="Cormorant Garamond Office"/>
                <a:ea typeface="ＭＳ Ｐゴシック"/>
              </a:rPr>
              <a:t> at </a:t>
            </a:r>
            <a:r>
              <a:rPr lang="en-GB" sz="2400" i="1" dirty="0" err="1">
                <a:solidFill>
                  <a:srgbClr val="1A1A1A"/>
                </a:solidFill>
                <a:latin typeface="Cormorant Garamond Office"/>
                <a:ea typeface="ＭＳ Ｐゴシック"/>
              </a:rPr>
              <a:t>sammenhængskraften</a:t>
            </a:r>
            <a:r>
              <a:rPr lang="en-GB" sz="2400" i="1" dirty="0">
                <a:solidFill>
                  <a:srgbClr val="1A1A1A"/>
                </a:solidFill>
                <a:latin typeface="Cormorant Garamond Office"/>
                <a:ea typeface="ＭＳ Ｐゴシック"/>
              </a:rPr>
              <a:t> er et problem? Handler det mere om, at der ikke er </a:t>
            </a:r>
            <a:r>
              <a:rPr lang="en-GB" sz="2400" i="1" dirty="0" err="1">
                <a:solidFill>
                  <a:srgbClr val="1A1A1A"/>
                </a:solidFill>
                <a:latin typeface="Cormorant Garamond Office"/>
                <a:ea typeface="ＭＳ Ｐゴシック"/>
              </a:rPr>
              <a:t>tillid</a:t>
            </a:r>
            <a:r>
              <a:rPr lang="en-GB" sz="2400" i="1" dirty="0">
                <a:solidFill>
                  <a:srgbClr val="1A1A1A"/>
                </a:solidFill>
                <a:latin typeface="Cormorant Garamond Office"/>
                <a:ea typeface="ＭＳ Ｐゴシック"/>
              </a:rPr>
              <a:t> </a:t>
            </a:r>
            <a:r>
              <a:rPr lang="en-GB" sz="2400" i="1" dirty="0" err="1">
                <a:solidFill>
                  <a:srgbClr val="1A1A1A"/>
                </a:solidFill>
                <a:latin typeface="Cormorant Garamond Office"/>
                <a:ea typeface="ＭＳ Ｐゴシック"/>
              </a:rPr>
              <a:t>til</a:t>
            </a:r>
            <a:r>
              <a:rPr lang="en-GB" sz="2400" i="1" dirty="0">
                <a:solidFill>
                  <a:srgbClr val="1A1A1A"/>
                </a:solidFill>
                <a:latin typeface="Cormorant Garamond Office"/>
                <a:ea typeface="ＭＳ Ｐゴシック"/>
              </a:rPr>
              <a:t> </a:t>
            </a:r>
            <a:r>
              <a:rPr lang="en-GB" sz="2400" i="1" dirty="0" err="1">
                <a:solidFill>
                  <a:srgbClr val="1A1A1A"/>
                </a:solidFill>
                <a:latin typeface="Cormorant Garamond Office"/>
                <a:ea typeface="ＭＳ Ｐゴシック"/>
              </a:rPr>
              <a:t>os</a:t>
            </a:r>
            <a:r>
              <a:rPr lang="en-GB" sz="2400" i="1" dirty="0">
                <a:solidFill>
                  <a:srgbClr val="1A1A1A"/>
                </a:solidFill>
                <a:latin typeface="Cormorant Garamond Office"/>
                <a:ea typeface="ＭＳ Ｐゴシック"/>
              </a:rPr>
              <a:t>?</a:t>
            </a:r>
            <a:r>
              <a:rPr lang="en-GB" sz="2400" dirty="0">
                <a:solidFill>
                  <a:srgbClr val="1A1A1A"/>
                </a:solidFill>
                <a:latin typeface="Cormorant Garamond Office"/>
                <a:ea typeface="ＭＳ Ｐゴシック"/>
              </a:rPr>
              <a:t> </a:t>
            </a:r>
            <a:r>
              <a:rPr lang="en-GB" sz="2400" dirty="0">
                <a:solidFill>
                  <a:srgbClr val="1A1A1A"/>
                </a:solidFill>
                <a:latin typeface="Cormorant Garamond Office"/>
                <a:ea typeface="ＭＳ Ｐゴシック"/>
                <a:sym typeface="Wingdings" pitchFamily="2" charset="2"/>
              </a:rPr>
              <a:t> </a:t>
            </a:r>
            <a:r>
              <a:rPr lang="en-GB" sz="2400" dirty="0" err="1">
                <a:solidFill>
                  <a:srgbClr val="1A1A1A"/>
                </a:solidFill>
                <a:latin typeface="Cormorant Garamond Office"/>
                <a:ea typeface="ＭＳ Ｐゴシック"/>
                <a:sym typeface="Wingdings" pitchFamily="2" charset="2"/>
              </a:rPr>
              <a:t>uretfærdighedsfølelse</a:t>
            </a:r>
            <a:endParaRPr lang="en-GB" sz="2400" dirty="0">
              <a:solidFill>
                <a:srgbClr val="1A1A1A"/>
              </a:solidFill>
              <a:latin typeface="Cormorant Garamond Office"/>
              <a:ea typeface="ＭＳ Ｐゴシック"/>
              <a:sym typeface="Wingdings" pitchFamily="2" charset="2"/>
            </a:endParaRPr>
          </a:p>
          <a:p>
            <a:pPr defTabSz="914309" fontAlgn="auto">
              <a:spcBef>
                <a:spcPts val="0"/>
              </a:spcBef>
              <a:spcAft>
                <a:spcPts val="0"/>
              </a:spcAft>
            </a:pPr>
            <a:endParaRPr lang="en-GB" sz="2400" dirty="0">
              <a:solidFill>
                <a:srgbClr val="1A1A1A"/>
              </a:solidFill>
              <a:latin typeface="Cormorant Garamond Office"/>
              <a:ea typeface="+mn-ea"/>
            </a:endParaRPr>
          </a:p>
          <a:p>
            <a:pPr defTabSz="914309" fontAlgn="auto">
              <a:spcBef>
                <a:spcPts val="0"/>
              </a:spcBef>
              <a:spcAft>
                <a:spcPts val="0"/>
              </a:spcAft>
            </a:pPr>
            <a:endParaRPr lang="en-GB" sz="2400" dirty="0">
              <a:solidFill>
                <a:srgbClr val="1A1A1A"/>
              </a:solidFill>
              <a:latin typeface="Cormorant Garamond Office"/>
              <a:ea typeface="+mn-ea"/>
            </a:endParaRPr>
          </a:p>
          <a:p>
            <a:pPr defTabSz="914309" fontAlgn="auto">
              <a:spcBef>
                <a:spcPts val="0"/>
              </a:spcBef>
              <a:spcAft>
                <a:spcPts val="0"/>
              </a:spcAft>
            </a:pPr>
            <a:r>
              <a:rPr lang="en-GB" sz="2400" b="1" dirty="0">
                <a:solidFill>
                  <a:srgbClr val="1A1A1A"/>
                </a:solidFill>
                <a:latin typeface="Cormorant Garamond Office"/>
                <a:ea typeface="ＭＳ Ｐゴシック"/>
              </a:rPr>
              <a:t>Case: </a:t>
            </a:r>
            <a:r>
              <a:rPr lang="en-GB" sz="2400" b="1" dirty="0" err="1">
                <a:solidFill>
                  <a:srgbClr val="1A1A1A"/>
                </a:solidFill>
                <a:latin typeface="Cormorant Garamond Office"/>
                <a:ea typeface="ＭＳ Ｐゴシック"/>
              </a:rPr>
              <a:t>Onlinemøder</a:t>
            </a:r>
            <a:r>
              <a:rPr lang="en-GB" sz="2400" b="1" dirty="0">
                <a:solidFill>
                  <a:srgbClr val="1A1A1A"/>
                </a:solidFill>
                <a:latin typeface="Cormorant Garamond Office"/>
                <a:ea typeface="ＭＳ Ｐゴシック"/>
              </a:rPr>
              <a:t> </a:t>
            </a:r>
            <a:r>
              <a:rPr lang="en-GB" sz="2400" b="1" dirty="0" err="1">
                <a:solidFill>
                  <a:srgbClr val="1A1A1A"/>
                </a:solidFill>
                <a:latin typeface="Cormorant Garamond Office"/>
                <a:ea typeface="ＭＳ Ｐゴシック"/>
              </a:rPr>
              <a:t>udfaset</a:t>
            </a:r>
            <a:endParaRPr lang="en-GB" sz="2400" b="1" dirty="0">
              <a:solidFill>
                <a:srgbClr val="1A1A1A"/>
              </a:solidFill>
              <a:latin typeface="Cormorant Garamond Office"/>
              <a:ea typeface="ＭＳ Ｐゴシック"/>
            </a:endParaRPr>
          </a:p>
          <a:p>
            <a:pPr defTabSz="914309" fontAlgn="auto">
              <a:spcBef>
                <a:spcPts val="0"/>
              </a:spcBef>
              <a:spcAft>
                <a:spcPts val="0"/>
              </a:spcAft>
            </a:pPr>
            <a:r>
              <a:rPr lang="en-GB" sz="2400" dirty="0">
                <a:solidFill>
                  <a:srgbClr val="1A1A1A"/>
                </a:solidFill>
                <a:latin typeface="Cormorant Garamond Office"/>
                <a:ea typeface="ＭＳ Ｐゴシック"/>
              </a:rPr>
              <a:t>… </a:t>
            </a:r>
            <a:r>
              <a:rPr lang="en-GB" sz="2400" dirty="0" err="1">
                <a:solidFill>
                  <a:srgbClr val="1A1A1A"/>
                </a:solidFill>
                <a:latin typeface="Cormorant Garamond Office"/>
                <a:ea typeface="ＭＳ Ｐゴシック"/>
              </a:rPr>
              <a:t>Medarbejderne</a:t>
            </a:r>
            <a:r>
              <a:rPr lang="en-GB" sz="2400" dirty="0">
                <a:solidFill>
                  <a:srgbClr val="1A1A1A"/>
                </a:solidFill>
                <a:latin typeface="Cormorant Garamond Office"/>
                <a:ea typeface="ＭＳ Ｐゴシック"/>
              </a:rPr>
              <a:t> </a:t>
            </a:r>
            <a:r>
              <a:rPr lang="en-GB" sz="2400" dirty="0" err="1">
                <a:solidFill>
                  <a:srgbClr val="1A1A1A"/>
                </a:solidFill>
                <a:latin typeface="Cormorant Garamond Office"/>
                <a:ea typeface="ＭＳ Ｐゴシック"/>
              </a:rPr>
              <a:t>oplever</a:t>
            </a:r>
            <a:r>
              <a:rPr lang="en-GB" sz="2400" dirty="0">
                <a:solidFill>
                  <a:srgbClr val="1A1A1A"/>
                </a:solidFill>
                <a:latin typeface="Cormorant Garamond Office"/>
                <a:ea typeface="ＭＳ Ｐゴシック"/>
              </a:rPr>
              <a:t>, at </a:t>
            </a:r>
            <a:r>
              <a:rPr lang="en-GB" sz="2400" dirty="0" err="1">
                <a:solidFill>
                  <a:srgbClr val="1A1A1A"/>
                </a:solidFill>
                <a:latin typeface="Cormorant Garamond Office"/>
                <a:ea typeface="ＭＳ Ｐゴシック"/>
              </a:rPr>
              <a:t>møder</a:t>
            </a:r>
            <a:r>
              <a:rPr lang="en-GB" sz="2400" dirty="0">
                <a:solidFill>
                  <a:srgbClr val="1A1A1A"/>
                </a:solidFill>
                <a:latin typeface="Cormorant Garamond Office"/>
                <a:ea typeface="ＭＳ Ｐゴシック"/>
              </a:rPr>
              <a:t>, der </a:t>
            </a:r>
            <a:r>
              <a:rPr lang="en-GB" sz="2400" dirty="0" err="1">
                <a:solidFill>
                  <a:srgbClr val="1A1A1A"/>
                </a:solidFill>
                <a:latin typeface="Cormorant Garamond Office"/>
                <a:ea typeface="ＭＳ Ｐゴシック"/>
              </a:rPr>
              <a:t>før</a:t>
            </a:r>
            <a:r>
              <a:rPr lang="en-GB" sz="2400" dirty="0">
                <a:solidFill>
                  <a:srgbClr val="1A1A1A"/>
                </a:solidFill>
                <a:latin typeface="Cormorant Garamond Office"/>
                <a:ea typeface="ＭＳ Ｐゴシック"/>
              </a:rPr>
              <a:t> </a:t>
            </a:r>
            <a:r>
              <a:rPr lang="en-GB" sz="2400" dirty="0" err="1">
                <a:solidFill>
                  <a:srgbClr val="1A1A1A"/>
                </a:solidFill>
                <a:latin typeface="Cormorant Garamond Office"/>
                <a:ea typeface="ＭＳ Ｐゴシック"/>
              </a:rPr>
              <a:t>kunne</a:t>
            </a:r>
            <a:r>
              <a:rPr lang="en-GB" sz="2400" dirty="0">
                <a:solidFill>
                  <a:srgbClr val="1A1A1A"/>
                </a:solidFill>
                <a:latin typeface="Cormorant Garamond Office"/>
                <a:ea typeface="ＭＳ Ｐゴシック"/>
              </a:rPr>
              <a:t> </a:t>
            </a:r>
            <a:r>
              <a:rPr lang="en-GB" sz="2400" dirty="0" err="1">
                <a:solidFill>
                  <a:srgbClr val="1A1A1A"/>
                </a:solidFill>
                <a:latin typeface="Cormorant Garamond Office"/>
                <a:ea typeface="ＭＳ Ｐゴシック"/>
              </a:rPr>
              <a:t>være</a:t>
            </a:r>
            <a:r>
              <a:rPr lang="en-GB" sz="2400" dirty="0">
                <a:solidFill>
                  <a:srgbClr val="1A1A1A"/>
                </a:solidFill>
                <a:latin typeface="Cormorant Garamond Office"/>
                <a:ea typeface="ＭＳ Ｐゴシック"/>
              </a:rPr>
              <a:t> online nu er </a:t>
            </a:r>
            <a:r>
              <a:rPr lang="en-GB" sz="2400" dirty="0" err="1">
                <a:solidFill>
                  <a:srgbClr val="1A1A1A"/>
                </a:solidFill>
                <a:latin typeface="Cormorant Garamond Office"/>
                <a:ea typeface="ＭＳ Ｐゴシック"/>
              </a:rPr>
              <a:t>fysiske</a:t>
            </a:r>
            <a:r>
              <a:rPr lang="en-GB" sz="2400" dirty="0">
                <a:solidFill>
                  <a:srgbClr val="1A1A1A"/>
                </a:solidFill>
                <a:latin typeface="Cormorant Garamond Office"/>
                <a:ea typeface="ＭＳ Ｐゴシック"/>
              </a:rPr>
              <a:t> </a:t>
            </a:r>
          </a:p>
          <a:p>
            <a:pPr defTabSz="914309" fontAlgn="auto">
              <a:spcBef>
                <a:spcPts val="0"/>
              </a:spcBef>
              <a:spcAft>
                <a:spcPts val="0"/>
              </a:spcAft>
            </a:pPr>
            <a:endParaRPr lang="en-GB" sz="2400" dirty="0">
              <a:solidFill>
                <a:srgbClr val="1A1A1A"/>
              </a:solidFill>
              <a:latin typeface="Cormorant Garamond Office"/>
              <a:ea typeface="+mn-ea"/>
            </a:endParaRPr>
          </a:p>
          <a:p>
            <a:pPr defTabSz="914309" fontAlgn="auto">
              <a:spcBef>
                <a:spcPts val="0"/>
              </a:spcBef>
              <a:spcAft>
                <a:spcPts val="0"/>
              </a:spcAft>
            </a:pPr>
            <a:r>
              <a:rPr lang="en-GB" sz="2400" i="1" dirty="0" err="1">
                <a:solidFill>
                  <a:srgbClr val="1A1A1A"/>
                </a:solidFill>
                <a:latin typeface="Cormorant Garamond Office"/>
                <a:ea typeface="ＭＳ Ｐゴシック"/>
              </a:rPr>
              <a:t>Lederne</a:t>
            </a:r>
            <a:r>
              <a:rPr lang="en-GB" sz="2400" i="1" dirty="0">
                <a:solidFill>
                  <a:srgbClr val="1A1A1A"/>
                </a:solidFill>
                <a:latin typeface="Cormorant Garamond Office"/>
                <a:ea typeface="ＭＳ Ｐゴシック"/>
              </a:rPr>
              <a:t> </a:t>
            </a:r>
            <a:r>
              <a:rPr lang="en-GB" sz="2400" i="1" dirty="0" err="1">
                <a:solidFill>
                  <a:srgbClr val="1A1A1A"/>
                </a:solidFill>
                <a:latin typeface="Cormorant Garamond Office"/>
                <a:ea typeface="ＭＳ Ｐゴシック"/>
              </a:rPr>
              <a:t>vil</a:t>
            </a:r>
            <a:r>
              <a:rPr lang="en-GB" sz="2400" i="1" dirty="0">
                <a:solidFill>
                  <a:srgbClr val="1A1A1A"/>
                </a:solidFill>
                <a:latin typeface="Cormorant Garamond Office"/>
                <a:ea typeface="ＭＳ Ｐゴシック"/>
              </a:rPr>
              <a:t> </a:t>
            </a:r>
            <a:r>
              <a:rPr lang="en-GB" sz="2400" i="1" dirty="0" err="1">
                <a:solidFill>
                  <a:srgbClr val="1A1A1A"/>
                </a:solidFill>
                <a:latin typeface="Cormorant Garamond Office"/>
                <a:ea typeface="ＭＳ Ｐゴシック"/>
              </a:rPr>
              <a:t>nok</a:t>
            </a:r>
            <a:r>
              <a:rPr lang="en-GB" sz="2400" i="1" dirty="0">
                <a:solidFill>
                  <a:srgbClr val="1A1A1A"/>
                </a:solidFill>
                <a:latin typeface="Cormorant Garamond Office"/>
                <a:ea typeface="ＭＳ Ｐゴシック"/>
              </a:rPr>
              <a:t> </a:t>
            </a:r>
            <a:r>
              <a:rPr lang="en-GB" sz="2400" i="1" dirty="0" err="1">
                <a:solidFill>
                  <a:srgbClr val="1A1A1A"/>
                </a:solidFill>
                <a:latin typeface="Cormorant Garamond Office"/>
                <a:ea typeface="ＭＳ Ｐゴシック"/>
              </a:rPr>
              <a:t>helst</a:t>
            </a:r>
            <a:r>
              <a:rPr lang="en-GB" sz="2400" i="1" dirty="0">
                <a:solidFill>
                  <a:srgbClr val="1A1A1A"/>
                </a:solidFill>
                <a:latin typeface="Cormorant Garamond Office"/>
                <a:ea typeface="ＭＳ Ｐゴシック"/>
              </a:rPr>
              <a:t> ikke have, at vi </a:t>
            </a:r>
            <a:r>
              <a:rPr lang="en-GB" sz="2400" i="1" dirty="0" err="1">
                <a:solidFill>
                  <a:srgbClr val="1A1A1A"/>
                </a:solidFill>
                <a:latin typeface="Cormorant Garamond Office"/>
                <a:ea typeface="ＭＳ Ｐゴシック"/>
              </a:rPr>
              <a:t>benytter</a:t>
            </a:r>
            <a:r>
              <a:rPr lang="en-GB" sz="2400" i="1" dirty="0">
                <a:solidFill>
                  <a:srgbClr val="1A1A1A"/>
                </a:solidFill>
                <a:latin typeface="Cormorant Garamond Office"/>
                <a:ea typeface="ＭＳ Ｐゴシック"/>
              </a:rPr>
              <a:t> </a:t>
            </a:r>
            <a:r>
              <a:rPr lang="en-GB" sz="2400" i="1" dirty="0" err="1">
                <a:solidFill>
                  <a:srgbClr val="1A1A1A"/>
                </a:solidFill>
                <a:latin typeface="Cormorant Garamond Office"/>
                <a:ea typeface="ＭＳ Ｐゴシック"/>
              </a:rPr>
              <a:t>os</a:t>
            </a:r>
            <a:r>
              <a:rPr lang="en-GB" sz="2400" i="1" dirty="0">
                <a:solidFill>
                  <a:srgbClr val="1A1A1A"/>
                </a:solidFill>
                <a:latin typeface="Cormorant Garamond Office"/>
                <a:ea typeface="ＭＳ Ｐゴシック"/>
              </a:rPr>
              <a:t> </a:t>
            </a:r>
            <a:r>
              <a:rPr lang="en-GB" sz="2400" i="1" dirty="0" err="1">
                <a:solidFill>
                  <a:srgbClr val="1A1A1A"/>
                </a:solidFill>
                <a:latin typeface="Cormorant Garamond Office"/>
                <a:ea typeface="ＭＳ Ｐゴシック"/>
              </a:rPr>
              <a:t>af</a:t>
            </a:r>
            <a:r>
              <a:rPr lang="en-GB" sz="2400" i="1" dirty="0">
                <a:solidFill>
                  <a:srgbClr val="1A1A1A"/>
                </a:solidFill>
                <a:latin typeface="Cormorant Garamond Office"/>
                <a:ea typeface="ＭＳ Ｐゴシック"/>
              </a:rPr>
              <a:t> </a:t>
            </a:r>
            <a:r>
              <a:rPr lang="en-GB" sz="2400" i="1" dirty="0" err="1">
                <a:solidFill>
                  <a:srgbClr val="1A1A1A"/>
                </a:solidFill>
                <a:latin typeface="Cormorant Garamond Office"/>
                <a:ea typeface="ＭＳ Ｐゴシック"/>
              </a:rPr>
              <a:t>muligheden</a:t>
            </a:r>
            <a:r>
              <a:rPr lang="en-GB" sz="2400" i="1" dirty="0">
                <a:solidFill>
                  <a:srgbClr val="1A1A1A"/>
                </a:solidFill>
                <a:latin typeface="Cormorant Garamond Office"/>
                <a:ea typeface="ＭＳ Ｐゴシック"/>
              </a:rPr>
              <a:t> </a:t>
            </a:r>
            <a:r>
              <a:rPr lang="en-GB" sz="2400" dirty="0">
                <a:solidFill>
                  <a:srgbClr val="1A1A1A"/>
                </a:solidFill>
                <a:latin typeface="Cormorant Garamond Office"/>
                <a:ea typeface="ＭＳ Ｐゴシック"/>
                <a:sym typeface="Wingdings" pitchFamily="2" charset="2"/>
              </a:rPr>
              <a:t> </a:t>
            </a:r>
            <a:r>
              <a:rPr lang="en-GB" sz="2400" dirty="0" err="1">
                <a:solidFill>
                  <a:srgbClr val="1A1A1A"/>
                </a:solidFill>
                <a:latin typeface="Cormorant Garamond Office"/>
                <a:ea typeface="ＭＳ Ｐゴシック"/>
                <a:sym typeface="Wingdings" pitchFamily="2" charset="2"/>
              </a:rPr>
              <a:t>uretfærdighedsfølelse</a:t>
            </a:r>
            <a:endParaRPr lang="en-GB" sz="2400" dirty="0">
              <a:solidFill>
                <a:srgbClr val="1A1A1A"/>
              </a:solidFill>
              <a:latin typeface="Cormorant Garamond Office"/>
              <a:ea typeface="ＭＳ Ｐゴシック"/>
            </a:endParaRPr>
          </a:p>
        </p:txBody>
      </p:sp>
      <p:pic>
        <p:nvPicPr>
          <p:cNvPr id="5" name="Graphic 4" descr="Judge male outline">
            <a:extLst>
              <a:ext uri="{FF2B5EF4-FFF2-40B4-BE49-F238E27FC236}">
                <a16:creationId xmlns:a16="http://schemas.microsoft.com/office/drawing/2014/main" id="{16BD3EFF-51AD-0401-C57F-5C4653A3D5B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2323" y="1832854"/>
            <a:ext cx="914281" cy="914281"/>
          </a:xfrm>
          <a:prstGeom prst="rect">
            <a:avLst/>
          </a:prstGeom>
        </p:spPr>
      </p:pic>
      <p:pic>
        <p:nvPicPr>
          <p:cNvPr id="6" name="Graphic 5" descr="Meeting outline">
            <a:extLst>
              <a:ext uri="{FF2B5EF4-FFF2-40B4-BE49-F238E27FC236}">
                <a16:creationId xmlns:a16="http://schemas.microsoft.com/office/drawing/2014/main" id="{DB4AFCF4-7A5F-DEAA-9BE2-AD28D4AE01D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1587" y="4384001"/>
            <a:ext cx="914281" cy="914281"/>
          </a:xfrm>
          <a:prstGeom prst="rect">
            <a:avLst/>
          </a:prstGeom>
        </p:spPr>
      </p:pic>
      <p:sp>
        <p:nvSpPr>
          <p:cNvPr id="7" name="Footer Placeholder 2">
            <a:extLst>
              <a:ext uri="{FF2B5EF4-FFF2-40B4-BE49-F238E27FC236}">
                <a16:creationId xmlns:a16="http://schemas.microsoft.com/office/drawing/2014/main" id="{17B8514E-90E1-93D8-C03E-A7BE5EECFC8D}"/>
              </a:ext>
            </a:extLst>
          </p:cNvPr>
          <p:cNvSpPr txBox="1">
            <a:spLocks/>
          </p:cNvSpPr>
          <p:nvPr/>
        </p:nvSpPr>
        <p:spPr>
          <a:xfrm>
            <a:off x="6671270" y="6235727"/>
            <a:ext cx="6570073" cy="559256"/>
          </a:xfrm>
          <a:prstGeom prst="rect">
            <a:avLst/>
          </a:prstGeom>
        </p:spPr>
        <p:txBody>
          <a:bodyPr wrap="square" anchor="b">
            <a:noAutofit/>
          </a:bodyPr>
          <a:ls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09" fontAlgn="auto">
              <a:spcBef>
                <a:spcPts val="0"/>
              </a:spcBef>
              <a:spcAft>
                <a:spcPts val="600"/>
              </a:spcAft>
            </a:pPr>
            <a:r>
              <a:rPr lang="en-GB" sz="1200" dirty="0">
                <a:solidFill>
                  <a:srgbClr val="FFFFFF">
                    <a:lumMod val="50000"/>
                  </a:srgbClr>
                </a:solidFill>
                <a:latin typeface="Spartan Office"/>
              </a:rPr>
              <a:t>MEJSE HASLE NIELSEN, ORGANISATIONSPSYKOLOG, PHD-STIPENDIAT</a:t>
            </a:r>
            <a:endParaRPr lang="en-DK" sz="1200" dirty="0">
              <a:solidFill>
                <a:srgbClr val="FFFFFF">
                  <a:lumMod val="50000"/>
                </a:srgbClr>
              </a:solidFill>
              <a:latin typeface="Spartan Office"/>
            </a:endParaRPr>
          </a:p>
        </p:txBody>
      </p:sp>
    </p:spTree>
    <p:extLst>
      <p:ext uri="{BB962C8B-B14F-4D97-AF65-F5344CB8AC3E}">
        <p14:creationId xmlns:p14="http://schemas.microsoft.com/office/powerpoint/2010/main" val="320900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7A5381F-49E8-A067-B5FA-3FF4590C5426}"/>
              </a:ext>
            </a:extLst>
          </p:cNvPr>
          <p:cNvSpPr txBox="1">
            <a:spLocks/>
          </p:cNvSpPr>
          <p:nvPr/>
        </p:nvSpPr>
        <p:spPr>
          <a:xfrm>
            <a:off x="-680656" y="381880"/>
            <a:ext cx="11084871" cy="1079218"/>
          </a:xfrm>
          <a:prstGeom prst="rect">
            <a:avLst/>
          </a:prstGeom>
        </p:spPr>
        <p:txBody>
          <a:bodyPr>
            <a:normAutofit fontScale="97500"/>
          </a:bodyPr>
          <a:lstStyle>
            <a:lvl1pPr algn="l" defTabSz="914400" rtl="0" eaLnBrk="1" latinLnBrk="0" hangingPunct="1">
              <a:lnSpc>
                <a:spcPct val="80000"/>
              </a:lnSpc>
              <a:spcBef>
                <a:spcPct val="0"/>
              </a:spcBef>
              <a:buNone/>
              <a:defRPr sz="3200" b="0" i="0" kern="1200" spc="0">
                <a:solidFill>
                  <a:schemeClr val="tx1"/>
                </a:solidFill>
                <a:latin typeface="+mj-lt"/>
                <a:ea typeface="+mj-ea"/>
                <a:cs typeface="+mj-cs"/>
              </a:defRPr>
            </a:lvl1pPr>
          </a:lstStyle>
          <a:p>
            <a:pPr algn="ctr" defTabSz="914309" fontAlgn="auto">
              <a:spcAft>
                <a:spcPts val="0"/>
              </a:spcAft>
            </a:pPr>
            <a:r>
              <a:rPr lang="en-GB" sz="3600">
                <a:solidFill>
                  <a:srgbClr val="1A1A1A"/>
                </a:solidFill>
                <a:latin typeface="Cormorant Garamond Office"/>
              </a:rPr>
              <a:t>D</a:t>
            </a:r>
            <a:r>
              <a:rPr lang="en-DK" sz="3600">
                <a:solidFill>
                  <a:srgbClr val="1A1A1A"/>
                </a:solidFill>
                <a:latin typeface="Cormorant Garamond Office"/>
              </a:rPr>
              <a:t>en psykologisk kontrakt under pres</a:t>
            </a:r>
            <a:br>
              <a:rPr lang="en-DK" sz="3600">
                <a:solidFill>
                  <a:srgbClr val="1A1A1A"/>
                </a:solidFill>
                <a:latin typeface="Cormorant Garamond Office"/>
              </a:rPr>
            </a:br>
            <a:r>
              <a:rPr lang="en-DK" sz="3600">
                <a:solidFill>
                  <a:srgbClr val="1A1A1A"/>
                </a:solidFill>
                <a:latin typeface="Cormorant Garamond Office"/>
              </a:rPr>
              <a:t> </a:t>
            </a:r>
            <a:endParaRPr lang="en-DK" sz="3600" dirty="0">
              <a:solidFill>
                <a:srgbClr val="1A1A1A"/>
              </a:solidFill>
              <a:latin typeface="Cormorant Garamond Office"/>
            </a:endParaRPr>
          </a:p>
        </p:txBody>
      </p:sp>
      <p:sp>
        <p:nvSpPr>
          <p:cNvPr id="3" name="TextBox 2">
            <a:extLst>
              <a:ext uri="{FF2B5EF4-FFF2-40B4-BE49-F238E27FC236}">
                <a16:creationId xmlns:a16="http://schemas.microsoft.com/office/drawing/2014/main" id="{96C04682-7A4C-D119-F8E5-5AEAFF7DD46D}"/>
              </a:ext>
            </a:extLst>
          </p:cNvPr>
          <p:cNvSpPr txBox="1"/>
          <p:nvPr/>
        </p:nvSpPr>
        <p:spPr>
          <a:xfrm>
            <a:off x="-3518209" y="2908902"/>
            <a:ext cx="5050901" cy="1754098"/>
          </a:xfrm>
          <a:prstGeom prst="rect">
            <a:avLst/>
          </a:prstGeom>
          <a:noFill/>
        </p:spPr>
        <p:txBody>
          <a:bodyPr wrap="square">
            <a:spAutoFit/>
          </a:bodyPr>
          <a:lstStyle/>
          <a:p>
            <a:pPr defTabSz="914309" fontAlgn="auto">
              <a:lnSpc>
                <a:spcPct val="150000"/>
              </a:lnSpc>
              <a:spcBef>
                <a:spcPts val="0"/>
              </a:spcBef>
              <a:spcAft>
                <a:spcPts val="0"/>
              </a:spcAft>
            </a:pPr>
            <a:endParaRPr lang="da-DK" sz="2400" dirty="0">
              <a:solidFill>
                <a:srgbClr val="1A1A1A"/>
              </a:solidFill>
              <a:latin typeface="Cormorant Garamond Office"/>
              <a:ea typeface="Open Sans" panose="020B0606030504020204" pitchFamily="34" charset="0"/>
              <a:cs typeface="Open Sans" panose="020B0606030504020204" pitchFamily="34" charset="0"/>
            </a:endParaRPr>
          </a:p>
          <a:p>
            <a:pPr defTabSz="914309" fontAlgn="auto">
              <a:lnSpc>
                <a:spcPct val="150000"/>
              </a:lnSpc>
              <a:spcBef>
                <a:spcPts val="0"/>
              </a:spcBef>
              <a:spcAft>
                <a:spcPts val="0"/>
              </a:spcAft>
            </a:pPr>
            <a:endParaRPr lang="da-DK" sz="2400" dirty="0">
              <a:solidFill>
                <a:srgbClr val="1A1A1A"/>
              </a:solidFill>
              <a:latin typeface="Cormorant Garamond Office"/>
              <a:ea typeface="Open Sans" panose="020B0606030504020204" pitchFamily="34" charset="0"/>
              <a:cs typeface="Open Sans" panose="020B0606030504020204" pitchFamily="34" charset="0"/>
            </a:endParaRPr>
          </a:p>
          <a:p>
            <a:pPr defTabSz="914309" fontAlgn="auto">
              <a:lnSpc>
                <a:spcPct val="150000"/>
              </a:lnSpc>
              <a:spcBef>
                <a:spcPts val="0"/>
              </a:spcBef>
              <a:spcAft>
                <a:spcPts val="0"/>
              </a:spcAft>
            </a:pPr>
            <a:endParaRPr lang="da-DK" sz="2400" dirty="0">
              <a:solidFill>
                <a:srgbClr val="1A1A1A"/>
              </a:solidFill>
              <a:latin typeface="Cormorant Garamond Office"/>
              <a:ea typeface="Open Sans" panose="020B0606030504020204" pitchFamily="34" charset="0"/>
              <a:cs typeface="Open Sans" panose="020B0606030504020204" pitchFamily="34" charset="0"/>
            </a:endParaRPr>
          </a:p>
        </p:txBody>
      </p:sp>
      <p:pic>
        <p:nvPicPr>
          <p:cNvPr id="4" name="Graphic 3" descr="Handshake with solid fill">
            <a:extLst>
              <a:ext uri="{FF2B5EF4-FFF2-40B4-BE49-F238E27FC236}">
                <a16:creationId xmlns:a16="http://schemas.microsoft.com/office/drawing/2014/main" id="{7E7C8770-3E1C-A114-092A-F589A905D64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012418" y="1367146"/>
            <a:ext cx="914281" cy="914281"/>
          </a:xfrm>
          <a:prstGeom prst="rect">
            <a:avLst/>
          </a:prstGeom>
        </p:spPr>
      </p:pic>
      <p:pic>
        <p:nvPicPr>
          <p:cNvPr id="5" name="Graphic 6" descr="Group of people outline">
            <a:extLst>
              <a:ext uri="{FF2B5EF4-FFF2-40B4-BE49-F238E27FC236}">
                <a16:creationId xmlns:a16="http://schemas.microsoft.com/office/drawing/2014/main" id="{2D33E7F6-A2F1-3E68-718A-5BCA6754791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398731" y="5056512"/>
            <a:ext cx="712011" cy="725492"/>
          </a:xfrm>
          <a:prstGeom prst="rect">
            <a:avLst/>
          </a:prstGeom>
        </p:spPr>
      </p:pic>
      <p:pic>
        <p:nvPicPr>
          <p:cNvPr id="6" name="Graphic 4" descr="User outline">
            <a:extLst>
              <a:ext uri="{FF2B5EF4-FFF2-40B4-BE49-F238E27FC236}">
                <a16:creationId xmlns:a16="http://schemas.microsoft.com/office/drawing/2014/main" id="{43877FF5-F407-5E59-2CE7-F46FBFA15947}"/>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9700163" y="3858877"/>
            <a:ext cx="704052" cy="725200"/>
          </a:xfrm>
          <a:prstGeom prst="rect">
            <a:avLst/>
          </a:prstGeom>
        </p:spPr>
      </p:pic>
      <p:pic>
        <p:nvPicPr>
          <p:cNvPr id="7" name="Graphic 6" descr="User outline">
            <a:extLst>
              <a:ext uri="{FF2B5EF4-FFF2-40B4-BE49-F238E27FC236}">
                <a16:creationId xmlns:a16="http://schemas.microsoft.com/office/drawing/2014/main" id="{5C847AD8-3BF6-382E-86DD-C6A5A691531E}"/>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8511575" y="3882527"/>
            <a:ext cx="704052" cy="725200"/>
          </a:xfrm>
          <a:prstGeom prst="rect">
            <a:avLst/>
          </a:prstGeom>
        </p:spPr>
      </p:pic>
      <p:pic>
        <p:nvPicPr>
          <p:cNvPr id="8" name="Graphic 4" descr="User outline">
            <a:extLst>
              <a:ext uri="{FF2B5EF4-FFF2-40B4-BE49-F238E27FC236}">
                <a16:creationId xmlns:a16="http://schemas.microsoft.com/office/drawing/2014/main" id="{8758B197-A84A-A6B3-B6BB-D0806707413E}"/>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7406690" y="3882527"/>
            <a:ext cx="704052" cy="725200"/>
          </a:xfrm>
          <a:prstGeom prst="rect">
            <a:avLst/>
          </a:prstGeom>
        </p:spPr>
      </p:pic>
      <p:pic>
        <p:nvPicPr>
          <p:cNvPr id="9" name="Graphic 6" descr="Group of people outline">
            <a:extLst>
              <a:ext uri="{FF2B5EF4-FFF2-40B4-BE49-F238E27FC236}">
                <a16:creationId xmlns:a16="http://schemas.microsoft.com/office/drawing/2014/main" id="{8BB552B8-F7B1-2518-98C6-B275041C845B}"/>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784584" y="5049203"/>
            <a:ext cx="712011" cy="725492"/>
          </a:xfrm>
          <a:prstGeom prst="rect">
            <a:avLst/>
          </a:prstGeom>
        </p:spPr>
      </p:pic>
      <p:pic>
        <p:nvPicPr>
          <p:cNvPr id="10" name="Graphic 6" descr="Group of people outline">
            <a:extLst>
              <a:ext uri="{FF2B5EF4-FFF2-40B4-BE49-F238E27FC236}">
                <a16:creationId xmlns:a16="http://schemas.microsoft.com/office/drawing/2014/main" id="{D9B424B7-58B7-C27A-2B7B-7942EE2A10D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8507595" y="5084427"/>
            <a:ext cx="712011" cy="725492"/>
          </a:xfrm>
          <a:prstGeom prst="rect">
            <a:avLst/>
          </a:prstGeom>
        </p:spPr>
      </p:pic>
      <p:pic>
        <p:nvPicPr>
          <p:cNvPr id="11" name="Graphic 10" descr="User outline">
            <a:extLst>
              <a:ext uri="{FF2B5EF4-FFF2-40B4-BE49-F238E27FC236}">
                <a16:creationId xmlns:a16="http://schemas.microsoft.com/office/drawing/2014/main" id="{9E9A0C99-D37A-C76B-8256-F106CB08D92B}"/>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8168276" y="1981390"/>
            <a:ext cx="1347374" cy="1387844"/>
          </a:xfrm>
          <a:prstGeom prst="rect">
            <a:avLst/>
          </a:prstGeom>
        </p:spPr>
      </p:pic>
      <p:sp>
        <p:nvSpPr>
          <p:cNvPr id="12" name="Oval 11">
            <a:extLst>
              <a:ext uri="{FF2B5EF4-FFF2-40B4-BE49-F238E27FC236}">
                <a16:creationId xmlns:a16="http://schemas.microsoft.com/office/drawing/2014/main" id="{D64E9B1C-6D53-77FE-7360-BDA1B7C74F8E}"/>
              </a:ext>
            </a:extLst>
          </p:cNvPr>
          <p:cNvSpPr/>
          <p:nvPr/>
        </p:nvSpPr>
        <p:spPr bwMode="auto">
          <a:xfrm>
            <a:off x="7267790" y="3799650"/>
            <a:ext cx="1030796" cy="2282150"/>
          </a:xfrm>
          <a:prstGeom prst="ellipse">
            <a:avLst/>
          </a:prstGeom>
          <a:noFill/>
          <a:ln w="9525" cap="flat" cmpd="sng" algn="ctr">
            <a:solidFill>
              <a:schemeClr val="accent1"/>
            </a:solidFill>
            <a:prstDash val="solid"/>
            <a:miter lim="800000"/>
            <a:headEnd type="none" w="med" len="med"/>
            <a:tailEnd type="none" w="med" len="med"/>
          </a:ln>
          <a:effectLst/>
        </p:spPr>
        <p:txBody>
          <a:bodyPr vert="horz" wrap="square" lIns="89988" tIns="46794" rIns="89988" bIns="46794" numCol="1" rtlCol="0" anchor="ctr" anchorCtr="0" compatLnSpc="1">
            <a:prstTxWarp prst="textNoShape">
              <a:avLst/>
            </a:prstTxWarp>
          </a:bodyPr>
          <a:lstStyle/>
          <a:p>
            <a:pPr algn="ctr" defTabSz="914309">
              <a:spcBef>
                <a:spcPts val="432"/>
              </a:spcBef>
            </a:pPr>
            <a:endParaRPr lang="da-DK" dirty="0" err="1">
              <a:solidFill>
                <a:srgbClr val="FFFFFF"/>
              </a:solidFill>
              <a:latin typeface="Cormorant Garamond Office"/>
            </a:endParaRPr>
          </a:p>
        </p:txBody>
      </p:sp>
      <p:sp>
        <p:nvSpPr>
          <p:cNvPr id="13" name="Oval 12">
            <a:extLst>
              <a:ext uri="{FF2B5EF4-FFF2-40B4-BE49-F238E27FC236}">
                <a16:creationId xmlns:a16="http://schemas.microsoft.com/office/drawing/2014/main" id="{A058778B-7F60-6182-A7EB-16F4CF9429A2}"/>
              </a:ext>
            </a:extLst>
          </p:cNvPr>
          <p:cNvSpPr/>
          <p:nvPr/>
        </p:nvSpPr>
        <p:spPr bwMode="auto">
          <a:xfrm>
            <a:off x="8373340" y="3815814"/>
            <a:ext cx="1030796" cy="2282150"/>
          </a:xfrm>
          <a:prstGeom prst="ellipse">
            <a:avLst/>
          </a:prstGeom>
          <a:noFill/>
          <a:ln w="9525" cap="flat" cmpd="sng" algn="ctr">
            <a:solidFill>
              <a:schemeClr val="accent1"/>
            </a:solidFill>
            <a:prstDash val="solid"/>
            <a:miter lim="800000"/>
            <a:headEnd type="none" w="med" len="med"/>
            <a:tailEnd type="none" w="med" len="med"/>
          </a:ln>
          <a:effectLst/>
        </p:spPr>
        <p:txBody>
          <a:bodyPr vert="horz" wrap="square" lIns="89988" tIns="46794" rIns="89988" bIns="46794" numCol="1" rtlCol="0" anchor="ctr" anchorCtr="0" compatLnSpc="1">
            <a:prstTxWarp prst="textNoShape">
              <a:avLst/>
            </a:prstTxWarp>
          </a:bodyPr>
          <a:lstStyle/>
          <a:p>
            <a:pPr algn="ctr" defTabSz="914309">
              <a:spcBef>
                <a:spcPts val="432"/>
              </a:spcBef>
            </a:pPr>
            <a:endParaRPr lang="da-DK" dirty="0" err="1">
              <a:solidFill>
                <a:srgbClr val="FFFFFF"/>
              </a:solidFill>
              <a:latin typeface="Cormorant Garamond Office"/>
            </a:endParaRPr>
          </a:p>
        </p:txBody>
      </p:sp>
      <p:sp>
        <p:nvSpPr>
          <p:cNvPr id="14" name="Oval 13">
            <a:extLst>
              <a:ext uri="{FF2B5EF4-FFF2-40B4-BE49-F238E27FC236}">
                <a16:creationId xmlns:a16="http://schemas.microsoft.com/office/drawing/2014/main" id="{E3CCDBC2-A633-B2ED-E53C-2263D8D4068D}"/>
              </a:ext>
            </a:extLst>
          </p:cNvPr>
          <p:cNvSpPr/>
          <p:nvPr/>
        </p:nvSpPr>
        <p:spPr bwMode="auto">
          <a:xfrm>
            <a:off x="9583648" y="3784170"/>
            <a:ext cx="1030796" cy="2282150"/>
          </a:xfrm>
          <a:prstGeom prst="ellipse">
            <a:avLst/>
          </a:prstGeom>
          <a:noFill/>
          <a:ln w="9525" cap="flat" cmpd="sng" algn="ctr">
            <a:solidFill>
              <a:schemeClr val="accent1"/>
            </a:solidFill>
            <a:prstDash val="solid"/>
            <a:miter lim="800000"/>
            <a:headEnd type="none" w="med" len="med"/>
            <a:tailEnd type="none" w="med" len="med"/>
          </a:ln>
          <a:effectLst/>
        </p:spPr>
        <p:txBody>
          <a:bodyPr vert="horz" wrap="square" lIns="89988" tIns="46794" rIns="89988" bIns="46794" numCol="1" rtlCol="0" anchor="ctr" anchorCtr="0" compatLnSpc="1">
            <a:prstTxWarp prst="textNoShape">
              <a:avLst/>
            </a:prstTxWarp>
          </a:bodyPr>
          <a:lstStyle/>
          <a:p>
            <a:pPr algn="ctr" defTabSz="914309">
              <a:spcBef>
                <a:spcPts val="432"/>
              </a:spcBef>
            </a:pPr>
            <a:endParaRPr lang="da-DK" dirty="0" err="1">
              <a:solidFill>
                <a:srgbClr val="FFFFFF"/>
              </a:solidFill>
              <a:latin typeface="Cormorant Garamond Office"/>
            </a:endParaRPr>
          </a:p>
        </p:txBody>
      </p:sp>
      <p:sp>
        <p:nvSpPr>
          <p:cNvPr id="15" name="Oval 14">
            <a:extLst>
              <a:ext uri="{FF2B5EF4-FFF2-40B4-BE49-F238E27FC236}">
                <a16:creationId xmlns:a16="http://schemas.microsoft.com/office/drawing/2014/main" id="{185CD184-37E6-EB55-1053-55FBD3E3968A}"/>
              </a:ext>
            </a:extLst>
          </p:cNvPr>
          <p:cNvSpPr/>
          <p:nvPr/>
        </p:nvSpPr>
        <p:spPr bwMode="auto">
          <a:xfrm>
            <a:off x="7152787" y="2490047"/>
            <a:ext cx="3421626" cy="2282150"/>
          </a:xfrm>
          <a:prstGeom prst="ellipse">
            <a:avLst/>
          </a:prstGeom>
          <a:noFill/>
          <a:ln w="9525" cap="flat" cmpd="sng" algn="ctr">
            <a:solidFill>
              <a:schemeClr val="accent1"/>
            </a:solidFill>
            <a:prstDash val="solid"/>
            <a:miter lim="800000"/>
            <a:headEnd type="none" w="med" len="med"/>
            <a:tailEnd type="none" w="med" len="med"/>
          </a:ln>
          <a:effectLst/>
        </p:spPr>
        <p:txBody>
          <a:bodyPr vert="horz" wrap="square" lIns="89988" tIns="46794" rIns="89988" bIns="46794" numCol="1" rtlCol="0" anchor="ctr" anchorCtr="0" compatLnSpc="1">
            <a:prstTxWarp prst="textNoShape">
              <a:avLst/>
            </a:prstTxWarp>
          </a:bodyPr>
          <a:lstStyle/>
          <a:p>
            <a:pPr algn="ctr" defTabSz="914309">
              <a:spcBef>
                <a:spcPts val="432"/>
              </a:spcBef>
            </a:pPr>
            <a:endParaRPr lang="da-DK" dirty="0" err="1">
              <a:solidFill>
                <a:srgbClr val="FFFFFF"/>
              </a:solidFill>
              <a:latin typeface="Cormorant Garamond Office"/>
            </a:endParaRPr>
          </a:p>
        </p:txBody>
      </p:sp>
      <p:pic>
        <p:nvPicPr>
          <p:cNvPr id="16" name="Graphic 15" descr="Handshake with solid fill">
            <a:extLst>
              <a:ext uri="{FF2B5EF4-FFF2-40B4-BE49-F238E27FC236}">
                <a16:creationId xmlns:a16="http://schemas.microsoft.com/office/drawing/2014/main" id="{EC48F523-8665-3FCE-C169-BB563A37C2B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149551" y="720315"/>
            <a:ext cx="1387844" cy="1387844"/>
          </a:xfrm>
          <a:prstGeom prst="rect">
            <a:avLst/>
          </a:prstGeom>
        </p:spPr>
      </p:pic>
      <p:sp>
        <p:nvSpPr>
          <p:cNvPr id="17" name="TextBox 16">
            <a:extLst>
              <a:ext uri="{FF2B5EF4-FFF2-40B4-BE49-F238E27FC236}">
                <a16:creationId xmlns:a16="http://schemas.microsoft.com/office/drawing/2014/main" id="{924B3C0D-073C-964C-1772-D0DA6880B4B6}"/>
              </a:ext>
            </a:extLst>
          </p:cNvPr>
          <p:cNvSpPr txBox="1"/>
          <p:nvPr/>
        </p:nvSpPr>
        <p:spPr>
          <a:xfrm>
            <a:off x="1127561" y="1367146"/>
            <a:ext cx="4040727" cy="2282581"/>
          </a:xfrm>
          <a:prstGeom prst="rect">
            <a:avLst/>
          </a:prstGeom>
          <a:noFill/>
        </p:spPr>
        <p:txBody>
          <a:bodyPr wrap="square" lIns="215972" tIns="215972" rIns="215972" bIns="215972" rtlCol="0">
            <a:spAutoFit/>
          </a:bodyPr>
          <a:lstStyle/>
          <a:p>
            <a:pPr defTabSz="914309" fontAlgn="auto">
              <a:spcBef>
                <a:spcPts val="0"/>
              </a:spcBef>
              <a:spcAft>
                <a:spcPts val="0"/>
              </a:spcAft>
            </a:pPr>
            <a:r>
              <a:rPr lang="en-DK" sz="2400" spc="30" dirty="0">
                <a:solidFill>
                  <a:srgbClr val="1A1A1A"/>
                </a:solidFill>
                <a:latin typeface="Cormorant Garamond Office"/>
                <a:ea typeface="+mn-ea"/>
              </a:rPr>
              <a:t>Lederes psykologiske kontrakt med </a:t>
            </a:r>
            <a:r>
              <a:rPr lang="en-DK" sz="2400" i="1" u="sng" spc="30" dirty="0">
                <a:solidFill>
                  <a:srgbClr val="1A1A1A"/>
                </a:solidFill>
                <a:latin typeface="Cormorant Garamond Office"/>
                <a:ea typeface="+mn-ea"/>
              </a:rPr>
              <a:t>deres leder</a:t>
            </a:r>
            <a:r>
              <a:rPr lang="en-DK" sz="2400" i="1" spc="30" dirty="0">
                <a:solidFill>
                  <a:srgbClr val="1A1A1A"/>
                </a:solidFill>
                <a:latin typeface="Cormorant Garamond Office"/>
                <a:ea typeface="+mn-ea"/>
              </a:rPr>
              <a:t>, påvirker kontraktforholdet mellem leder og medarbejder..</a:t>
            </a:r>
            <a:endParaRPr lang="en-DK" sz="2400" spc="30" dirty="0">
              <a:solidFill>
                <a:srgbClr val="1A1A1A"/>
              </a:solidFill>
              <a:latin typeface="Cormorant Garamond Office"/>
              <a:ea typeface="+mn-ea"/>
            </a:endParaRPr>
          </a:p>
        </p:txBody>
      </p:sp>
      <p:sp>
        <p:nvSpPr>
          <p:cNvPr id="18" name="Footer Placeholder 2">
            <a:extLst>
              <a:ext uri="{FF2B5EF4-FFF2-40B4-BE49-F238E27FC236}">
                <a16:creationId xmlns:a16="http://schemas.microsoft.com/office/drawing/2014/main" id="{C4872DC6-C70F-F090-E6E6-320C6220716A}"/>
              </a:ext>
            </a:extLst>
          </p:cNvPr>
          <p:cNvSpPr txBox="1">
            <a:spLocks/>
          </p:cNvSpPr>
          <p:nvPr/>
        </p:nvSpPr>
        <p:spPr>
          <a:xfrm>
            <a:off x="6671270" y="6235727"/>
            <a:ext cx="6570073" cy="559256"/>
          </a:xfrm>
          <a:prstGeom prst="rect">
            <a:avLst/>
          </a:prstGeom>
        </p:spPr>
        <p:txBody>
          <a:bodyPr wrap="square" anchor="b">
            <a:noAutofit/>
          </a:bodyPr>
          <a:ls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09" fontAlgn="auto">
              <a:spcBef>
                <a:spcPts val="0"/>
              </a:spcBef>
              <a:spcAft>
                <a:spcPts val="600"/>
              </a:spcAft>
            </a:pPr>
            <a:r>
              <a:rPr lang="en-GB" sz="1200" dirty="0">
                <a:solidFill>
                  <a:srgbClr val="FFFFFF">
                    <a:lumMod val="50000"/>
                  </a:srgbClr>
                </a:solidFill>
                <a:latin typeface="Spartan Office"/>
              </a:rPr>
              <a:t>MEJSE HASLE NIELSEN, ORGANISATIONSPSYKOLOG, PHD-STIPENDIAT</a:t>
            </a:r>
            <a:endParaRPr lang="en-DK" sz="1200" dirty="0">
              <a:solidFill>
                <a:srgbClr val="FFFFFF">
                  <a:lumMod val="50000"/>
                </a:srgbClr>
              </a:solidFill>
              <a:latin typeface="Spartan Office"/>
            </a:endParaRPr>
          </a:p>
        </p:txBody>
      </p:sp>
      <p:pic>
        <p:nvPicPr>
          <p:cNvPr id="20" name="Graphic 19" descr="Open quotation mark outline">
            <a:extLst>
              <a:ext uri="{FF2B5EF4-FFF2-40B4-BE49-F238E27FC236}">
                <a16:creationId xmlns:a16="http://schemas.microsoft.com/office/drawing/2014/main" id="{87F89363-19E0-4249-DFB9-63E19529D261}"/>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1035798" y="3787986"/>
            <a:ext cx="914281" cy="914281"/>
          </a:xfrm>
          <a:prstGeom prst="rect">
            <a:avLst/>
          </a:prstGeom>
        </p:spPr>
      </p:pic>
      <p:sp>
        <p:nvSpPr>
          <p:cNvPr id="21" name="TextBox 20">
            <a:extLst>
              <a:ext uri="{FF2B5EF4-FFF2-40B4-BE49-F238E27FC236}">
                <a16:creationId xmlns:a16="http://schemas.microsoft.com/office/drawing/2014/main" id="{F5E0B034-6B8D-7B85-D1A7-B23C339F0EBF}"/>
              </a:ext>
            </a:extLst>
          </p:cNvPr>
          <p:cNvSpPr txBox="1"/>
          <p:nvPr/>
        </p:nvSpPr>
        <p:spPr>
          <a:xfrm>
            <a:off x="1711515" y="4068520"/>
            <a:ext cx="5323424" cy="2651865"/>
          </a:xfrm>
          <a:prstGeom prst="rect">
            <a:avLst/>
          </a:prstGeom>
          <a:noFill/>
        </p:spPr>
        <p:txBody>
          <a:bodyPr wrap="square" lIns="215972" tIns="215972" rIns="215972" bIns="215972" rtlCol="0">
            <a:spAutoFit/>
          </a:bodyPr>
          <a:lstStyle/>
          <a:p>
            <a:pPr defTabSz="914309" fontAlgn="auto">
              <a:spcBef>
                <a:spcPts val="0"/>
              </a:spcBef>
              <a:spcAft>
                <a:spcPts val="0"/>
              </a:spcAft>
            </a:pPr>
            <a:r>
              <a:rPr lang="en-DK" sz="2400" spc="30" dirty="0">
                <a:solidFill>
                  <a:srgbClr val="1A1A1A"/>
                </a:solidFill>
                <a:latin typeface="Cormorant Garamond Office"/>
                <a:ea typeface="+mn-ea"/>
              </a:rPr>
              <a:t>Topledelsen går nogle gange rundt </a:t>
            </a:r>
            <a:r>
              <a:rPr lang="en-GB" sz="2400" spc="30" dirty="0">
                <a:solidFill>
                  <a:srgbClr val="1A1A1A"/>
                </a:solidFill>
                <a:latin typeface="Cormorant Garamond Office"/>
                <a:ea typeface="+mn-ea"/>
              </a:rPr>
              <a:t>i</a:t>
            </a:r>
            <a:r>
              <a:rPr lang="en-DK" sz="2400" spc="30" dirty="0">
                <a:solidFill>
                  <a:srgbClr val="1A1A1A"/>
                </a:solidFill>
                <a:latin typeface="Cormorant Garamond Office"/>
                <a:ea typeface="+mn-ea"/>
              </a:rPr>
              <a:t> borgerservice. Så kan de finde på at henvende sig til mig med et “der er godt nok ikke mange medarbejdere inde </a:t>
            </a:r>
            <a:r>
              <a:rPr lang="en-GB" sz="2400" spc="30" dirty="0">
                <a:solidFill>
                  <a:srgbClr val="1A1A1A"/>
                </a:solidFill>
                <a:latin typeface="Cormorant Garamond Office"/>
                <a:ea typeface="+mn-ea"/>
              </a:rPr>
              <a:t>i</a:t>
            </a:r>
            <a:r>
              <a:rPr lang="en-DK" sz="2400" spc="30" dirty="0">
                <a:solidFill>
                  <a:srgbClr val="1A1A1A"/>
                </a:solidFill>
                <a:latin typeface="Cormorant Garamond Office"/>
                <a:ea typeface="+mn-ea"/>
              </a:rPr>
              <a:t> dag, hva?” (Mellemleder)</a:t>
            </a:r>
          </a:p>
        </p:txBody>
      </p:sp>
    </p:spTree>
    <p:extLst>
      <p:ext uri="{BB962C8B-B14F-4D97-AF65-F5344CB8AC3E}">
        <p14:creationId xmlns:p14="http://schemas.microsoft.com/office/powerpoint/2010/main" val="371121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0639F8BD-75D2-DA31-797A-F32EACB22942}"/>
              </a:ext>
            </a:extLst>
          </p:cNvPr>
          <p:cNvSpPr txBox="1">
            <a:spLocks/>
          </p:cNvSpPr>
          <p:nvPr/>
        </p:nvSpPr>
        <p:spPr>
          <a:xfrm>
            <a:off x="2638987" y="782364"/>
            <a:ext cx="7380914" cy="1079359"/>
          </a:xfrm>
          <a:prstGeom prst="rect">
            <a:avLst/>
          </a:prstGeom>
        </p:spPr>
        <p:txBody>
          <a:bodyPr/>
          <a:lstStyle>
            <a:lvl1pPr algn="l" defTabSz="914400" rtl="0" eaLnBrk="1" latinLnBrk="0" hangingPunct="1">
              <a:lnSpc>
                <a:spcPct val="80000"/>
              </a:lnSpc>
              <a:spcBef>
                <a:spcPct val="0"/>
              </a:spcBef>
              <a:buNone/>
              <a:defRPr sz="3200" b="0" i="0" kern="1200" spc="0">
                <a:solidFill>
                  <a:schemeClr val="tx1"/>
                </a:solidFill>
                <a:latin typeface="+mj-lt"/>
                <a:ea typeface="+mj-ea"/>
                <a:cs typeface="+mj-cs"/>
              </a:defRPr>
            </a:lvl1pPr>
          </a:lstStyle>
          <a:p>
            <a:pPr algn="ctr" defTabSz="914309" fontAlgn="auto">
              <a:spcAft>
                <a:spcPts val="0"/>
              </a:spcAft>
            </a:pPr>
            <a:r>
              <a:rPr lang="en-DK" dirty="0">
                <a:solidFill>
                  <a:srgbClr val="736357"/>
                </a:solidFill>
                <a:latin typeface="Cormorant Garamond Office"/>
              </a:rPr>
              <a:t>Dilemmaøvelse (ca. 20 min.)</a:t>
            </a:r>
            <a:br>
              <a:rPr lang="en-DK" dirty="0">
                <a:solidFill>
                  <a:srgbClr val="736357"/>
                </a:solidFill>
                <a:latin typeface="Cormorant Garamond Office"/>
              </a:rPr>
            </a:br>
            <a:r>
              <a:rPr lang="en-DK" sz="3600" b="1" dirty="0">
                <a:solidFill>
                  <a:srgbClr val="1A1A1A"/>
                </a:solidFill>
                <a:latin typeface="Cormorant Garamond Office"/>
              </a:rPr>
              <a:t/>
            </a:r>
            <a:br>
              <a:rPr lang="en-DK" sz="3600" b="1" dirty="0">
                <a:solidFill>
                  <a:srgbClr val="1A1A1A"/>
                </a:solidFill>
                <a:latin typeface="Cormorant Garamond Office"/>
              </a:rPr>
            </a:br>
            <a:r>
              <a:rPr lang="en-DK" sz="3600" b="1" dirty="0">
                <a:solidFill>
                  <a:srgbClr val="1A1A1A"/>
                </a:solidFill>
                <a:latin typeface="Cormorant Garamond Office"/>
              </a:rPr>
              <a:t/>
            </a:r>
            <a:br>
              <a:rPr lang="en-DK" sz="3600" b="1" dirty="0">
                <a:solidFill>
                  <a:srgbClr val="1A1A1A"/>
                </a:solidFill>
                <a:latin typeface="Cormorant Garamond Office"/>
              </a:rPr>
            </a:br>
            <a:r>
              <a:rPr lang="en-DK" sz="3600" b="1" dirty="0">
                <a:solidFill>
                  <a:srgbClr val="1A1A1A"/>
                </a:solidFill>
                <a:latin typeface="Cormorant Garamond Office"/>
              </a:rPr>
              <a:t/>
            </a:r>
            <a:br>
              <a:rPr lang="en-DK" sz="3600" b="1" dirty="0">
                <a:solidFill>
                  <a:srgbClr val="1A1A1A"/>
                </a:solidFill>
                <a:latin typeface="Cormorant Garamond Office"/>
              </a:rPr>
            </a:br>
            <a:r>
              <a:rPr lang="en-DK" sz="4400" b="1" dirty="0">
                <a:solidFill>
                  <a:srgbClr val="1A1A1A"/>
                </a:solidFill>
                <a:latin typeface="Cormorant Garamond Office"/>
              </a:rPr>
              <a:t>Hverdagsdilemmaer</a:t>
            </a:r>
            <a:br>
              <a:rPr lang="en-DK" sz="4400" b="1" dirty="0">
                <a:solidFill>
                  <a:srgbClr val="1A1A1A"/>
                </a:solidFill>
                <a:latin typeface="Cormorant Garamond Office"/>
              </a:rPr>
            </a:br>
            <a:r>
              <a:rPr lang="en-GB" sz="4400" b="1" dirty="0" err="1">
                <a:solidFill>
                  <a:srgbClr val="1A1A1A"/>
                </a:solidFill>
                <a:latin typeface="Cormorant Garamond Office"/>
              </a:rPr>
              <a:t>i</a:t>
            </a:r>
            <a:r>
              <a:rPr lang="en-DK" sz="4400" b="1" dirty="0">
                <a:solidFill>
                  <a:srgbClr val="1A1A1A"/>
                </a:solidFill>
                <a:latin typeface="Cormorant Garamond Office"/>
              </a:rPr>
              <a:t> det hybride team</a:t>
            </a:r>
            <a:r>
              <a:rPr lang="en-DK" sz="3600" b="1" dirty="0">
                <a:solidFill>
                  <a:srgbClr val="1A1A1A"/>
                </a:solidFill>
                <a:latin typeface="Cormorant Garamond Office"/>
              </a:rPr>
              <a:t/>
            </a:r>
            <a:br>
              <a:rPr lang="en-DK" sz="3600" b="1" dirty="0">
                <a:solidFill>
                  <a:srgbClr val="1A1A1A"/>
                </a:solidFill>
                <a:latin typeface="Cormorant Garamond Office"/>
              </a:rPr>
            </a:br>
            <a:r>
              <a:rPr lang="en-DK" sz="3600" b="1" dirty="0">
                <a:solidFill>
                  <a:srgbClr val="1A1A1A"/>
                </a:solidFill>
                <a:latin typeface="Cormorant Garamond Office"/>
              </a:rPr>
              <a:t/>
            </a:r>
            <a:br>
              <a:rPr lang="en-DK" sz="3600" b="1" dirty="0">
                <a:solidFill>
                  <a:srgbClr val="1A1A1A"/>
                </a:solidFill>
                <a:latin typeface="Cormorant Garamond Office"/>
              </a:rPr>
            </a:br>
            <a:r>
              <a:rPr lang="en-DK" sz="3600" dirty="0">
                <a:solidFill>
                  <a:srgbClr val="1A1A1A"/>
                </a:solidFill>
                <a:latin typeface="Cormorant Garamond Office"/>
              </a:rPr>
              <a:t/>
            </a:r>
            <a:br>
              <a:rPr lang="en-DK" sz="3600" dirty="0">
                <a:solidFill>
                  <a:srgbClr val="1A1A1A"/>
                </a:solidFill>
                <a:latin typeface="Cormorant Garamond Office"/>
              </a:rPr>
            </a:br>
            <a:endParaRPr lang="en-DK" sz="3600" b="1" dirty="0">
              <a:solidFill>
                <a:srgbClr val="1A1A1A"/>
              </a:solidFill>
              <a:latin typeface="Cormorant Garamond Office"/>
            </a:endParaRPr>
          </a:p>
        </p:txBody>
      </p:sp>
      <p:pic>
        <p:nvPicPr>
          <p:cNvPr id="4" name="Graphic 3" descr="Fork In Road outline">
            <a:extLst>
              <a:ext uri="{FF2B5EF4-FFF2-40B4-BE49-F238E27FC236}">
                <a16:creationId xmlns:a16="http://schemas.microsoft.com/office/drawing/2014/main" id="{082B9130-9187-DB1A-F597-3C3D348C244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925958" y="3055218"/>
            <a:ext cx="3072392" cy="3072392"/>
          </a:xfrm>
          <a:prstGeom prst="rect">
            <a:avLst/>
          </a:prstGeom>
        </p:spPr>
      </p:pic>
      <p:sp>
        <p:nvSpPr>
          <p:cNvPr id="5" name="TextBox 4">
            <a:extLst>
              <a:ext uri="{FF2B5EF4-FFF2-40B4-BE49-F238E27FC236}">
                <a16:creationId xmlns:a16="http://schemas.microsoft.com/office/drawing/2014/main" id="{1752BD63-FCFD-F1E7-1CBD-2485884C2B43}"/>
              </a:ext>
            </a:extLst>
          </p:cNvPr>
          <p:cNvSpPr txBox="1"/>
          <p:nvPr/>
        </p:nvSpPr>
        <p:spPr>
          <a:xfrm>
            <a:off x="3771303" y="3802782"/>
            <a:ext cx="5154656" cy="682351"/>
          </a:xfrm>
          <a:prstGeom prst="rect">
            <a:avLst/>
          </a:prstGeom>
          <a:noFill/>
        </p:spPr>
        <p:txBody>
          <a:bodyPr wrap="square" lIns="215972" tIns="215972" rIns="215972" bIns="215972" rtlCol="0">
            <a:spAutoFit/>
          </a:bodyPr>
          <a:lstStyle/>
          <a:p>
            <a:pPr marL="285721" indent="-285721" defTabSz="914309" fontAlgn="auto">
              <a:spcBef>
                <a:spcPts val="0"/>
              </a:spcBef>
              <a:spcAft>
                <a:spcPts val="0"/>
              </a:spcAft>
              <a:buFont typeface="Courier New" panose="02070309020205020404" pitchFamily="49" charset="0"/>
              <a:buChar char="o"/>
            </a:pPr>
            <a:endParaRPr lang="en-DK" spc="30" dirty="0">
              <a:solidFill>
                <a:srgbClr val="1A1A1A"/>
              </a:solidFill>
              <a:latin typeface="Spartan Office"/>
              <a:ea typeface="+mn-ea"/>
            </a:endParaRPr>
          </a:p>
        </p:txBody>
      </p:sp>
      <p:sp>
        <p:nvSpPr>
          <p:cNvPr id="8" name="Footer Placeholder 2">
            <a:extLst>
              <a:ext uri="{FF2B5EF4-FFF2-40B4-BE49-F238E27FC236}">
                <a16:creationId xmlns:a16="http://schemas.microsoft.com/office/drawing/2014/main" id="{3694CC65-8091-520D-AEEE-4542F3B220AB}"/>
              </a:ext>
            </a:extLst>
          </p:cNvPr>
          <p:cNvSpPr txBox="1">
            <a:spLocks/>
          </p:cNvSpPr>
          <p:nvPr/>
        </p:nvSpPr>
        <p:spPr>
          <a:xfrm>
            <a:off x="6671270" y="6235727"/>
            <a:ext cx="6570073" cy="559256"/>
          </a:xfrm>
          <a:prstGeom prst="rect">
            <a:avLst/>
          </a:prstGeom>
        </p:spPr>
        <p:txBody>
          <a:bodyPr wrap="square" anchor="b">
            <a:noAutofit/>
          </a:bodyPr>
          <a:ls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09" fontAlgn="auto">
              <a:spcBef>
                <a:spcPts val="0"/>
              </a:spcBef>
              <a:spcAft>
                <a:spcPts val="600"/>
              </a:spcAft>
            </a:pPr>
            <a:r>
              <a:rPr lang="en-GB" sz="1200" dirty="0">
                <a:solidFill>
                  <a:srgbClr val="FFFFFF">
                    <a:lumMod val="50000"/>
                  </a:srgbClr>
                </a:solidFill>
                <a:latin typeface="Spartan Office"/>
              </a:rPr>
              <a:t>MEJSE HASLE NIELSEN, ORGANISATIONSPSYKOLOG, PHD-STIPENDIAT</a:t>
            </a:r>
            <a:endParaRPr lang="en-DK" sz="1200" dirty="0">
              <a:solidFill>
                <a:srgbClr val="FFFFFF">
                  <a:lumMod val="50000"/>
                </a:srgbClr>
              </a:solidFill>
              <a:latin typeface="Spartan Office"/>
            </a:endParaRPr>
          </a:p>
        </p:txBody>
      </p:sp>
    </p:spTree>
    <p:extLst>
      <p:ext uri="{BB962C8B-B14F-4D97-AF65-F5344CB8AC3E}">
        <p14:creationId xmlns:p14="http://schemas.microsoft.com/office/powerpoint/2010/main" val="357611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09AA56FC-D557-B071-CDFF-B887B2FF0689}"/>
              </a:ext>
            </a:extLst>
          </p:cNvPr>
          <p:cNvSpPr/>
          <p:nvPr/>
        </p:nvSpPr>
        <p:spPr bwMode="auto">
          <a:xfrm>
            <a:off x="2959985" y="991448"/>
            <a:ext cx="6270443" cy="4476272"/>
          </a:xfrm>
          <a:prstGeom prst="roundRect">
            <a:avLst/>
          </a:prstGeom>
          <a:solidFill>
            <a:schemeClr val="accent6">
              <a:lumMod val="40000"/>
              <a:lumOff val="6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89988" tIns="46794" rIns="89988" bIns="46794" numCol="1" rtlCol="0" anchor="ctr" anchorCtr="0" compatLnSpc="1">
            <a:prstTxWarp prst="textNoShape">
              <a:avLst/>
            </a:prstTxWarp>
          </a:bodyPr>
          <a:lstStyle/>
          <a:p>
            <a:pPr algn="ctr" defTabSz="914309">
              <a:spcBef>
                <a:spcPts val="960"/>
              </a:spcBef>
              <a:spcAft>
                <a:spcPts val="0"/>
              </a:spcAft>
            </a:pPr>
            <a:r>
              <a:rPr lang="da-DK" sz="2400"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FORSKELLIGE PRÆFERENCER</a:t>
            </a:r>
            <a:endParaRPr lang="en-DK" sz="2400" dirty="0">
              <a:solidFill>
                <a:srgbClr val="1A1A1A"/>
              </a:solidFill>
              <a:latin typeface="Calibri" panose="020F0502020204030204" pitchFamily="34" charset="0"/>
              <a:ea typeface="Calibri" panose="020F0502020204030204" pitchFamily="34" charset="0"/>
              <a:cs typeface="Times New Roman" panose="02020603050405020304" pitchFamily="18" charset="0"/>
            </a:endParaRPr>
          </a:p>
          <a:p>
            <a:pPr algn="ctr" defTabSz="914309">
              <a:spcBef>
                <a:spcPts val="960"/>
              </a:spcBef>
              <a:spcAft>
                <a:spcPts val="0"/>
              </a:spcAft>
            </a:pPr>
            <a:r>
              <a:rPr lang="da-DK" sz="2400" dirty="0">
                <a:solidFill>
                  <a:srgbClr val="000000"/>
                </a:solidFill>
                <a:latin typeface="Georgia" panose="02040502050405020303" pitchFamily="18" charset="0"/>
                <a:ea typeface="Calibri" panose="020F0502020204030204" pitchFamily="34" charset="0"/>
                <a:cs typeface="Times New Roman" panose="02020603050405020304" pitchFamily="18" charset="0"/>
              </a:rPr>
              <a:t>Erfarne medarbejdere melder ud, at de ønsker at arbejde hjemmefra så meget som muligt. Nyopstartede medarbejdere oplever, at kontoret er tomt og ensomt, og at der er for mange Teams-møder.</a:t>
            </a:r>
            <a:endParaRPr lang="en-DK" sz="2400" dirty="0">
              <a:solidFill>
                <a:srgbClr val="1A1A1A"/>
              </a:solidFill>
              <a:latin typeface="Calibri" panose="020F0502020204030204" pitchFamily="34" charset="0"/>
              <a:ea typeface="Calibri" panose="020F0502020204030204" pitchFamily="34" charset="0"/>
              <a:cs typeface="Times New Roman" panose="02020603050405020304" pitchFamily="18" charset="0"/>
            </a:endParaRPr>
          </a:p>
          <a:p>
            <a:pPr algn="ctr" defTabSz="914309">
              <a:spcBef>
                <a:spcPts val="960"/>
              </a:spcBef>
              <a:spcAft>
                <a:spcPts val="0"/>
              </a:spcAft>
            </a:pPr>
            <a:r>
              <a:rPr lang="da-DK" sz="2400" dirty="0">
                <a:solidFill>
                  <a:srgbClr val="000000"/>
                </a:solidFill>
                <a:latin typeface="Georgia" panose="02040502050405020303" pitchFamily="18" charset="0"/>
                <a:ea typeface="Calibri" panose="020F0502020204030204" pitchFamily="34" charset="0"/>
                <a:cs typeface="Times New Roman" panose="02020603050405020304" pitchFamily="18" charset="0"/>
              </a:rPr>
              <a:t>    </a:t>
            </a:r>
            <a:r>
              <a:rPr lang="da-DK" sz="2400" i="1" dirty="0">
                <a:solidFill>
                  <a:srgbClr val="000000"/>
                </a:solidFill>
                <a:latin typeface="Georgia" panose="02040502050405020303" pitchFamily="18" charset="0"/>
                <a:ea typeface="Calibri" panose="020F0502020204030204" pitchFamily="34" charset="0"/>
                <a:cs typeface="Times New Roman" panose="02020603050405020304" pitchFamily="18" charset="0"/>
              </a:rPr>
              <a:t>Hvordan oplever du dette?</a:t>
            </a:r>
            <a:endParaRPr lang="en-DK" sz="2400" dirty="0">
              <a:solidFill>
                <a:srgbClr val="1A1A1A"/>
              </a:solidFill>
              <a:latin typeface="Calibri" panose="020F0502020204030204" pitchFamily="34" charset="0"/>
              <a:ea typeface="Calibri" panose="020F0502020204030204" pitchFamily="34" charset="0"/>
              <a:cs typeface="Times New Roman" panose="02020603050405020304" pitchFamily="18" charset="0"/>
            </a:endParaRPr>
          </a:p>
          <a:p>
            <a:pPr algn="ctr" defTabSz="914309">
              <a:spcBef>
                <a:spcPts val="960"/>
              </a:spcBef>
              <a:spcAft>
                <a:spcPts val="0"/>
              </a:spcAft>
            </a:pPr>
            <a:r>
              <a:rPr lang="da-DK" sz="2400" i="1" dirty="0">
                <a:solidFill>
                  <a:srgbClr val="000000"/>
                </a:solidFill>
                <a:latin typeface="Georgia" panose="02040502050405020303" pitchFamily="18" charset="0"/>
                <a:ea typeface="Calibri" panose="020F0502020204030204" pitchFamily="34" charset="0"/>
                <a:cs typeface="Times New Roman" panose="02020603050405020304" pitchFamily="18" charset="0"/>
              </a:rPr>
              <a:t>Hvad gør du?</a:t>
            </a:r>
            <a:endParaRPr lang="en-DK" sz="2400" dirty="0">
              <a:solidFill>
                <a:srgbClr val="1A1A1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CD6E70DF-242E-E9A2-3799-92B2B8FBEEBA}"/>
              </a:ext>
            </a:extLst>
          </p:cNvPr>
          <p:cNvSpPr txBox="1">
            <a:spLocks/>
          </p:cNvSpPr>
          <p:nvPr/>
        </p:nvSpPr>
        <p:spPr>
          <a:xfrm>
            <a:off x="6743278" y="6235727"/>
            <a:ext cx="6498065" cy="559256"/>
          </a:xfrm>
          <a:prstGeom prst="rect">
            <a:avLst/>
          </a:prstGeom>
        </p:spPr>
        <p:txBody>
          <a:bodyPr wrap="square" anchor="b">
            <a:noAutofit/>
          </a:bodyPr>
          <a:ls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09" fontAlgn="auto">
              <a:spcBef>
                <a:spcPts val="0"/>
              </a:spcBef>
              <a:spcAft>
                <a:spcPts val="600"/>
              </a:spcAft>
            </a:pPr>
            <a:r>
              <a:rPr lang="en-GB" sz="1200" dirty="0">
                <a:solidFill>
                  <a:srgbClr val="FFFFFF">
                    <a:lumMod val="50000"/>
                  </a:srgbClr>
                </a:solidFill>
                <a:latin typeface="Spartan Office"/>
              </a:rPr>
              <a:t>MEJSE HASLE NIELSEN, ORGANISATIONSPSYKOLOG, PHD-STIPENDIAT</a:t>
            </a:r>
            <a:endParaRPr lang="en-DK" sz="1200" dirty="0">
              <a:solidFill>
                <a:srgbClr val="FFFFFF">
                  <a:lumMod val="50000"/>
                </a:srgbClr>
              </a:solidFill>
              <a:latin typeface="Spartan Office"/>
            </a:endParaRPr>
          </a:p>
        </p:txBody>
      </p:sp>
    </p:spTree>
    <p:extLst>
      <p:ext uri="{BB962C8B-B14F-4D97-AF65-F5344CB8AC3E}">
        <p14:creationId xmlns:p14="http://schemas.microsoft.com/office/powerpoint/2010/main" val="346811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EFF74BEE-ACBD-548F-3621-1FD1304513AA}"/>
              </a:ext>
            </a:extLst>
          </p:cNvPr>
          <p:cNvSpPr/>
          <p:nvPr/>
        </p:nvSpPr>
        <p:spPr bwMode="auto">
          <a:xfrm>
            <a:off x="2959985" y="991448"/>
            <a:ext cx="6270443" cy="4476272"/>
          </a:xfrm>
          <a:prstGeom prst="roundRect">
            <a:avLst/>
          </a:prstGeom>
          <a:solidFill>
            <a:schemeClr val="accent6">
              <a:lumMod val="40000"/>
              <a:lumOff val="6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89988" tIns="46794" rIns="89988" bIns="46794" numCol="1" rtlCol="0" anchor="ctr" anchorCtr="0" compatLnSpc="1">
            <a:prstTxWarp prst="textNoShape">
              <a:avLst/>
            </a:prstTxWarp>
          </a:bodyPr>
          <a:lstStyle/>
          <a:p>
            <a:pPr algn="ctr" defTabSz="914309">
              <a:spcBef>
                <a:spcPts val="960"/>
              </a:spcBef>
              <a:spcAft>
                <a:spcPts val="0"/>
              </a:spcAft>
            </a:pPr>
            <a:r>
              <a:rPr lang="da-DK" sz="2400"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TRIVSEL BAG SKÆRMEN</a:t>
            </a:r>
            <a:endParaRPr lang="en-DK" sz="2400" dirty="0">
              <a:solidFill>
                <a:srgbClr val="1A1A1A"/>
              </a:solidFill>
              <a:latin typeface="Calibri" panose="020F0502020204030204" pitchFamily="34" charset="0"/>
              <a:ea typeface="Calibri" panose="020F0502020204030204" pitchFamily="34" charset="0"/>
              <a:cs typeface="Times New Roman" panose="02020603050405020304" pitchFamily="18" charset="0"/>
            </a:endParaRPr>
          </a:p>
          <a:p>
            <a:pPr algn="ctr" defTabSz="914309">
              <a:spcBef>
                <a:spcPts val="960"/>
              </a:spcBef>
              <a:spcAft>
                <a:spcPts val="0"/>
              </a:spcAft>
            </a:pPr>
            <a:r>
              <a:rPr lang="da-DK" sz="2400" dirty="0">
                <a:solidFill>
                  <a:srgbClr val="000000"/>
                </a:solidFill>
                <a:latin typeface="Georgia" panose="02040502050405020303" pitchFamily="18" charset="0"/>
                <a:ea typeface="Calibri" panose="020F0502020204030204" pitchFamily="34" charset="0"/>
                <a:cs typeface="Times New Roman" panose="02020603050405020304" pitchFamily="18" charset="0"/>
              </a:rPr>
              <a:t>Du lægger mærke til, at en medarbejder begynder at opføre sig anderledes til jeres online møder. Vedkommende er mere stille, byder mindre ind og fremstår mindre glad end normalt. Du ser sjældent denne medarbejder fysisk.</a:t>
            </a:r>
            <a:endParaRPr lang="en-DK" sz="2400" dirty="0">
              <a:solidFill>
                <a:srgbClr val="1A1A1A"/>
              </a:solidFill>
              <a:latin typeface="Calibri" panose="020F0502020204030204" pitchFamily="34" charset="0"/>
              <a:ea typeface="Calibri" panose="020F0502020204030204" pitchFamily="34" charset="0"/>
              <a:cs typeface="Times New Roman" panose="02020603050405020304" pitchFamily="18" charset="0"/>
            </a:endParaRPr>
          </a:p>
          <a:p>
            <a:pPr algn="ctr" defTabSz="914309">
              <a:spcBef>
                <a:spcPts val="960"/>
              </a:spcBef>
              <a:spcAft>
                <a:spcPts val="0"/>
              </a:spcAft>
            </a:pPr>
            <a:r>
              <a:rPr lang="da-DK" sz="2400" i="1" dirty="0">
                <a:solidFill>
                  <a:srgbClr val="000000"/>
                </a:solidFill>
                <a:latin typeface="Georgia" panose="02040502050405020303" pitchFamily="18" charset="0"/>
                <a:ea typeface="Calibri" panose="020F0502020204030204" pitchFamily="34" charset="0"/>
                <a:cs typeface="Times New Roman" panose="02020603050405020304" pitchFamily="18" charset="0"/>
              </a:rPr>
              <a:t>Hvad gør du?</a:t>
            </a:r>
            <a:endParaRPr lang="en-DK" sz="2400" dirty="0">
              <a:solidFill>
                <a:srgbClr val="1A1A1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27B6F477-3AE4-98B9-7F76-CF7C39924132}"/>
              </a:ext>
            </a:extLst>
          </p:cNvPr>
          <p:cNvSpPr txBox="1">
            <a:spLocks/>
          </p:cNvSpPr>
          <p:nvPr/>
        </p:nvSpPr>
        <p:spPr>
          <a:xfrm>
            <a:off x="6671270" y="6235727"/>
            <a:ext cx="6570073" cy="559256"/>
          </a:xfrm>
          <a:prstGeom prst="rect">
            <a:avLst/>
          </a:prstGeom>
        </p:spPr>
        <p:txBody>
          <a:bodyPr wrap="square" anchor="b">
            <a:noAutofit/>
          </a:bodyPr>
          <a:ls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09" fontAlgn="auto">
              <a:spcBef>
                <a:spcPts val="0"/>
              </a:spcBef>
              <a:spcAft>
                <a:spcPts val="600"/>
              </a:spcAft>
            </a:pPr>
            <a:r>
              <a:rPr lang="en-GB" sz="1200" dirty="0">
                <a:solidFill>
                  <a:srgbClr val="FFFFFF">
                    <a:lumMod val="50000"/>
                  </a:srgbClr>
                </a:solidFill>
                <a:latin typeface="Spartan Office"/>
              </a:rPr>
              <a:t>MEJSE HASLE NIELSEN, ORGANISATIONSPSYKOLOG, PHD-STIPENDIAT</a:t>
            </a:r>
            <a:endParaRPr lang="en-DK" sz="1200" dirty="0">
              <a:solidFill>
                <a:srgbClr val="FFFFFF">
                  <a:lumMod val="50000"/>
                </a:srgbClr>
              </a:solidFill>
              <a:latin typeface="Spartan Office"/>
            </a:endParaRPr>
          </a:p>
        </p:txBody>
      </p:sp>
    </p:spTree>
    <p:extLst>
      <p:ext uri="{BB962C8B-B14F-4D97-AF65-F5344CB8AC3E}">
        <p14:creationId xmlns:p14="http://schemas.microsoft.com/office/powerpoint/2010/main" val="144087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E6B3AB52-5E8D-E1F5-C98A-02273E1D597C}"/>
              </a:ext>
            </a:extLst>
          </p:cNvPr>
          <p:cNvSpPr/>
          <p:nvPr/>
        </p:nvSpPr>
        <p:spPr bwMode="auto">
          <a:xfrm>
            <a:off x="2959985" y="991448"/>
            <a:ext cx="6270443" cy="4476272"/>
          </a:xfrm>
          <a:prstGeom prst="roundRect">
            <a:avLst/>
          </a:prstGeom>
          <a:solidFill>
            <a:schemeClr val="accent6">
              <a:lumMod val="40000"/>
              <a:lumOff val="6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89988" tIns="46794" rIns="89988" bIns="46794" numCol="1" rtlCol="0" anchor="ctr" anchorCtr="0" compatLnSpc="1">
            <a:prstTxWarp prst="textNoShape">
              <a:avLst/>
            </a:prstTxWarp>
          </a:bodyPr>
          <a:lstStyle/>
          <a:p>
            <a:pPr algn="ctr" defTabSz="914309">
              <a:spcBef>
                <a:spcPts val="960"/>
              </a:spcBef>
              <a:spcAft>
                <a:spcPts val="0"/>
              </a:spcAft>
            </a:pPr>
            <a:r>
              <a:rPr lang="da-DK" sz="2400"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SYGDOM</a:t>
            </a:r>
            <a:endParaRPr lang="en-DK" sz="2400" dirty="0">
              <a:solidFill>
                <a:srgbClr val="1A1A1A"/>
              </a:solidFill>
              <a:latin typeface="Calibri" panose="020F0502020204030204" pitchFamily="34" charset="0"/>
              <a:ea typeface="Calibri" panose="020F0502020204030204" pitchFamily="34" charset="0"/>
              <a:cs typeface="Times New Roman" panose="02020603050405020304" pitchFamily="18" charset="0"/>
            </a:endParaRPr>
          </a:p>
          <a:p>
            <a:pPr algn="ctr" defTabSz="914309">
              <a:spcBef>
                <a:spcPts val="960"/>
              </a:spcBef>
              <a:spcAft>
                <a:spcPts val="0"/>
              </a:spcAft>
            </a:pPr>
            <a:r>
              <a:rPr lang="da-DK" sz="2400" dirty="0">
                <a:solidFill>
                  <a:srgbClr val="000000"/>
                </a:solidFill>
                <a:latin typeface="Georgia" panose="02040502050405020303" pitchFamily="18" charset="0"/>
                <a:ea typeface="Calibri" panose="020F0502020204030204" pitchFamily="34" charset="0"/>
                <a:cs typeface="Times New Roman" panose="02020603050405020304" pitchFamily="18" charset="0"/>
              </a:rPr>
              <a:t>En medarbejder har ligget syg hele weekenden. Mandag morgen taler du med vedkommende, som stadig har det skidt. Et par timer senere deltager medarbejderen i jeres afdelingsmøde og svarer desuden på flere mails i løbet af dagen.</a:t>
            </a:r>
            <a:endParaRPr lang="en-DK" sz="2400" dirty="0">
              <a:solidFill>
                <a:srgbClr val="1A1A1A"/>
              </a:solidFill>
              <a:latin typeface="Calibri" panose="020F0502020204030204" pitchFamily="34" charset="0"/>
              <a:ea typeface="Calibri" panose="020F0502020204030204" pitchFamily="34" charset="0"/>
              <a:cs typeface="Times New Roman" panose="02020603050405020304" pitchFamily="18" charset="0"/>
            </a:endParaRPr>
          </a:p>
          <a:p>
            <a:pPr algn="ctr" defTabSz="914309">
              <a:spcBef>
                <a:spcPts val="960"/>
              </a:spcBef>
              <a:spcAft>
                <a:spcPts val="0"/>
              </a:spcAft>
            </a:pPr>
            <a:r>
              <a:rPr lang="da-DK" sz="2400" i="1" dirty="0">
                <a:solidFill>
                  <a:srgbClr val="000000"/>
                </a:solidFill>
                <a:latin typeface="Georgia" panose="02040502050405020303" pitchFamily="18" charset="0"/>
                <a:ea typeface="Calibri" panose="020F0502020204030204" pitchFamily="34" charset="0"/>
                <a:cs typeface="Times New Roman" panose="02020603050405020304" pitchFamily="18" charset="0"/>
              </a:rPr>
              <a:t>Hvordan oplever du dette? </a:t>
            </a:r>
            <a:endParaRPr lang="en-DK" sz="2400" dirty="0">
              <a:solidFill>
                <a:srgbClr val="1A1A1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9F02FA55-F9CB-C2D3-AB47-228D9549AFC0}"/>
              </a:ext>
            </a:extLst>
          </p:cNvPr>
          <p:cNvSpPr txBox="1">
            <a:spLocks/>
          </p:cNvSpPr>
          <p:nvPr/>
        </p:nvSpPr>
        <p:spPr>
          <a:xfrm>
            <a:off x="6671270" y="6235727"/>
            <a:ext cx="6570073" cy="559256"/>
          </a:xfrm>
          <a:prstGeom prst="rect">
            <a:avLst/>
          </a:prstGeom>
        </p:spPr>
        <p:txBody>
          <a:bodyPr wrap="square" anchor="b">
            <a:noAutofit/>
          </a:bodyPr>
          <a:ls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09" fontAlgn="auto">
              <a:spcBef>
                <a:spcPts val="0"/>
              </a:spcBef>
              <a:spcAft>
                <a:spcPts val="600"/>
              </a:spcAft>
            </a:pPr>
            <a:r>
              <a:rPr lang="en-GB" sz="1200" dirty="0">
                <a:solidFill>
                  <a:srgbClr val="FFFFFF">
                    <a:lumMod val="50000"/>
                  </a:srgbClr>
                </a:solidFill>
                <a:latin typeface="Spartan Office"/>
              </a:rPr>
              <a:t>MEJSE HASLE NIELSEN, ORGANISATIONSPSYKOLOG, PHD-STIPENDIAT</a:t>
            </a:r>
            <a:endParaRPr lang="en-DK" sz="1200" dirty="0">
              <a:solidFill>
                <a:srgbClr val="FFFFFF">
                  <a:lumMod val="50000"/>
                </a:srgbClr>
              </a:solidFill>
              <a:latin typeface="Spartan Office"/>
            </a:endParaRPr>
          </a:p>
        </p:txBody>
      </p:sp>
    </p:spTree>
    <p:extLst>
      <p:ext uri="{BB962C8B-B14F-4D97-AF65-F5344CB8AC3E}">
        <p14:creationId xmlns:p14="http://schemas.microsoft.com/office/powerpoint/2010/main" val="34576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E5CB57E-641D-99E1-38B2-90268C878E5A}"/>
              </a:ext>
            </a:extLst>
          </p:cNvPr>
          <p:cNvSpPr/>
          <p:nvPr/>
        </p:nvSpPr>
        <p:spPr bwMode="auto">
          <a:xfrm>
            <a:off x="2959985" y="991448"/>
            <a:ext cx="6270443" cy="4476272"/>
          </a:xfrm>
          <a:prstGeom prst="roundRect">
            <a:avLst/>
          </a:prstGeom>
          <a:solidFill>
            <a:schemeClr val="accent6">
              <a:lumMod val="40000"/>
              <a:lumOff val="6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89988" tIns="46794" rIns="89988" bIns="46794" numCol="1" rtlCol="0" anchor="ctr" anchorCtr="0" compatLnSpc="1">
            <a:prstTxWarp prst="textNoShape">
              <a:avLst/>
            </a:prstTxWarp>
          </a:bodyPr>
          <a:lstStyle/>
          <a:p>
            <a:pPr algn="ctr" defTabSz="914309">
              <a:spcBef>
                <a:spcPts val="960"/>
              </a:spcBef>
              <a:spcAft>
                <a:spcPts val="0"/>
              </a:spcAft>
            </a:pPr>
            <a:r>
              <a:rPr lang="da-DK" sz="2400"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SOCIALT SAMVÆR</a:t>
            </a:r>
            <a:endParaRPr lang="en-DK" sz="2400" dirty="0">
              <a:solidFill>
                <a:srgbClr val="1A1A1A"/>
              </a:solidFill>
              <a:latin typeface="Calibri" panose="020F0502020204030204" pitchFamily="34" charset="0"/>
              <a:ea typeface="Calibri" panose="020F0502020204030204" pitchFamily="34" charset="0"/>
              <a:cs typeface="Times New Roman" panose="02020603050405020304" pitchFamily="18" charset="0"/>
            </a:endParaRPr>
          </a:p>
          <a:p>
            <a:pPr algn="ctr" defTabSz="914309">
              <a:spcBef>
                <a:spcPts val="960"/>
              </a:spcBef>
              <a:spcAft>
                <a:spcPts val="0"/>
              </a:spcAft>
            </a:pPr>
            <a:r>
              <a:rPr lang="da-DK" sz="2400" dirty="0">
                <a:solidFill>
                  <a:srgbClr val="000000"/>
                </a:solidFill>
                <a:latin typeface="Georgia" panose="02040502050405020303" pitchFamily="18" charset="0"/>
                <a:ea typeface="Calibri" panose="020F0502020204030204" pitchFamily="34" charset="0"/>
                <a:cs typeface="Times New Roman" panose="02020603050405020304" pitchFamily="18" charset="0"/>
              </a:rPr>
              <a:t>Du har arrangeret social kageeftermiddag på kontoret. Det er frivilligt at deltage. Da du møder op ser du, at under halvdelen af medarbejderne i teamet deltager.</a:t>
            </a:r>
            <a:endParaRPr lang="en-DK" sz="2400" dirty="0">
              <a:solidFill>
                <a:srgbClr val="1A1A1A"/>
              </a:solidFill>
              <a:latin typeface="Calibri" panose="020F0502020204030204" pitchFamily="34" charset="0"/>
              <a:ea typeface="Calibri" panose="020F0502020204030204" pitchFamily="34" charset="0"/>
              <a:cs typeface="Times New Roman" panose="02020603050405020304" pitchFamily="18" charset="0"/>
            </a:endParaRPr>
          </a:p>
          <a:p>
            <a:pPr algn="ctr" defTabSz="914309">
              <a:spcBef>
                <a:spcPts val="960"/>
              </a:spcBef>
              <a:spcAft>
                <a:spcPts val="0"/>
              </a:spcAft>
            </a:pPr>
            <a:r>
              <a:rPr lang="da-DK" sz="2400" i="1" dirty="0">
                <a:solidFill>
                  <a:srgbClr val="000000"/>
                </a:solidFill>
                <a:latin typeface="Georgia" panose="02040502050405020303" pitchFamily="18" charset="0"/>
                <a:ea typeface="Calibri" panose="020F0502020204030204" pitchFamily="34" charset="0"/>
                <a:cs typeface="Times New Roman" panose="02020603050405020304" pitchFamily="18" charset="0"/>
              </a:rPr>
              <a:t>Hvordan oplever du dette? </a:t>
            </a:r>
            <a:endParaRPr lang="en-DK" sz="2400" dirty="0">
              <a:solidFill>
                <a:srgbClr val="1A1A1A"/>
              </a:solidFill>
              <a:latin typeface="Calibri" panose="020F0502020204030204" pitchFamily="34" charset="0"/>
              <a:ea typeface="Calibri" panose="020F0502020204030204" pitchFamily="34" charset="0"/>
              <a:cs typeface="Times New Roman" panose="02020603050405020304" pitchFamily="18" charset="0"/>
            </a:endParaRPr>
          </a:p>
          <a:p>
            <a:pPr algn="ctr" defTabSz="914309">
              <a:spcBef>
                <a:spcPts val="960"/>
              </a:spcBef>
              <a:spcAft>
                <a:spcPts val="0"/>
              </a:spcAft>
            </a:pPr>
            <a:r>
              <a:rPr lang="da-DK" sz="2400" i="1" dirty="0">
                <a:solidFill>
                  <a:srgbClr val="000000"/>
                </a:solidFill>
                <a:latin typeface="Georgia" panose="02040502050405020303" pitchFamily="18" charset="0"/>
                <a:ea typeface="Calibri" panose="020F0502020204030204" pitchFamily="34" charset="0"/>
                <a:cs typeface="Times New Roman" panose="02020603050405020304" pitchFamily="18" charset="0"/>
              </a:rPr>
              <a:t>Hvad gør du?  </a:t>
            </a:r>
            <a:endParaRPr lang="en-DK" sz="2400" dirty="0">
              <a:solidFill>
                <a:srgbClr val="1A1A1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041518EA-B760-F95C-540D-063FEF528AF9}"/>
              </a:ext>
            </a:extLst>
          </p:cNvPr>
          <p:cNvSpPr txBox="1">
            <a:spLocks/>
          </p:cNvSpPr>
          <p:nvPr/>
        </p:nvSpPr>
        <p:spPr>
          <a:xfrm>
            <a:off x="6743278" y="6235727"/>
            <a:ext cx="6498065" cy="559256"/>
          </a:xfrm>
          <a:prstGeom prst="rect">
            <a:avLst/>
          </a:prstGeom>
        </p:spPr>
        <p:txBody>
          <a:bodyPr wrap="square" anchor="b">
            <a:noAutofit/>
          </a:bodyPr>
          <a:ls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09" fontAlgn="auto">
              <a:spcBef>
                <a:spcPts val="0"/>
              </a:spcBef>
              <a:spcAft>
                <a:spcPts val="600"/>
              </a:spcAft>
            </a:pPr>
            <a:r>
              <a:rPr lang="en-GB" sz="1200" dirty="0">
                <a:solidFill>
                  <a:srgbClr val="FFFFFF">
                    <a:lumMod val="50000"/>
                  </a:srgbClr>
                </a:solidFill>
                <a:latin typeface="Spartan Office"/>
              </a:rPr>
              <a:t>MEJSE HASLE NIELSEN, ORGANISATIONSPSYKOLOG, PHD-STIPENDIAT</a:t>
            </a:r>
            <a:endParaRPr lang="en-DK" sz="1200" dirty="0">
              <a:solidFill>
                <a:srgbClr val="FFFFFF">
                  <a:lumMod val="50000"/>
                </a:srgbClr>
              </a:solidFill>
              <a:latin typeface="Spartan Office"/>
            </a:endParaRPr>
          </a:p>
        </p:txBody>
      </p:sp>
    </p:spTree>
    <p:extLst>
      <p:ext uri="{BB962C8B-B14F-4D97-AF65-F5344CB8AC3E}">
        <p14:creationId xmlns:p14="http://schemas.microsoft.com/office/powerpoint/2010/main" val="152232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AB9D89-4678-4B3C-8679-3E429EFBB2DD}"/>
              </a:ext>
            </a:extLst>
          </p:cNvPr>
          <p:cNvSpPr>
            <a:spLocks noGrp="1"/>
          </p:cNvSpPr>
          <p:nvPr>
            <p:ph type="title"/>
          </p:nvPr>
        </p:nvSpPr>
        <p:spPr>
          <a:xfrm>
            <a:off x="982638" y="429935"/>
            <a:ext cx="10995938" cy="338577"/>
          </a:xfrm>
        </p:spPr>
        <p:txBody>
          <a:bodyPr/>
          <a:lstStyle/>
          <a:p>
            <a:r>
              <a:rPr lang="en-GB" sz="2800" dirty="0"/>
              <a:t>Program</a:t>
            </a:r>
          </a:p>
        </p:txBody>
      </p:sp>
      <p:sp>
        <p:nvSpPr>
          <p:cNvPr id="6" name="Content Placeholder 5">
            <a:extLst>
              <a:ext uri="{FF2B5EF4-FFF2-40B4-BE49-F238E27FC236}">
                <a16:creationId xmlns:a16="http://schemas.microsoft.com/office/drawing/2014/main" id="{5A5890CD-8F90-4FE7-841F-F7B0C2865BA2}"/>
              </a:ext>
            </a:extLst>
          </p:cNvPr>
          <p:cNvSpPr>
            <a:spLocks noGrp="1"/>
          </p:cNvSpPr>
          <p:nvPr>
            <p:ph idx="1"/>
          </p:nvPr>
        </p:nvSpPr>
        <p:spPr>
          <a:xfrm>
            <a:off x="838622" y="1196752"/>
            <a:ext cx="10945216" cy="5184576"/>
          </a:xfrm>
        </p:spPr>
        <p:txBody>
          <a:bodyPr/>
          <a:lstStyle/>
          <a:p>
            <a:pPr marL="0" indent="0">
              <a:lnSpc>
                <a:spcPct val="200000"/>
              </a:lnSpc>
              <a:buNone/>
            </a:pPr>
            <a:r>
              <a:rPr lang="da-DK" sz="1600" dirty="0"/>
              <a:t>09:00	Safety moment og dagens program</a:t>
            </a:r>
          </a:p>
          <a:p>
            <a:pPr marL="0" indent="0">
              <a:lnSpc>
                <a:spcPct val="200000"/>
              </a:lnSpc>
              <a:buNone/>
            </a:pPr>
            <a:r>
              <a:rPr lang="da-DK" sz="1600" dirty="0"/>
              <a:t>09:15 	Velkommen v/ </a:t>
            </a:r>
            <a:r>
              <a:rPr lang="da-DK" sz="1600" dirty="0" smtClean="0"/>
              <a:t>Anders </a:t>
            </a:r>
            <a:r>
              <a:rPr lang="da-DK" sz="1600" dirty="0"/>
              <a:t>O. </a:t>
            </a:r>
            <a:r>
              <a:rPr lang="da-DK" sz="1600" dirty="0" err="1" smtClean="0"/>
              <a:t>Bjarklev</a:t>
            </a:r>
            <a:r>
              <a:rPr lang="da-DK" sz="1600" dirty="0" smtClean="0"/>
              <a:t>, Rektor</a:t>
            </a:r>
            <a:endParaRPr lang="da-DK" sz="1600" dirty="0"/>
          </a:p>
          <a:p>
            <a:pPr marL="0" indent="0">
              <a:buNone/>
            </a:pPr>
            <a:r>
              <a:rPr lang="da-DK" sz="1600" dirty="0" smtClean="0"/>
              <a:t>09:40 </a:t>
            </a:r>
            <a:r>
              <a:rPr lang="da-DK" sz="1600" dirty="0"/>
              <a:t>	Hybridarbejde – balancen mellem nye og gamle måder at arbejde </a:t>
            </a:r>
            <a:r>
              <a:rPr lang="da-DK" sz="1600" dirty="0" smtClean="0"/>
              <a:t>på </a:t>
            </a:r>
          </a:p>
          <a:p>
            <a:pPr marL="0" indent="0">
              <a:buNone/>
            </a:pPr>
            <a:r>
              <a:rPr lang="da-DK" sz="1600" dirty="0"/>
              <a:t> </a:t>
            </a:r>
            <a:r>
              <a:rPr lang="da-DK" sz="1600" dirty="0" smtClean="0"/>
              <a:t>               v</a:t>
            </a:r>
            <a:r>
              <a:rPr lang="da-DK" sz="1600" dirty="0"/>
              <a:t>/ Peter Holdt Christensen, </a:t>
            </a:r>
            <a:r>
              <a:rPr lang="da-DK" sz="1600" dirty="0" smtClean="0"/>
              <a:t>v</a:t>
            </a:r>
            <a:r>
              <a:rPr lang="da-DK" sz="1600" dirty="0"/>
              <a:t>/ </a:t>
            </a:r>
            <a:r>
              <a:rPr lang="da-DK" sz="1600" dirty="0" err="1" smtClean="0"/>
              <a:t>Associate</a:t>
            </a:r>
            <a:r>
              <a:rPr lang="da-DK" sz="1600" dirty="0" smtClean="0"/>
              <a:t> Professor, CBS</a:t>
            </a:r>
            <a:endParaRPr lang="da-DK" sz="1600" dirty="0"/>
          </a:p>
          <a:p>
            <a:pPr marL="0" indent="0">
              <a:lnSpc>
                <a:spcPct val="200000"/>
              </a:lnSpc>
              <a:buNone/>
            </a:pPr>
            <a:r>
              <a:rPr lang="da-DK" sz="1600" dirty="0" smtClean="0"/>
              <a:t>10:20 </a:t>
            </a:r>
            <a:r>
              <a:rPr lang="da-DK" sz="1600" dirty="0"/>
              <a:t>	</a:t>
            </a:r>
            <a:r>
              <a:rPr lang="da-DK" sz="1600" dirty="0" smtClean="0">
                <a:solidFill>
                  <a:srgbClr val="002060"/>
                </a:solidFill>
              </a:rPr>
              <a:t>PAUSE</a:t>
            </a:r>
          </a:p>
          <a:p>
            <a:pPr marL="0" indent="0">
              <a:lnSpc>
                <a:spcPct val="150000"/>
              </a:lnSpc>
              <a:buNone/>
            </a:pPr>
            <a:r>
              <a:rPr lang="da-DK" sz="1600" dirty="0" smtClean="0"/>
              <a:t>10:35 </a:t>
            </a:r>
            <a:r>
              <a:rPr lang="da-DK" sz="1600" dirty="0"/>
              <a:t>	Social kapital – samarbejde og sammenhængskraft (hybrid arbejdsplads) </a:t>
            </a:r>
            <a:endParaRPr lang="da-DK" sz="1600" dirty="0" smtClean="0"/>
          </a:p>
          <a:p>
            <a:pPr marL="0" indent="0">
              <a:buNone/>
            </a:pPr>
            <a:r>
              <a:rPr lang="da-DK" sz="1600" dirty="0" smtClean="0"/>
              <a:t>                v</a:t>
            </a:r>
            <a:r>
              <a:rPr lang="da-DK" sz="1600" dirty="0"/>
              <a:t>/ Mejse </a:t>
            </a:r>
            <a:r>
              <a:rPr lang="da-DK" sz="1600" dirty="0" smtClean="0"/>
              <a:t>Hasle Nielsen</a:t>
            </a:r>
            <a:r>
              <a:rPr lang="da-DK" sz="1600" dirty="0"/>
              <a:t>, Organisationspsykolog og Ph.d.-stipendiat ved DTU </a:t>
            </a:r>
            <a:r>
              <a:rPr lang="da-DK" sz="1600" dirty="0" smtClean="0"/>
              <a:t>Management </a:t>
            </a:r>
            <a:endParaRPr lang="da-DK" sz="1600" dirty="0"/>
          </a:p>
          <a:p>
            <a:pPr marL="0" indent="0">
              <a:lnSpc>
                <a:spcPct val="200000"/>
              </a:lnSpc>
              <a:buNone/>
            </a:pPr>
            <a:r>
              <a:rPr lang="da-DK" sz="1600" dirty="0" smtClean="0"/>
              <a:t>11:20 </a:t>
            </a:r>
            <a:r>
              <a:rPr lang="da-DK" sz="1600" dirty="0"/>
              <a:t>	Drøftelser ved bordene </a:t>
            </a:r>
          </a:p>
          <a:p>
            <a:pPr marL="0" indent="0">
              <a:lnSpc>
                <a:spcPct val="200000"/>
              </a:lnSpc>
              <a:buNone/>
            </a:pPr>
            <a:r>
              <a:rPr lang="da-DK" sz="1600" dirty="0" smtClean="0"/>
              <a:t>11:50 </a:t>
            </a:r>
            <a:r>
              <a:rPr lang="da-DK" sz="1600" dirty="0"/>
              <a:t>	Opsamling og afrunding </a:t>
            </a:r>
            <a:endParaRPr lang="da-DK" sz="1600" dirty="0" smtClean="0"/>
          </a:p>
          <a:p>
            <a:pPr marL="0" indent="0">
              <a:lnSpc>
                <a:spcPct val="200000"/>
              </a:lnSpc>
              <a:buNone/>
            </a:pPr>
            <a:r>
              <a:rPr lang="da-DK" sz="1600" dirty="0" smtClean="0"/>
              <a:t>12:00 </a:t>
            </a:r>
            <a:r>
              <a:rPr lang="da-DK" sz="1600" dirty="0"/>
              <a:t>	</a:t>
            </a:r>
            <a:r>
              <a:rPr lang="da-DK" sz="1600" dirty="0" smtClean="0"/>
              <a:t>Slut</a:t>
            </a:r>
            <a:endParaRPr lang="da-DK" sz="1600" dirty="0"/>
          </a:p>
        </p:txBody>
      </p:sp>
      <p:sp>
        <p:nvSpPr>
          <p:cNvPr id="4" name="Slide Number Placeholder 3"/>
          <p:cNvSpPr>
            <a:spLocks noGrp="1"/>
          </p:cNvSpPr>
          <p:nvPr>
            <p:ph type="sldNum" sz="quarter" idx="11"/>
          </p:nvPr>
        </p:nvSpPr>
        <p:spPr/>
        <p:txBody>
          <a:bodyPr/>
          <a:lstStyle/>
          <a:p>
            <a:fld id="{103EA872-A674-449B-A120-B97244F8E91D}" type="slidenum">
              <a:rPr lang="en-GB" smtClean="0"/>
              <a:pPr/>
              <a:t>5</a:t>
            </a:fld>
            <a:endParaRPr lang="en-GB" dirty="0"/>
          </a:p>
        </p:txBody>
      </p:sp>
    </p:spTree>
    <p:custDataLst>
      <p:custData r:id="rId1"/>
      <p:custData r:id="rId2"/>
    </p:custDataLst>
    <p:extLst>
      <p:ext uri="{BB962C8B-B14F-4D97-AF65-F5344CB8AC3E}">
        <p14:creationId xmlns:p14="http://schemas.microsoft.com/office/powerpoint/2010/main" val="21651750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D7075B4-82ED-BC2E-40CC-498DC78CBAD7}"/>
              </a:ext>
            </a:extLst>
          </p:cNvPr>
          <p:cNvSpPr/>
          <p:nvPr/>
        </p:nvSpPr>
        <p:spPr bwMode="auto">
          <a:xfrm>
            <a:off x="2959985" y="991448"/>
            <a:ext cx="6270443" cy="4476272"/>
          </a:xfrm>
          <a:prstGeom prst="roundRect">
            <a:avLst/>
          </a:prstGeom>
          <a:solidFill>
            <a:schemeClr val="accent6">
              <a:lumMod val="40000"/>
              <a:lumOff val="6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89988" tIns="46794" rIns="89988" bIns="46794" numCol="1" rtlCol="0" anchor="ctr" anchorCtr="0" compatLnSpc="1">
            <a:prstTxWarp prst="textNoShape">
              <a:avLst/>
            </a:prstTxWarp>
          </a:bodyPr>
          <a:lstStyle/>
          <a:p>
            <a:pPr algn="ctr" defTabSz="914309">
              <a:spcBef>
                <a:spcPts val="960"/>
              </a:spcBef>
              <a:spcAft>
                <a:spcPts val="0"/>
              </a:spcAft>
            </a:pPr>
            <a:r>
              <a:rPr lang="da-DK" sz="2400"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FYSISK FREMMØDE</a:t>
            </a:r>
            <a:endParaRPr lang="en-DK" sz="2400" dirty="0">
              <a:solidFill>
                <a:srgbClr val="1A1A1A"/>
              </a:solidFill>
              <a:latin typeface="Spartan Office"/>
              <a:ea typeface="Calibri" panose="020F0502020204030204" pitchFamily="34" charset="0"/>
              <a:cs typeface="Times New Roman" panose="02020603050405020304" pitchFamily="18" charset="0"/>
            </a:endParaRPr>
          </a:p>
          <a:p>
            <a:pPr algn="ctr" defTabSz="914309">
              <a:spcBef>
                <a:spcPts val="960"/>
              </a:spcBef>
              <a:spcAft>
                <a:spcPts val="0"/>
              </a:spcAft>
            </a:pPr>
            <a:r>
              <a:rPr lang="da-DK" sz="2400" dirty="0">
                <a:solidFill>
                  <a:srgbClr val="000000"/>
                </a:solidFill>
                <a:latin typeface="Georgia" panose="02040502050405020303" pitchFamily="18" charset="0"/>
                <a:ea typeface="Calibri" panose="020F0502020204030204" pitchFamily="34" charset="0"/>
                <a:cs typeface="Times New Roman" panose="02020603050405020304" pitchFamily="18" charset="0"/>
              </a:rPr>
              <a:t>Du har meldt ud, at I holder et fysisk teammøde mandag morgen. Igen sker det - en time inden mødets start - at en medarbejder skriver, at vedkommende arbejder hjemmefra og kobler sig på virtuelt.</a:t>
            </a:r>
            <a:endParaRPr lang="en-DK" sz="2400" dirty="0">
              <a:solidFill>
                <a:srgbClr val="1A1A1A"/>
              </a:solidFill>
              <a:latin typeface="Spartan Office"/>
              <a:ea typeface="Calibri" panose="020F0502020204030204" pitchFamily="34" charset="0"/>
              <a:cs typeface="Times New Roman" panose="02020603050405020304" pitchFamily="18" charset="0"/>
            </a:endParaRPr>
          </a:p>
          <a:p>
            <a:pPr algn="ctr" defTabSz="914309">
              <a:spcBef>
                <a:spcPts val="960"/>
              </a:spcBef>
              <a:spcAft>
                <a:spcPts val="0"/>
              </a:spcAft>
            </a:pPr>
            <a:r>
              <a:rPr lang="da-DK" sz="2400" i="1" dirty="0">
                <a:solidFill>
                  <a:srgbClr val="000000"/>
                </a:solidFill>
                <a:latin typeface="Georgia" panose="02040502050405020303" pitchFamily="18" charset="0"/>
                <a:ea typeface="Calibri" panose="020F0502020204030204" pitchFamily="34" charset="0"/>
                <a:cs typeface="Times New Roman" panose="02020603050405020304" pitchFamily="18" charset="0"/>
              </a:rPr>
              <a:t>Hvordan oplever du dette? </a:t>
            </a:r>
            <a:endParaRPr lang="en-DK" sz="2400" dirty="0">
              <a:solidFill>
                <a:srgbClr val="1A1A1A"/>
              </a:solidFill>
              <a:latin typeface="Spartan Office"/>
              <a:ea typeface="Calibri" panose="020F0502020204030204" pitchFamily="34" charset="0"/>
              <a:cs typeface="Times New Roman" panose="02020603050405020304" pitchFamily="18" charset="0"/>
            </a:endParaRPr>
          </a:p>
          <a:p>
            <a:pPr algn="ctr" defTabSz="914309">
              <a:spcBef>
                <a:spcPts val="960"/>
              </a:spcBef>
              <a:spcAft>
                <a:spcPts val="0"/>
              </a:spcAft>
            </a:pPr>
            <a:r>
              <a:rPr lang="da-DK" sz="2400" i="1" dirty="0">
                <a:solidFill>
                  <a:srgbClr val="000000"/>
                </a:solidFill>
                <a:latin typeface="Georgia" panose="02040502050405020303" pitchFamily="18" charset="0"/>
                <a:ea typeface="Calibri" panose="020F0502020204030204" pitchFamily="34" charset="0"/>
                <a:cs typeface="Times New Roman" panose="02020603050405020304" pitchFamily="18" charset="0"/>
              </a:rPr>
              <a:t>Hvad gør du?</a:t>
            </a:r>
            <a:endParaRPr lang="en-DK" sz="2400" dirty="0">
              <a:solidFill>
                <a:srgbClr val="1A1A1A"/>
              </a:solidFill>
              <a:latin typeface="Spartan Office"/>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B8C22BCF-1789-448A-CAEC-2B288A0E3339}"/>
              </a:ext>
            </a:extLst>
          </p:cNvPr>
          <p:cNvSpPr txBox="1">
            <a:spLocks/>
          </p:cNvSpPr>
          <p:nvPr/>
        </p:nvSpPr>
        <p:spPr>
          <a:xfrm>
            <a:off x="6671270" y="6235727"/>
            <a:ext cx="6570073" cy="559256"/>
          </a:xfrm>
          <a:prstGeom prst="rect">
            <a:avLst/>
          </a:prstGeom>
        </p:spPr>
        <p:txBody>
          <a:bodyPr wrap="square" anchor="b">
            <a:noAutofit/>
          </a:bodyPr>
          <a:ls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09" fontAlgn="auto">
              <a:spcBef>
                <a:spcPts val="0"/>
              </a:spcBef>
              <a:spcAft>
                <a:spcPts val="600"/>
              </a:spcAft>
            </a:pPr>
            <a:r>
              <a:rPr lang="en-GB" sz="1200" dirty="0">
                <a:solidFill>
                  <a:srgbClr val="FFFFFF">
                    <a:lumMod val="50000"/>
                  </a:srgbClr>
                </a:solidFill>
                <a:latin typeface="Spartan Office"/>
              </a:rPr>
              <a:t>MEJSE HASLE NIELSEN, ORGANISATIONSPSYKOLOG, PHD-STIPENDIAT</a:t>
            </a:r>
            <a:endParaRPr lang="en-DK" sz="1200" dirty="0">
              <a:solidFill>
                <a:srgbClr val="FFFFFF">
                  <a:lumMod val="50000"/>
                </a:srgbClr>
              </a:solidFill>
              <a:latin typeface="Spartan Office"/>
            </a:endParaRPr>
          </a:p>
        </p:txBody>
      </p:sp>
    </p:spTree>
    <p:extLst>
      <p:ext uri="{BB962C8B-B14F-4D97-AF65-F5344CB8AC3E}">
        <p14:creationId xmlns:p14="http://schemas.microsoft.com/office/powerpoint/2010/main" val="360320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FCCAD99-4577-9B1D-ED05-6ED94BEB2521}"/>
              </a:ext>
            </a:extLst>
          </p:cNvPr>
          <p:cNvSpPr/>
          <p:nvPr/>
        </p:nvSpPr>
        <p:spPr bwMode="auto">
          <a:xfrm>
            <a:off x="2959984" y="991448"/>
            <a:ext cx="7166108" cy="5219209"/>
          </a:xfrm>
          <a:prstGeom prst="roundRect">
            <a:avLst/>
          </a:prstGeom>
          <a:solidFill>
            <a:schemeClr val="accent6">
              <a:lumMod val="40000"/>
              <a:lumOff val="6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89988" tIns="46794" rIns="89988" bIns="46794" numCol="1" rtlCol="0" anchor="ctr" anchorCtr="0" compatLnSpc="1">
            <a:prstTxWarp prst="textNoShape">
              <a:avLst/>
            </a:prstTxWarp>
          </a:bodyPr>
          <a:lstStyle/>
          <a:p>
            <a:pPr algn="ctr" defTabSz="914309">
              <a:spcBef>
                <a:spcPts val="960"/>
              </a:spcBef>
              <a:spcAft>
                <a:spcPts val="0"/>
              </a:spcAft>
            </a:pPr>
            <a:r>
              <a:rPr lang="da-DK" sz="2400"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TILGÆNGELIGHED</a:t>
            </a:r>
            <a:endParaRPr lang="en-DK" sz="2400" dirty="0">
              <a:solidFill>
                <a:srgbClr val="1A1A1A"/>
              </a:solidFill>
              <a:latin typeface="Calibri" panose="020F0502020204030204" pitchFamily="34" charset="0"/>
              <a:ea typeface="Calibri" panose="020F0502020204030204" pitchFamily="34" charset="0"/>
              <a:cs typeface="Times New Roman" panose="02020603050405020304" pitchFamily="18" charset="0"/>
            </a:endParaRPr>
          </a:p>
          <a:p>
            <a:pPr algn="ctr" defTabSz="914309">
              <a:spcBef>
                <a:spcPts val="960"/>
              </a:spcBef>
              <a:spcAft>
                <a:spcPts val="0"/>
              </a:spcAft>
            </a:pPr>
            <a:r>
              <a:rPr lang="da-DK" sz="2400" dirty="0">
                <a:solidFill>
                  <a:srgbClr val="000000"/>
                </a:solidFill>
                <a:latin typeface="Georgia" panose="02040502050405020303" pitchFamily="18" charset="0"/>
                <a:ea typeface="Calibri" panose="020F0502020204030204" pitchFamily="34" charset="0"/>
                <a:cs typeface="Times New Roman" panose="02020603050405020304" pitchFamily="18" charset="0"/>
              </a:rPr>
              <a:t>Du har brug for input til en opgave og ringer derfor til en medarbejder, som du ved har svaret. Medarbejderen tager ikke telefonen. Senere får du besked om, at medarbejderen var ude og lufte sin hund i nogle timer, da vedkommende i stedet vil arbejde om aftenen.</a:t>
            </a:r>
            <a:endParaRPr lang="en-DK" sz="2400" dirty="0">
              <a:solidFill>
                <a:srgbClr val="1A1A1A"/>
              </a:solidFill>
              <a:latin typeface="Calibri" panose="020F0502020204030204" pitchFamily="34" charset="0"/>
              <a:ea typeface="Calibri" panose="020F0502020204030204" pitchFamily="34" charset="0"/>
              <a:cs typeface="Times New Roman" panose="02020603050405020304" pitchFamily="18" charset="0"/>
            </a:endParaRPr>
          </a:p>
          <a:p>
            <a:pPr algn="ctr" defTabSz="914309">
              <a:spcBef>
                <a:spcPts val="960"/>
              </a:spcBef>
              <a:spcAft>
                <a:spcPts val="0"/>
              </a:spcAft>
            </a:pPr>
            <a:r>
              <a:rPr lang="da-DK" sz="2400" i="1" dirty="0">
                <a:solidFill>
                  <a:srgbClr val="000000"/>
                </a:solidFill>
                <a:latin typeface="Georgia" panose="02040502050405020303" pitchFamily="18" charset="0"/>
                <a:ea typeface="Calibri" panose="020F0502020204030204" pitchFamily="34" charset="0"/>
                <a:cs typeface="Times New Roman" panose="02020603050405020304" pitchFamily="18" charset="0"/>
              </a:rPr>
              <a:t>Hvordan oplever du dette? </a:t>
            </a:r>
            <a:endParaRPr lang="en-DK" sz="2400" dirty="0">
              <a:solidFill>
                <a:srgbClr val="1A1A1A"/>
              </a:solidFill>
              <a:latin typeface="Calibri" panose="020F0502020204030204" pitchFamily="34" charset="0"/>
              <a:ea typeface="Calibri" panose="020F0502020204030204" pitchFamily="34" charset="0"/>
              <a:cs typeface="Times New Roman" panose="02020603050405020304" pitchFamily="18" charset="0"/>
            </a:endParaRPr>
          </a:p>
          <a:p>
            <a:pPr algn="ctr" defTabSz="914309">
              <a:spcBef>
                <a:spcPts val="960"/>
              </a:spcBef>
              <a:spcAft>
                <a:spcPts val="0"/>
              </a:spcAft>
            </a:pPr>
            <a:r>
              <a:rPr lang="da-DK" sz="2400" i="1" dirty="0">
                <a:solidFill>
                  <a:srgbClr val="000000"/>
                </a:solidFill>
                <a:latin typeface="Georgia" panose="02040502050405020303" pitchFamily="18" charset="0"/>
                <a:ea typeface="Calibri" panose="020F0502020204030204" pitchFamily="34" charset="0"/>
                <a:cs typeface="Times New Roman" panose="02020603050405020304" pitchFamily="18" charset="0"/>
              </a:rPr>
              <a:t>Hvad gør du?</a:t>
            </a:r>
            <a:endParaRPr lang="en-DK" sz="2400" dirty="0">
              <a:solidFill>
                <a:srgbClr val="1A1A1A"/>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212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B5598BDB-E444-6664-397F-D1E0DAE8ED88}"/>
              </a:ext>
            </a:extLst>
          </p:cNvPr>
          <p:cNvSpPr txBox="1">
            <a:spLocks/>
          </p:cNvSpPr>
          <p:nvPr/>
        </p:nvSpPr>
        <p:spPr>
          <a:xfrm>
            <a:off x="1699990" y="158691"/>
            <a:ext cx="9561856" cy="1079359"/>
          </a:xfrm>
          <a:prstGeom prst="rect">
            <a:avLst/>
          </a:prstGeom>
        </p:spPr>
        <p:txBody>
          <a:bodyPr/>
          <a:lstStyle>
            <a:lvl1pPr algn="l" defTabSz="914400" rtl="0" eaLnBrk="1" latinLnBrk="0" hangingPunct="1">
              <a:lnSpc>
                <a:spcPct val="80000"/>
              </a:lnSpc>
              <a:spcBef>
                <a:spcPct val="0"/>
              </a:spcBef>
              <a:buNone/>
              <a:defRPr sz="3200" b="0" i="0" kern="1200" spc="0">
                <a:solidFill>
                  <a:schemeClr val="tx1"/>
                </a:solidFill>
                <a:latin typeface="+mj-lt"/>
                <a:ea typeface="+mj-ea"/>
                <a:cs typeface="+mj-cs"/>
              </a:defRPr>
            </a:lvl1pPr>
          </a:lstStyle>
          <a:p>
            <a:pPr defTabSz="914309" fontAlgn="auto">
              <a:spcAft>
                <a:spcPts val="0"/>
              </a:spcAft>
            </a:pPr>
            <a:r>
              <a:rPr lang="en-DK">
                <a:solidFill>
                  <a:srgbClr val="1A1A1A"/>
                </a:solidFill>
                <a:latin typeface="Cormorant Garamond Office"/>
              </a:rPr>
              <a:t>Find vej i dilemmaerne: etablér “hybride spilleregler”</a:t>
            </a:r>
            <a:endParaRPr lang="en-DK" dirty="0">
              <a:solidFill>
                <a:srgbClr val="1A1A1A"/>
              </a:solidFill>
              <a:latin typeface="Cormorant Garamond Office"/>
            </a:endParaRPr>
          </a:p>
        </p:txBody>
      </p:sp>
      <p:graphicFrame>
        <p:nvGraphicFramePr>
          <p:cNvPr id="4" name="Diagram 3">
            <a:extLst>
              <a:ext uri="{FF2B5EF4-FFF2-40B4-BE49-F238E27FC236}">
                <a16:creationId xmlns:a16="http://schemas.microsoft.com/office/drawing/2014/main" id="{B782A8F2-7EC4-B54A-E990-A4A484D2AB7F}"/>
              </a:ext>
            </a:extLst>
          </p:cNvPr>
          <p:cNvGraphicFramePr/>
          <p:nvPr>
            <p:extLst/>
          </p:nvPr>
        </p:nvGraphicFramePr>
        <p:xfrm>
          <a:off x="333786" y="901725"/>
          <a:ext cx="11666151" cy="5549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Cheers with solid fill">
            <a:extLst>
              <a:ext uri="{FF2B5EF4-FFF2-40B4-BE49-F238E27FC236}">
                <a16:creationId xmlns:a16="http://schemas.microsoft.com/office/drawing/2014/main" id="{83486BF5-57A3-2FD7-D87F-00E128F8D2C6}"/>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33786" y="1628570"/>
            <a:ext cx="1800430" cy="1800430"/>
          </a:xfrm>
          <a:prstGeom prst="rect">
            <a:avLst/>
          </a:prstGeom>
        </p:spPr>
      </p:pic>
      <p:pic>
        <p:nvPicPr>
          <p:cNvPr id="8" name="Graphic 7" descr="Building outline">
            <a:extLst>
              <a:ext uri="{FF2B5EF4-FFF2-40B4-BE49-F238E27FC236}">
                <a16:creationId xmlns:a16="http://schemas.microsoft.com/office/drawing/2014/main" id="{F8B8F22C-DAFA-C09B-F869-F1F1EF9D3E0C}"/>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320628" y="3370271"/>
            <a:ext cx="2170979" cy="2170979"/>
          </a:xfrm>
          <a:prstGeom prst="rect">
            <a:avLst/>
          </a:prstGeom>
        </p:spPr>
      </p:pic>
      <p:sp>
        <p:nvSpPr>
          <p:cNvPr id="10" name="Footer Placeholder 2">
            <a:extLst>
              <a:ext uri="{FF2B5EF4-FFF2-40B4-BE49-F238E27FC236}">
                <a16:creationId xmlns:a16="http://schemas.microsoft.com/office/drawing/2014/main" id="{5C3CF19F-9881-B5C5-8B6C-F6F18BFC4B3A}"/>
              </a:ext>
            </a:extLst>
          </p:cNvPr>
          <p:cNvSpPr txBox="1">
            <a:spLocks/>
          </p:cNvSpPr>
          <p:nvPr/>
        </p:nvSpPr>
        <p:spPr>
          <a:xfrm>
            <a:off x="6743278" y="6235727"/>
            <a:ext cx="6498065" cy="559256"/>
          </a:xfrm>
          <a:prstGeom prst="rect">
            <a:avLst/>
          </a:prstGeom>
        </p:spPr>
        <p:txBody>
          <a:bodyPr wrap="square" anchor="b">
            <a:noAutofit/>
          </a:bodyPr>
          <a:ls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09" fontAlgn="auto">
              <a:spcBef>
                <a:spcPts val="0"/>
              </a:spcBef>
              <a:spcAft>
                <a:spcPts val="600"/>
              </a:spcAft>
            </a:pPr>
            <a:r>
              <a:rPr lang="en-GB" sz="1200" dirty="0">
                <a:solidFill>
                  <a:srgbClr val="FFFFFF">
                    <a:lumMod val="50000"/>
                  </a:srgbClr>
                </a:solidFill>
                <a:latin typeface="Spartan Office"/>
              </a:rPr>
              <a:t>MEJSE HASLE NIELSEN, ORGANISATIONSPSYKOLOG, PHD-STIPENDIAT</a:t>
            </a:r>
            <a:endParaRPr lang="en-DK" sz="1200" dirty="0">
              <a:solidFill>
                <a:srgbClr val="FFFFFF">
                  <a:lumMod val="50000"/>
                </a:srgbClr>
              </a:solidFill>
              <a:latin typeface="Spartan Office"/>
            </a:endParaRPr>
          </a:p>
        </p:txBody>
      </p:sp>
    </p:spTree>
    <p:extLst>
      <p:ext uri="{BB962C8B-B14F-4D97-AF65-F5344CB8AC3E}">
        <p14:creationId xmlns:p14="http://schemas.microsoft.com/office/powerpoint/2010/main" val="285395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F939757B-E94D-DB46-1048-39C246BAA315}"/>
              </a:ext>
            </a:extLst>
          </p:cNvPr>
          <p:cNvSpPr txBox="1">
            <a:spLocks/>
          </p:cNvSpPr>
          <p:nvPr/>
        </p:nvSpPr>
        <p:spPr>
          <a:xfrm>
            <a:off x="1666657" y="329597"/>
            <a:ext cx="9561856" cy="1079359"/>
          </a:xfrm>
          <a:prstGeom prst="rect">
            <a:avLst/>
          </a:prstGeom>
        </p:spPr>
        <p:txBody>
          <a:bodyPr>
            <a:normAutofit/>
          </a:bodyPr>
          <a:lstStyle>
            <a:lvl1pPr algn="l" defTabSz="914400" rtl="0" eaLnBrk="1" latinLnBrk="0" hangingPunct="1">
              <a:lnSpc>
                <a:spcPct val="80000"/>
              </a:lnSpc>
              <a:spcBef>
                <a:spcPct val="0"/>
              </a:spcBef>
              <a:buNone/>
              <a:defRPr sz="3200" b="0" i="0" kern="1200" spc="0">
                <a:solidFill>
                  <a:schemeClr val="tx1"/>
                </a:solidFill>
                <a:latin typeface="+mj-lt"/>
                <a:ea typeface="+mj-ea"/>
                <a:cs typeface="+mj-cs"/>
              </a:defRPr>
            </a:lvl1pPr>
          </a:lstStyle>
          <a:p>
            <a:pPr algn="ctr" defTabSz="914309" fontAlgn="auto">
              <a:spcAft>
                <a:spcPts val="0"/>
              </a:spcAft>
            </a:pPr>
            <a:r>
              <a:rPr lang="en-DK" dirty="0">
                <a:solidFill>
                  <a:srgbClr val="1A1A1A"/>
                </a:solidFill>
                <a:latin typeface="Cormorant Garamond Office"/>
              </a:rPr>
              <a:t>Find vej i ledelsesdilemmaerne: etablér “hybride spilleregler”</a:t>
            </a:r>
          </a:p>
        </p:txBody>
      </p:sp>
      <p:pic>
        <p:nvPicPr>
          <p:cNvPr id="4" name="Graphic 3" descr="Cheers with solid fill">
            <a:extLst>
              <a:ext uri="{FF2B5EF4-FFF2-40B4-BE49-F238E27FC236}">
                <a16:creationId xmlns:a16="http://schemas.microsoft.com/office/drawing/2014/main" id="{95802735-DED2-7433-7610-419DADC0D90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70760" y="612245"/>
            <a:ext cx="1800430" cy="1800430"/>
          </a:xfrm>
          <a:prstGeom prst="rect">
            <a:avLst/>
          </a:prstGeom>
        </p:spPr>
      </p:pic>
      <p:pic>
        <p:nvPicPr>
          <p:cNvPr id="5" name="Picture 4">
            <a:extLst>
              <a:ext uri="{FF2B5EF4-FFF2-40B4-BE49-F238E27FC236}">
                <a16:creationId xmlns:a16="http://schemas.microsoft.com/office/drawing/2014/main" id="{2A9CC54E-1428-7383-D199-4A631F5A8BA0}"/>
              </a:ext>
            </a:extLst>
          </p:cNvPr>
          <p:cNvPicPr>
            <a:picLocks noChangeAspect="1"/>
          </p:cNvPicPr>
          <p:nvPr/>
        </p:nvPicPr>
        <p:blipFill>
          <a:blip r:embed="rId5"/>
          <a:stretch>
            <a:fillRect/>
          </a:stretch>
        </p:blipFill>
        <p:spPr>
          <a:xfrm>
            <a:off x="2504747" y="1669077"/>
            <a:ext cx="3942837" cy="4344037"/>
          </a:xfrm>
          <a:prstGeom prst="rect">
            <a:avLst/>
          </a:prstGeom>
        </p:spPr>
      </p:pic>
      <p:pic>
        <p:nvPicPr>
          <p:cNvPr id="6" name="Picture 5">
            <a:extLst>
              <a:ext uri="{FF2B5EF4-FFF2-40B4-BE49-F238E27FC236}">
                <a16:creationId xmlns:a16="http://schemas.microsoft.com/office/drawing/2014/main" id="{846D6AA9-05F9-B491-B29E-54AFD8F2DA59}"/>
              </a:ext>
            </a:extLst>
          </p:cNvPr>
          <p:cNvPicPr>
            <a:picLocks noChangeAspect="1"/>
          </p:cNvPicPr>
          <p:nvPr/>
        </p:nvPicPr>
        <p:blipFill>
          <a:blip r:embed="rId6"/>
          <a:stretch>
            <a:fillRect/>
          </a:stretch>
        </p:blipFill>
        <p:spPr>
          <a:xfrm>
            <a:off x="7215313" y="1669076"/>
            <a:ext cx="4013200" cy="4344037"/>
          </a:xfrm>
          <a:prstGeom prst="rect">
            <a:avLst/>
          </a:prstGeom>
        </p:spPr>
      </p:pic>
      <p:sp>
        <p:nvSpPr>
          <p:cNvPr id="7" name="Footer Placeholder 2">
            <a:extLst>
              <a:ext uri="{FF2B5EF4-FFF2-40B4-BE49-F238E27FC236}">
                <a16:creationId xmlns:a16="http://schemas.microsoft.com/office/drawing/2014/main" id="{20F2E737-231E-1A94-0C4A-C2E5054FE598}"/>
              </a:ext>
            </a:extLst>
          </p:cNvPr>
          <p:cNvSpPr txBox="1">
            <a:spLocks/>
          </p:cNvSpPr>
          <p:nvPr/>
        </p:nvSpPr>
        <p:spPr>
          <a:xfrm>
            <a:off x="6743278" y="6235727"/>
            <a:ext cx="6498065" cy="559256"/>
          </a:xfrm>
          <a:prstGeom prst="rect">
            <a:avLst/>
          </a:prstGeom>
        </p:spPr>
        <p:txBody>
          <a:bodyPr wrap="square" anchor="b">
            <a:noAutofit/>
          </a:bodyPr>
          <a:ls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09" fontAlgn="auto">
              <a:spcBef>
                <a:spcPts val="0"/>
              </a:spcBef>
              <a:spcAft>
                <a:spcPts val="600"/>
              </a:spcAft>
            </a:pPr>
            <a:r>
              <a:rPr lang="en-GB" sz="1200" dirty="0">
                <a:solidFill>
                  <a:srgbClr val="FFFFFF">
                    <a:lumMod val="50000"/>
                  </a:srgbClr>
                </a:solidFill>
                <a:latin typeface="Spartan Office"/>
              </a:rPr>
              <a:t>MEJSE HASLE NIELSEN, ORGANISATIONSPSYKOLOG, PHD-STIPENDIAT</a:t>
            </a:r>
            <a:endParaRPr lang="en-DK" sz="1200" dirty="0">
              <a:solidFill>
                <a:srgbClr val="FFFFFF">
                  <a:lumMod val="50000"/>
                </a:srgbClr>
              </a:solidFill>
              <a:latin typeface="Spartan Office"/>
            </a:endParaRPr>
          </a:p>
        </p:txBody>
      </p:sp>
    </p:spTree>
    <p:extLst>
      <p:ext uri="{BB962C8B-B14F-4D97-AF65-F5344CB8AC3E}">
        <p14:creationId xmlns:p14="http://schemas.microsoft.com/office/powerpoint/2010/main" val="379960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4D324AE8-B18F-F84E-D2B1-2B01A3FE8AE3}"/>
              </a:ext>
            </a:extLst>
          </p:cNvPr>
          <p:cNvSpPr txBox="1">
            <a:spLocks/>
          </p:cNvSpPr>
          <p:nvPr/>
        </p:nvSpPr>
        <p:spPr>
          <a:xfrm>
            <a:off x="1666656" y="258584"/>
            <a:ext cx="9561856" cy="1079359"/>
          </a:xfrm>
          <a:prstGeom prst="rect">
            <a:avLst/>
          </a:prstGeom>
        </p:spPr>
        <p:txBody>
          <a:bodyPr>
            <a:normAutofit/>
          </a:bodyPr>
          <a:lstStyle>
            <a:lvl1pPr algn="l" defTabSz="914400" rtl="0" eaLnBrk="1" latinLnBrk="0" hangingPunct="1">
              <a:lnSpc>
                <a:spcPct val="80000"/>
              </a:lnSpc>
              <a:spcBef>
                <a:spcPct val="0"/>
              </a:spcBef>
              <a:buNone/>
              <a:defRPr sz="3200" b="0" i="0" kern="1200" spc="0">
                <a:solidFill>
                  <a:schemeClr val="tx1"/>
                </a:solidFill>
                <a:latin typeface="+mj-lt"/>
                <a:ea typeface="+mj-ea"/>
                <a:cs typeface="+mj-cs"/>
              </a:defRPr>
            </a:lvl1pPr>
          </a:lstStyle>
          <a:p>
            <a:pPr algn="ctr" defTabSz="914309" fontAlgn="auto">
              <a:spcAft>
                <a:spcPts val="0"/>
              </a:spcAft>
            </a:pPr>
            <a:r>
              <a:rPr lang="en-DK" dirty="0">
                <a:solidFill>
                  <a:srgbClr val="1A1A1A"/>
                </a:solidFill>
                <a:latin typeface="Cormorant Garamond Office"/>
              </a:rPr>
              <a:t>Find vej i ledelsesdilemmaerne: etablér “hybride spilleregler”</a:t>
            </a:r>
          </a:p>
        </p:txBody>
      </p:sp>
      <p:pic>
        <p:nvPicPr>
          <p:cNvPr id="4" name="Graphic 3" descr="Cheers with solid fill">
            <a:extLst>
              <a:ext uri="{FF2B5EF4-FFF2-40B4-BE49-F238E27FC236}">
                <a16:creationId xmlns:a16="http://schemas.microsoft.com/office/drawing/2014/main" id="{A0F7985B-5700-6E22-FACE-A472B5842D8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48984" y="1456244"/>
            <a:ext cx="1800430" cy="1800430"/>
          </a:xfrm>
          <a:prstGeom prst="rect">
            <a:avLst/>
          </a:prstGeom>
        </p:spPr>
      </p:pic>
      <p:pic>
        <p:nvPicPr>
          <p:cNvPr id="5" name="Picture 4">
            <a:extLst>
              <a:ext uri="{FF2B5EF4-FFF2-40B4-BE49-F238E27FC236}">
                <a16:creationId xmlns:a16="http://schemas.microsoft.com/office/drawing/2014/main" id="{B12D7040-4728-EF9E-B6AB-D136C8A57D46}"/>
              </a:ext>
            </a:extLst>
          </p:cNvPr>
          <p:cNvPicPr>
            <a:picLocks noChangeAspect="1"/>
          </p:cNvPicPr>
          <p:nvPr/>
        </p:nvPicPr>
        <p:blipFill>
          <a:blip r:embed="rId4"/>
          <a:stretch>
            <a:fillRect/>
          </a:stretch>
        </p:blipFill>
        <p:spPr>
          <a:xfrm>
            <a:off x="2601793" y="1866852"/>
            <a:ext cx="3845792" cy="4169797"/>
          </a:xfrm>
          <a:prstGeom prst="rect">
            <a:avLst/>
          </a:prstGeom>
        </p:spPr>
      </p:pic>
      <p:pic>
        <p:nvPicPr>
          <p:cNvPr id="6" name="Picture 5">
            <a:extLst>
              <a:ext uri="{FF2B5EF4-FFF2-40B4-BE49-F238E27FC236}">
                <a16:creationId xmlns:a16="http://schemas.microsoft.com/office/drawing/2014/main" id="{007B8057-69BE-80B0-1EA7-598B4C002ACA}"/>
              </a:ext>
            </a:extLst>
          </p:cNvPr>
          <p:cNvPicPr>
            <a:picLocks noChangeAspect="1"/>
          </p:cNvPicPr>
          <p:nvPr/>
        </p:nvPicPr>
        <p:blipFill>
          <a:blip r:embed="rId5"/>
          <a:stretch>
            <a:fillRect/>
          </a:stretch>
        </p:blipFill>
        <p:spPr>
          <a:xfrm>
            <a:off x="7244407" y="1866852"/>
            <a:ext cx="3845791" cy="4192884"/>
          </a:xfrm>
          <a:prstGeom prst="rect">
            <a:avLst/>
          </a:prstGeom>
        </p:spPr>
      </p:pic>
      <p:sp>
        <p:nvSpPr>
          <p:cNvPr id="7" name="Footer Placeholder 2">
            <a:extLst>
              <a:ext uri="{FF2B5EF4-FFF2-40B4-BE49-F238E27FC236}">
                <a16:creationId xmlns:a16="http://schemas.microsoft.com/office/drawing/2014/main" id="{ECFE988D-E513-A99C-1197-EB6B92BD4287}"/>
              </a:ext>
            </a:extLst>
          </p:cNvPr>
          <p:cNvSpPr txBox="1">
            <a:spLocks/>
          </p:cNvSpPr>
          <p:nvPr/>
        </p:nvSpPr>
        <p:spPr>
          <a:xfrm>
            <a:off x="6671270" y="6235727"/>
            <a:ext cx="6570073" cy="559256"/>
          </a:xfrm>
          <a:prstGeom prst="rect">
            <a:avLst/>
          </a:prstGeom>
        </p:spPr>
        <p:txBody>
          <a:bodyPr wrap="square" anchor="b">
            <a:noAutofit/>
          </a:bodyPr>
          <a:ls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09" fontAlgn="auto">
              <a:spcBef>
                <a:spcPts val="0"/>
              </a:spcBef>
              <a:spcAft>
                <a:spcPts val="600"/>
              </a:spcAft>
            </a:pPr>
            <a:r>
              <a:rPr lang="en-GB" sz="1200" dirty="0">
                <a:solidFill>
                  <a:srgbClr val="FFFFFF">
                    <a:lumMod val="50000"/>
                  </a:srgbClr>
                </a:solidFill>
                <a:latin typeface="Spartan Office"/>
              </a:rPr>
              <a:t>MEJSE HASLE NIELSEN, ORGANISATIONSPSYKOLOG, PHD-STIPENDIAT</a:t>
            </a:r>
            <a:endParaRPr lang="en-DK" sz="1200" dirty="0">
              <a:solidFill>
                <a:srgbClr val="FFFFFF">
                  <a:lumMod val="50000"/>
                </a:srgbClr>
              </a:solidFill>
              <a:latin typeface="Spartan Office"/>
            </a:endParaRPr>
          </a:p>
        </p:txBody>
      </p:sp>
    </p:spTree>
    <p:extLst>
      <p:ext uri="{BB962C8B-B14F-4D97-AF65-F5344CB8AC3E}">
        <p14:creationId xmlns:p14="http://schemas.microsoft.com/office/powerpoint/2010/main" val="208245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1D381B-A558-2239-1836-C4905D32982E}"/>
              </a:ext>
            </a:extLst>
          </p:cNvPr>
          <p:cNvPicPr>
            <a:picLocks noChangeAspect="1"/>
          </p:cNvPicPr>
          <p:nvPr/>
        </p:nvPicPr>
        <p:blipFill>
          <a:blip r:embed="rId2"/>
          <a:stretch>
            <a:fillRect/>
          </a:stretch>
        </p:blipFill>
        <p:spPr>
          <a:xfrm>
            <a:off x="107265" y="1117901"/>
            <a:ext cx="6992008" cy="4973394"/>
          </a:xfrm>
          <a:prstGeom prst="rect">
            <a:avLst/>
          </a:prstGeom>
        </p:spPr>
      </p:pic>
      <p:pic>
        <p:nvPicPr>
          <p:cNvPr id="3" name="Picture 2">
            <a:extLst>
              <a:ext uri="{FF2B5EF4-FFF2-40B4-BE49-F238E27FC236}">
                <a16:creationId xmlns:a16="http://schemas.microsoft.com/office/drawing/2014/main" id="{14A91429-35CA-1E36-2514-1CA6870DD06F}"/>
              </a:ext>
            </a:extLst>
          </p:cNvPr>
          <p:cNvPicPr>
            <a:picLocks noChangeAspect="1"/>
          </p:cNvPicPr>
          <p:nvPr/>
        </p:nvPicPr>
        <p:blipFill>
          <a:blip r:embed="rId3"/>
          <a:stretch>
            <a:fillRect/>
          </a:stretch>
        </p:blipFill>
        <p:spPr>
          <a:xfrm>
            <a:off x="7425362" y="1650981"/>
            <a:ext cx="4544945" cy="4440314"/>
          </a:xfrm>
          <a:prstGeom prst="rect">
            <a:avLst/>
          </a:prstGeom>
        </p:spPr>
      </p:pic>
      <p:sp>
        <p:nvSpPr>
          <p:cNvPr id="4" name="Footer Placeholder 2">
            <a:extLst>
              <a:ext uri="{FF2B5EF4-FFF2-40B4-BE49-F238E27FC236}">
                <a16:creationId xmlns:a16="http://schemas.microsoft.com/office/drawing/2014/main" id="{6EAC4010-117C-8A76-E034-BA82F3D0D25E}"/>
              </a:ext>
            </a:extLst>
          </p:cNvPr>
          <p:cNvSpPr txBox="1">
            <a:spLocks/>
          </p:cNvSpPr>
          <p:nvPr/>
        </p:nvSpPr>
        <p:spPr>
          <a:xfrm>
            <a:off x="6743278" y="6235727"/>
            <a:ext cx="6498065" cy="559256"/>
          </a:xfrm>
          <a:prstGeom prst="rect">
            <a:avLst/>
          </a:prstGeom>
        </p:spPr>
        <p:txBody>
          <a:bodyPr wrap="square" anchor="b">
            <a:noAutofit/>
          </a:bodyPr>
          <a:ls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09" fontAlgn="auto">
              <a:spcBef>
                <a:spcPts val="0"/>
              </a:spcBef>
              <a:spcAft>
                <a:spcPts val="600"/>
              </a:spcAft>
            </a:pPr>
            <a:r>
              <a:rPr lang="en-GB" sz="1200" dirty="0">
                <a:solidFill>
                  <a:srgbClr val="FFFFFF">
                    <a:lumMod val="50000"/>
                  </a:srgbClr>
                </a:solidFill>
                <a:latin typeface="Spartan Office"/>
              </a:rPr>
              <a:t>MEJSE HASLE NIELSEN, ORGANISATIONSPSYKOLOG, PHD-STIPENDIAT</a:t>
            </a:r>
            <a:endParaRPr lang="en-DK" sz="1200" dirty="0">
              <a:solidFill>
                <a:srgbClr val="FFFFFF">
                  <a:lumMod val="50000"/>
                </a:srgbClr>
              </a:solidFill>
              <a:latin typeface="Spartan Office"/>
            </a:endParaRPr>
          </a:p>
        </p:txBody>
      </p:sp>
    </p:spTree>
    <p:extLst>
      <p:ext uri="{BB962C8B-B14F-4D97-AF65-F5344CB8AC3E}">
        <p14:creationId xmlns:p14="http://schemas.microsoft.com/office/powerpoint/2010/main" val="143262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0" descr="Open book outline">
            <a:extLst>
              <a:ext uri="{FF2B5EF4-FFF2-40B4-BE49-F238E27FC236}">
                <a16:creationId xmlns:a16="http://schemas.microsoft.com/office/drawing/2014/main" id="{E03DD7E8-6FBE-56BF-9601-A59727F36BA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61548" y="352851"/>
            <a:ext cx="10974898" cy="7238321"/>
          </a:xfrm>
          <a:prstGeom prst="rect">
            <a:avLst/>
          </a:prstGeom>
        </p:spPr>
      </p:pic>
      <p:sp>
        <p:nvSpPr>
          <p:cNvPr id="3" name="Rectangle 2">
            <a:extLst>
              <a:ext uri="{FF2B5EF4-FFF2-40B4-BE49-F238E27FC236}">
                <a16:creationId xmlns:a16="http://schemas.microsoft.com/office/drawing/2014/main" id="{6D8AE377-599A-17F9-5302-E9CDDB26C383}"/>
              </a:ext>
            </a:extLst>
          </p:cNvPr>
          <p:cNvSpPr/>
          <p:nvPr/>
        </p:nvSpPr>
        <p:spPr>
          <a:xfrm>
            <a:off x="2967100" y="2002180"/>
            <a:ext cx="3128106" cy="3117860"/>
          </a:xfrm>
          <a:prstGeom prst="rect">
            <a:avLst/>
          </a:prstGeom>
          <a:solidFill>
            <a:srgbClr val="CDDDD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914309" fontAlgn="auto">
              <a:spcBef>
                <a:spcPts val="0"/>
              </a:spcBef>
              <a:spcAft>
                <a:spcPts val="0"/>
              </a:spcAft>
            </a:pPr>
            <a:endParaRPr lang="en-DK" sz="2200" i="1" spc="30" dirty="0">
              <a:solidFill>
                <a:srgbClr val="1A1A1A"/>
              </a:solidFill>
              <a:latin typeface="Cormorant Garamond Office"/>
            </a:endParaRPr>
          </a:p>
          <a:p>
            <a:pPr algn="ctr" defTabSz="914309" fontAlgn="auto">
              <a:spcBef>
                <a:spcPts val="0"/>
              </a:spcBef>
              <a:spcAft>
                <a:spcPts val="0"/>
              </a:spcAft>
            </a:pPr>
            <a:r>
              <a:rPr lang="en-DK" sz="2200" i="1" spc="30" dirty="0">
                <a:solidFill>
                  <a:srgbClr val="1A1A1A"/>
                </a:solidFill>
                <a:latin typeface="Cormorant Garamond Office"/>
              </a:rPr>
              <a:t>Hvad motiverer medarbejderne </a:t>
            </a:r>
            <a:r>
              <a:rPr lang="en-GB" sz="2200" i="1" spc="30" dirty="0">
                <a:solidFill>
                  <a:srgbClr val="1A1A1A"/>
                </a:solidFill>
                <a:latin typeface="Cormorant Garamond Office"/>
              </a:rPr>
              <a:t>i</a:t>
            </a:r>
            <a:r>
              <a:rPr lang="en-DK" sz="2200" i="1" spc="30" dirty="0">
                <a:solidFill>
                  <a:srgbClr val="1A1A1A"/>
                </a:solidFill>
                <a:latin typeface="Cormorant Garamond Office"/>
              </a:rPr>
              <a:t> løsning af kerneopgaven? </a:t>
            </a:r>
          </a:p>
          <a:p>
            <a:pPr algn="ctr" defTabSz="914309" fontAlgn="auto">
              <a:spcBef>
                <a:spcPts val="0"/>
              </a:spcBef>
              <a:spcAft>
                <a:spcPts val="0"/>
              </a:spcAft>
            </a:pPr>
            <a:endParaRPr lang="en-DK" sz="2200" i="1" spc="30" dirty="0">
              <a:solidFill>
                <a:srgbClr val="1A1A1A"/>
              </a:solidFill>
              <a:latin typeface="Cormorant Garamond Office"/>
            </a:endParaRPr>
          </a:p>
          <a:p>
            <a:pPr algn="ctr" defTabSz="914309" fontAlgn="auto">
              <a:spcBef>
                <a:spcPts val="0"/>
              </a:spcBef>
              <a:spcAft>
                <a:spcPts val="0"/>
              </a:spcAft>
            </a:pPr>
            <a:r>
              <a:rPr lang="en-DK" sz="2200" i="1" spc="30" dirty="0">
                <a:solidFill>
                  <a:srgbClr val="1A1A1A"/>
                </a:solidFill>
                <a:latin typeface="Cormorant Garamond Office"/>
              </a:rPr>
              <a:t>Hvilke krav og forventninger har medarbejderne til deres arbejdsplads?</a:t>
            </a:r>
          </a:p>
          <a:p>
            <a:pPr algn="ctr" defTabSz="914309" fontAlgn="auto">
              <a:spcBef>
                <a:spcPts val="0"/>
              </a:spcBef>
              <a:spcAft>
                <a:spcPts val="0"/>
              </a:spcAft>
            </a:pPr>
            <a:endParaRPr lang="en-DK" sz="1800" b="1" i="1" spc="30" dirty="0">
              <a:solidFill>
                <a:srgbClr val="1A1A1A"/>
              </a:solidFill>
              <a:latin typeface="Spartan Office"/>
            </a:endParaRPr>
          </a:p>
          <a:p>
            <a:pPr algn="ctr" defTabSz="914309" fontAlgn="auto">
              <a:spcBef>
                <a:spcPts val="0"/>
              </a:spcBef>
              <a:spcAft>
                <a:spcPts val="0"/>
              </a:spcAft>
            </a:pPr>
            <a:endParaRPr lang="en-DK" sz="1800" b="1" i="1" spc="30" dirty="0">
              <a:solidFill>
                <a:srgbClr val="1A1A1A"/>
              </a:solidFill>
              <a:latin typeface="Spartan Office"/>
            </a:endParaRPr>
          </a:p>
        </p:txBody>
      </p:sp>
      <p:sp>
        <p:nvSpPr>
          <p:cNvPr id="4" name="Rectangle 3">
            <a:extLst>
              <a:ext uri="{FF2B5EF4-FFF2-40B4-BE49-F238E27FC236}">
                <a16:creationId xmlns:a16="http://schemas.microsoft.com/office/drawing/2014/main" id="{E80F11E1-7398-BAEB-283F-124FE4F0C254}"/>
              </a:ext>
            </a:extLst>
          </p:cNvPr>
          <p:cNvSpPr/>
          <p:nvPr/>
        </p:nvSpPr>
        <p:spPr>
          <a:xfrm>
            <a:off x="6825294" y="2002179"/>
            <a:ext cx="3128107" cy="3117860"/>
          </a:xfrm>
          <a:prstGeom prst="rect">
            <a:avLst/>
          </a:prstGeom>
          <a:solidFill>
            <a:srgbClr val="CDDDD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914309" fontAlgn="auto">
              <a:spcBef>
                <a:spcPts val="0"/>
              </a:spcBef>
              <a:spcAft>
                <a:spcPts val="0"/>
              </a:spcAft>
            </a:pPr>
            <a:endParaRPr lang="en-DK" sz="2400" i="1" spc="30" dirty="0">
              <a:solidFill>
                <a:srgbClr val="1A1A1A"/>
              </a:solidFill>
              <a:latin typeface="Cormorant Garamond Office"/>
            </a:endParaRPr>
          </a:p>
          <a:p>
            <a:pPr algn="ctr" defTabSz="914309" fontAlgn="auto">
              <a:spcBef>
                <a:spcPts val="0"/>
              </a:spcBef>
              <a:spcAft>
                <a:spcPts val="0"/>
              </a:spcAft>
            </a:pPr>
            <a:endParaRPr lang="en-DK" sz="2200" i="1" spc="30" dirty="0">
              <a:solidFill>
                <a:srgbClr val="1A1A1A"/>
              </a:solidFill>
              <a:latin typeface="Cormorant Garamond Office"/>
            </a:endParaRPr>
          </a:p>
          <a:p>
            <a:pPr algn="ctr" defTabSz="914309" fontAlgn="auto">
              <a:spcBef>
                <a:spcPts val="0"/>
              </a:spcBef>
              <a:spcAft>
                <a:spcPts val="0"/>
              </a:spcAft>
            </a:pPr>
            <a:r>
              <a:rPr lang="en-DK" sz="2200" i="1" spc="30" dirty="0">
                <a:solidFill>
                  <a:srgbClr val="1A1A1A"/>
                </a:solidFill>
                <a:latin typeface="Cormorant Garamond Office"/>
              </a:rPr>
              <a:t>Hvad er vi for en arbejdsplads? Hvad er vores værdier? </a:t>
            </a:r>
          </a:p>
          <a:p>
            <a:pPr algn="ctr" defTabSz="914309" fontAlgn="auto">
              <a:spcBef>
                <a:spcPts val="0"/>
              </a:spcBef>
              <a:spcAft>
                <a:spcPts val="0"/>
              </a:spcAft>
            </a:pPr>
            <a:endParaRPr lang="en-DK" sz="2200" i="1" spc="30" dirty="0">
              <a:solidFill>
                <a:srgbClr val="1A1A1A"/>
              </a:solidFill>
              <a:latin typeface="Cormorant Garamond Office"/>
            </a:endParaRPr>
          </a:p>
          <a:p>
            <a:pPr algn="ctr" defTabSz="914309" fontAlgn="auto">
              <a:spcBef>
                <a:spcPts val="0"/>
              </a:spcBef>
              <a:spcAft>
                <a:spcPts val="0"/>
              </a:spcAft>
            </a:pPr>
            <a:r>
              <a:rPr lang="en-DK" sz="2200" i="1" spc="30" dirty="0">
                <a:solidFill>
                  <a:srgbClr val="1A1A1A"/>
                </a:solidFill>
                <a:latin typeface="Cormorant Garamond Office"/>
              </a:rPr>
              <a:t>Hvordan forventes det, at den enkelte medarbejder bidrager? </a:t>
            </a:r>
            <a:r>
              <a:rPr lang="en-GB" sz="2200" i="1" spc="30" dirty="0">
                <a:solidFill>
                  <a:srgbClr val="1A1A1A"/>
                </a:solidFill>
                <a:latin typeface="Cormorant Garamond Office"/>
              </a:rPr>
              <a:t>T</a:t>
            </a:r>
            <a:r>
              <a:rPr lang="en-DK" sz="2200" i="1" spc="30" dirty="0">
                <a:solidFill>
                  <a:srgbClr val="1A1A1A"/>
                </a:solidFill>
                <a:latin typeface="Cormorant Garamond Office"/>
              </a:rPr>
              <a:t>il opgaveløsningen? Til arbejdsfællesskabet? </a:t>
            </a:r>
          </a:p>
          <a:p>
            <a:pPr algn="ctr" defTabSz="914309" fontAlgn="auto">
              <a:spcBef>
                <a:spcPts val="0"/>
              </a:spcBef>
              <a:spcAft>
                <a:spcPts val="0"/>
              </a:spcAft>
            </a:pPr>
            <a:endParaRPr lang="en-DK" sz="1800" dirty="0">
              <a:solidFill>
                <a:srgbClr val="1A1A1A"/>
              </a:solidFill>
              <a:latin typeface="Spartan Office"/>
            </a:endParaRPr>
          </a:p>
          <a:p>
            <a:pPr algn="ctr" defTabSz="914309" fontAlgn="auto">
              <a:spcBef>
                <a:spcPts val="0"/>
              </a:spcBef>
              <a:spcAft>
                <a:spcPts val="0"/>
              </a:spcAft>
            </a:pPr>
            <a:endParaRPr lang="en-DK" sz="1800" dirty="0">
              <a:solidFill>
                <a:srgbClr val="1A1A1A"/>
              </a:solidFill>
              <a:latin typeface="Spartan Office"/>
            </a:endParaRPr>
          </a:p>
          <a:p>
            <a:pPr algn="ctr" defTabSz="914309" fontAlgn="auto">
              <a:spcBef>
                <a:spcPts val="0"/>
              </a:spcBef>
              <a:spcAft>
                <a:spcPts val="0"/>
              </a:spcAft>
            </a:pPr>
            <a:endParaRPr lang="en-DK" sz="1800" dirty="0">
              <a:solidFill>
                <a:srgbClr val="1A1A1A"/>
              </a:solidFill>
              <a:latin typeface="Spartan Office"/>
            </a:endParaRPr>
          </a:p>
        </p:txBody>
      </p:sp>
      <p:sp>
        <p:nvSpPr>
          <p:cNvPr id="5" name="Title 5">
            <a:extLst>
              <a:ext uri="{FF2B5EF4-FFF2-40B4-BE49-F238E27FC236}">
                <a16:creationId xmlns:a16="http://schemas.microsoft.com/office/drawing/2014/main" id="{299A58E1-476F-4896-1CC0-15790D16F485}"/>
              </a:ext>
            </a:extLst>
          </p:cNvPr>
          <p:cNvSpPr txBox="1">
            <a:spLocks/>
          </p:cNvSpPr>
          <p:nvPr/>
        </p:nvSpPr>
        <p:spPr>
          <a:xfrm>
            <a:off x="2216851" y="248359"/>
            <a:ext cx="8219006" cy="1079359"/>
          </a:xfrm>
          <a:prstGeom prst="rect">
            <a:avLst/>
          </a:prstGeom>
        </p:spPr>
        <p:txBody>
          <a:bodyPr>
            <a:normAutofit fontScale="97500"/>
          </a:bodyPr>
          <a:lstStyle>
            <a:lvl1pPr algn="l" defTabSz="914400" rtl="0" eaLnBrk="1" latinLnBrk="0" hangingPunct="1">
              <a:lnSpc>
                <a:spcPct val="80000"/>
              </a:lnSpc>
              <a:spcBef>
                <a:spcPct val="0"/>
              </a:spcBef>
              <a:buNone/>
              <a:defRPr sz="3200" b="0" i="0" kern="1200" spc="0">
                <a:solidFill>
                  <a:schemeClr val="tx1"/>
                </a:solidFill>
                <a:latin typeface="+mj-lt"/>
                <a:ea typeface="+mj-ea"/>
                <a:cs typeface="+mj-cs"/>
              </a:defRPr>
            </a:lvl1pPr>
          </a:lstStyle>
          <a:p>
            <a:pPr algn="ctr" defTabSz="914309" fontAlgn="auto">
              <a:spcAft>
                <a:spcPts val="0"/>
              </a:spcAft>
            </a:pPr>
            <a:r>
              <a:rPr lang="en-GB">
                <a:solidFill>
                  <a:srgbClr val="1A1A1A"/>
                </a:solidFill>
                <a:latin typeface="Cormorant Garamond Office"/>
              </a:rPr>
              <a:t>Find vej i dilemmaerne: (g</a:t>
            </a:r>
            <a:r>
              <a:rPr lang="en-DK">
                <a:solidFill>
                  <a:srgbClr val="1A1A1A"/>
                </a:solidFill>
                <a:latin typeface="Cormorant Garamond Office"/>
              </a:rPr>
              <a:t>en)besøg den psykologiske kontrakt </a:t>
            </a:r>
            <a:endParaRPr lang="en-DK" dirty="0">
              <a:solidFill>
                <a:srgbClr val="1A1A1A"/>
              </a:solidFill>
              <a:latin typeface="Cormorant Garamond Office"/>
            </a:endParaRPr>
          </a:p>
        </p:txBody>
      </p:sp>
      <p:sp>
        <p:nvSpPr>
          <p:cNvPr id="6" name="Footer Placeholder 2">
            <a:extLst>
              <a:ext uri="{FF2B5EF4-FFF2-40B4-BE49-F238E27FC236}">
                <a16:creationId xmlns:a16="http://schemas.microsoft.com/office/drawing/2014/main" id="{DC5B3A8E-DDA0-F612-C1E3-809FA3005E15}"/>
              </a:ext>
            </a:extLst>
          </p:cNvPr>
          <p:cNvSpPr txBox="1">
            <a:spLocks/>
          </p:cNvSpPr>
          <p:nvPr/>
        </p:nvSpPr>
        <p:spPr>
          <a:xfrm>
            <a:off x="6671270" y="6235727"/>
            <a:ext cx="6570073" cy="559256"/>
          </a:xfrm>
          <a:prstGeom prst="rect">
            <a:avLst/>
          </a:prstGeom>
        </p:spPr>
        <p:txBody>
          <a:bodyPr wrap="square" anchor="b">
            <a:noAutofit/>
          </a:bodyPr>
          <a:ls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09" fontAlgn="auto">
              <a:spcBef>
                <a:spcPts val="0"/>
              </a:spcBef>
              <a:spcAft>
                <a:spcPts val="600"/>
              </a:spcAft>
            </a:pPr>
            <a:r>
              <a:rPr lang="en-GB" sz="1200" dirty="0">
                <a:solidFill>
                  <a:srgbClr val="FFFFFF">
                    <a:lumMod val="50000"/>
                  </a:srgbClr>
                </a:solidFill>
                <a:latin typeface="Spartan Office"/>
              </a:rPr>
              <a:t>MEJSE HASLE NIELSEN, ORGANISATIONSPSYKOLOG, PHD-STIPENDIAT</a:t>
            </a:r>
            <a:endParaRPr lang="en-DK" sz="1200" dirty="0">
              <a:solidFill>
                <a:srgbClr val="FFFFFF">
                  <a:lumMod val="50000"/>
                </a:srgbClr>
              </a:solidFill>
              <a:latin typeface="Spartan Office"/>
            </a:endParaRPr>
          </a:p>
        </p:txBody>
      </p:sp>
    </p:spTree>
    <p:extLst>
      <p:ext uri="{BB962C8B-B14F-4D97-AF65-F5344CB8AC3E}">
        <p14:creationId xmlns:p14="http://schemas.microsoft.com/office/powerpoint/2010/main" val="310679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73DBF67B-C6F6-02D1-0FB6-587C9841F78A}"/>
              </a:ext>
            </a:extLst>
          </p:cNvPr>
          <p:cNvSpPr txBox="1">
            <a:spLocks/>
          </p:cNvSpPr>
          <p:nvPr/>
        </p:nvSpPr>
        <p:spPr>
          <a:xfrm>
            <a:off x="1617814" y="230986"/>
            <a:ext cx="9561856" cy="1079359"/>
          </a:xfrm>
          <a:prstGeom prst="rect">
            <a:avLst/>
          </a:prstGeom>
        </p:spPr>
        <p:txBody>
          <a:bodyPr>
            <a:normAutofit/>
          </a:bodyPr>
          <a:lstStyle>
            <a:lvl1pPr algn="l" defTabSz="914400" rtl="0" eaLnBrk="1" latinLnBrk="0" hangingPunct="1">
              <a:lnSpc>
                <a:spcPct val="80000"/>
              </a:lnSpc>
              <a:spcBef>
                <a:spcPct val="0"/>
              </a:spcBef>
              <a:buNone/>
              <a:defRPr sz="3200" b="0" i="0" kern="1200" spc="0">
                <a:solidFill>
                  <a:schemeClr val="tx1"/>
                </a:solidFill>
                <a:latin typeface="+mj-lt"/>
                <a:ea typeface="+mj-ea"/>
                <a:cs typeface="+mj-cs"/>
              </a:defRPr>
            </a:lvl1pPr>
          </a:lstStyle>
          <a:p>
            <a:pPr algn="ctr" defTabSz="914309" fontAlgn="auto">
              <a:spcAft>
                <a:spcPts val="0"/>
              </a:spcAft>
            </a:pPr>
            <a:r>
              <a:rPr lang="en-DK" dirty="0">
                <a:solidFill>
                  <a:srgbClr val="1A1A1A"/>
                </a:solidFill>
                <a:latin typeface="Cormorant Garamond Office"/>
              </a:rPr>
              <a:t>Når hjemmearbejde ikke er en mulighed</a:t>
            </a:r>
          </a:p>
        </p:txBody>
      </p:sp>
      <p:sp>
        <p:nvSpPr>
          <p:cNvPr id="4" name="TextBox 3">
            <a:extLst>
              <a:ext uri="{FF2B5EF4-FFF2-40B4-BE49-F238E27FC236}">
                <a16:creationId xmlns:a16="http://schemas.microsoft.com/office/drawing/2014/main" id="{2AD04957-B9F1-2E51-F84A-E33C09F2D0E3}"/>
              </a:ext>
            </a:extLst>
          </p:cNvPr>
          <p:cNvSpPr txBox="1"/>
          <p:nvPr/>
        </p:nvSpPr>
        <p:spPr>
          <a:xfrm>
            <a:off x="4044920" y="1279103"/>
            <a:ext cx="4364593" cy="1569456"/>
          </a:xfrm>
          <a:prstGeom prst="rect">
            <a:avLst/>
          </a:prstGeom>
          <a:noFill/>
        </p:spPr>
        <p:txBody>
          <a:bodyPr wrap="square" rtlCol="0">
            <a:spAutoFit/>
          </a:bodyPr>
          <a:lstStyle/>
          <a:p>
            <a:pPr algn="ctr" defTabSz="914309" fontAlgn="auto">
              <a:spcBef>
                <a:spcPts val="0"/>
              </a:spcBef>
              <a:spcAft>
                <a:spcPts val="0"/>
              </a:spcAft>
            </a:pPr>
            <a:r>
              <a:rPr lang="en-DK" sz="2400" dirty="0">
                <a:solidFill>
                  <a:srgbClr val="1A1A1A"/>
                </a:solidFill>
                <a:latin typeface="Spartan Office"/>
                <a:ea typeface="+mn-ea"/>
              </a:rPr>
              <a:t>Det stigende ønske om fleksibilitet handler </a:t>
            </a:r>
            <a:r>
              <a:rPr lang="en-GB" sz="2400" dirty="0">
                <a:solidFill>
                  <a:srgbClr val="1A1A1A"/>
                </a:solidFill>
                <a:latin typeface="Spartan Office"/>
                <a:ea typeface="+mn-ea"/>
              </a:rPr>
              <a:t>i</a:t>
            </a:r>
            <a:r>
              <a:rPr lang="en-DK" sz="2400" dirty="0">
                <a:solidFill>
                  <a:srgbClr val="1A1A1A"/>
                </a:solidFill>
                <a:latin typeface="Spartan Office"/>
                <a:ea typeface="+mn-ea"/>
              </a:rPr>
              <a:t> bund og grund om et dybereliggende behov for </a:t>
            </a:r>
            <a:r>
              <a:rPr lang="en-DK" sz="2400" b="1" dirty="0">
                <a:solidFill>
                  <a:srgbClr val="1A1A1A"/>
                </a:solidFill>
                <a:latin typeface="Spartan Office"/>
                <a:ea typeface="+mn-ea"/>
              </a:rPr>
              <a:t>autonomi</a:t>
            </a:r>
          </a:p>
        </p:txBody>
      </p:sp>
      <p:sp>
        <p:nvSpPr>
          <p:cNvPr id="5" name="Rounded Rectangle 4">
            <a:extLst>
              <a:ext uri="{FF2B5EF4-FFF2-40B4-BE49-F238E27FC236}">
                <a16:creationId xmlns:a16="http://schemas.microsoft.com/office/drawing/2014/main" id="{9A227A53-7F1D-0792-6FF1-EF74008319D3}"/>
              </a:ext>
            </a:extLst>
          </p:cNvPr>
          <p:cNvSpPr/>
          <p:nvPr/>
        </p:nvSpPr>
        <p:spPr>
          <a:xfrm>
            <a:off x="3374633" y="1095798"/>
            <a:ext cx="5699908" cy="188253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fontAlgn="auto">
              <a:spcBef>
                <a:spcPts val="0"/>
              </a:spcBef>
              <a:spcAft>
                <a:spcPts val="0"/>
              </a:spcAft>
            </a:pPr>
            <a:endParaRPr lang="en-GB" sz="1800" i="1" dirty="0">
              <a:solidFill>
                <a:srgbClr val="000000"/>
              </a:solidFill>
              <a:latin typeface="Cormorant Garamond Office"/>
            </a:endParaRPr>
          </a:p>
          <a:p>
            <a:pPr algn="ctr" defTabSz="914309" fontAlgn="auto">
              <a:spcBef>
                <a:spcPts val="0"/>
              </a:spcBef>
              <a:spcAft>
                <a:spcPts val="0"/>
              </a:spcAft>
            </a:pPr>
            <a:endParaRPr lang="en-GB" sz="1800" i="1" dirty="0">
              <a:solidFill>
                <a:srgbClr val="000000"/>
              </a:solidFill>
              <a:latin typeface="Cormorant Garamond Office"/>
            </a:endParaRPr>
          </a:p>
          <a:p>
            <a:pPr algn="ctr" defTabSz="914309" fontAlgn="auto">
              <a:spcBef>
                <a:spcPts val="0"/>
              </a:spcBef>
              <a:spcAft>
                <a:spcPts val="0"/>
              </a:spcAft>
            </a:pPr>
            <a:endParaRPr lang="en-GB" sz="1800" i="1" dirty="0">
              <a:solidFill>
                <a:srgbClr val="000000"/>
              </a:solidFill>
              <a:latin typeface="Cormorant Garamond Office"/>
            </a:endParaRPr>
          </a:p>
          <a:p>
            <a:pPr algn="ctr" defTabSz="914309" fontAlgn="auto">
              <a:spcBef>
                <a:spcPts val="0"/>
              </a:spcBef>
              <a:spcAft>
                <a:spcPts val="0"/>
              </a:spcAft>
            </a:pPr>
            <a:endParaRPr lang="en-GB" sz="1800" i="1" dirty="0">
              <a:solidFill>
                <a:srgbClr val="000000"/>
              </a:solidFill>
              <a:latin typeface="Cormorant Garamond Office"/>
            </a:endParaRPr>
          </a:p>
          <a:p>
            <a:pPr algn="ctr" defTabSz="914309" fontAlgn="auto">
              <a:spcBef>
                <a:spcPts val="0"/>
              </a:spcBef>
              <a:spcAft>
                <a:spcPts val="0"/>
              </a:spcAft>
            </a:pPr>
            <a:endParaRPr lang="en-GB" sz="1800" i="1" dirty="0">
              <a:solidFill>
                <a:srgbClr val="000000"/>
              </a:solidFill>
              <a:latin typeface="Cormorant Garamond Office"/>
            </a:endParaRPr>
          </a:p>
          <a:p>
            <a:pPr algn="ctr" defTabSz="914309" fontAlgn="auto">
              <a:spcBef>
                <a:spcPts val="0"/>
              </a:spcBef>
              <a:spcAft>
                <a:spcPts val="0"/>
              </a:spcAft>
            </a:pPr>
            <a:endParaRPr lang="en-GB" sz="1800" i="1" dirty="0">
              <a:solidFill>
                <a:srgbClr val="000000"/>
              </a:solidFill>
              <a:latin typeface="Cormorant Garamond Office"/>
            </a:endParaRPr>
          </a:p>
          <a:p>
            <a:pPr algn="ctr" defTabSz="914309" fontAlgn="auto">
              <a:spcBef>
                <a:spcPts val="0"/>
              </a:spcBef>
              <a:spcAft>
                <a:spcPts val="0"/>
              </a:spcAft>
            </a:pPr>
            <a:endParaRPr lang="en-DK" sz="1800" i="1" dirty="0">
              <a:solidFill>
                <a:srgbClr val="1A1A1A"/>
              </a:solidFill>
              <a:latin typeface="Spartan Office"/>
            </a:endParaRPr>
          </a:p>
          <a:p>
            <a:pPr algn="ctr" defTabSz="914309" fontAlgn="auto">
              <a:spcBef>
                <a:spcPts val="0"/>
              </a:spcBef>
              <a:spcAft>
                <a:spcPts val="0"/>
              </a:spcAft>
            </a:pPr>
            <a:endParaRPr lang="en-GB" sz="1800" dirty="0">
              <a:solidFill>
                <a:srgbClr val="000000"/>
              </a:solidFill>
              <a:latin typeface="Open Sans" panose="020B0606030504020204" pitchFamily="34" charset="0"/>
            </a:endParaRPr>
          </a:p>
          <a:p>
            <a:pPr marL="285721" indent="-285721" defTabSz="914309" fontAlgn="auto">
              <a:spcBef>
                <a:spcPts val="0"/>
              </a:spcBef>
              <a:spcAft>
                <a:spcPts val="0"/>
              </a:spcAft>
              <a:buFont typeface="Arial" panose="020B0604020202020204" pitchFamily="34" charset="0"/>
              <a:buChar char="•"/>
            </a:pPr>
            <a:endParaRPr lang="en-GB" sz="1800" dirty="0">
              <a:solidFill>
                <a:srgbClr val="000000"/>
              </a:solidFill>
              <a:latin typeface="Open Sans" panose="020B0606030504020204" pitchFamily="34" charset="0"/>
            </a:endParaRPr>
          </a:p>
          <a:p>
            <a:pPr marL="285721" indent="-285721" defTabSz="914309" fontAlgn="auto">
              <a:spcBef>
                <a:spcPts val="0"/>
              </a:spcBef>
              <a:spcAft>
                <a:spcPts val="0"/>
              </a:spcAft>
              <a:buFont typeface="Arial" panose="020B0604020202020204" pitchFamily="34" charset="0"/>
              <a:buChar char="•"/>
            </a:pPr>
            <a:endParaRPr lang="en-GB" sz="1800" dirty="0">
              <a:solidFill>
                <a:srgbClr val="000000"/>
              </a:solidFill>
              <a:latin typeface="Open Sans" panose="020B0606030504020204" pitchFamily="34" charset="0"/>
            </a:endParaRPr>
          </a:p>
          <a:p>
            <a:pPr marL="285721" indent="-285721" defTabSz="914309" fontAlgn="auto">
              <a:spcBef>
                <a:spcPts val="0"/>
              </a:spcBef>
              <a:spcAft>
                <a:spcPts val="0"/>
              </a:spcAft>
              <a:buFont typeface="Arial" panose="020B0604020202020204" pitchFamily="34" charset="0"/>
              <a:buChar char="•"/>
            </a:pPr>
            <a:endParaRPr lang="en-GB" sz="1800" dirty="0">
              <a:solidFill>
                <a:srgbClr val="000000"/>
              </a:solidFill>
              <a:latin typeface="Open Sans" panose="020B0606030504020204" pitchFamily="34" charset="0"/>
            </a:endParaRPr>
          </a:p>
          <a:p>
            <a:pPr marL="285721" indent="-285721" defTabSz="914309" fontAlgn="auto">
              <a:spcBef>
                <a:spcPts val="0"/>
              </a:spcBef>
              <a:spcAft>
                <a:spcPts val="0"/>
              </a:spcAft>
              <a:buFont typeface="Arial" panose="020B0604020202020204" pitchFamily="34" charset="0"/>
              <a:buChar char="•"/>
            </a:pPr>
            <a:endParaRPr lang="en-GB" sz="1800" dirty="0">
              <a:solidFill>
                <a:srgbClr val="000000"/>
              </a:solidFill>
              <a:latin typeface="Open Sans" panose="020B0606030504020204" pitchFamily="34" charset="0"/>
            </a:endParaRPr>
          </a:p>
        </p:txBody>
      </p:sp>
      <p:sp>
        <p:nvSpPr>
          <p:cNvPr id="7" name="TextBox 6">
            <a:extLst>
              <a:ext uri="{FF2B5EF4-FFF2-40B4-BE49-F238E27FC236}">
                <a16:creationId xmlns:a16="http://schemas.microsoft.com/office/drawing/2014/main" id="{5C8BD33A-D4AE-C0D0-9D31-43C133389EA3}"/>
              </a:ext>
            </a:extLst>
          </p:cNvPr>
          <p:cNvSpPr txBox="1"/>
          <p:nvPr/>
        </p:nvSpPr>
        <p:spPr>
          <a:xfrm>
            <a:off x="3517040" y="3238859"/>
            <a:ext cx="5953099" cy="1631004"/>
          </a:xfrm>
          <a:prstGeom prst="rect">
            <a:avLst/>
          </a:prstGeom>
          <a:noFill/>
        </p:spPr>
        <p:txBody>
          <a:bodyPr wrap="none" rtlCol="0">
            <a:spAutoFit/>
          </a:bodyPr>
          <a:lstStyle/>
          <a:p>
            <a:pPr defTabSz="914309" fontAlgn="auto">
              <a:spcBef>
                <a:spcPts val="0"/>
              </a:spcBef>
              <a:spcAft>
                <a:spcPts val="0"/>
              </a:spcAft>
            </a:pPr>
            <a:r>
              <a:rPr lang="en-DK" sz="2400" dirty="0">
                <a:solidFill>
                  <a:srgbClr val="1A1A1A"/>
                </a:solidFill>
                <a:latin typeface="Spartan Office"/>
                <a:ea typeface="+mn-ea"/>
              </a:rPr>
              <a:t>Kan autonomi </a:t>
            </a:r>
            <a:r>
              <a:rPr lang="en-GB" sz="2400" dirty="0">
                <a:solidFill>
                  <a:srgbClr val="1A1A1A"/>
                </a:solidFill>
                <a:latin typeface="Spartan Office"/>
                <a:ea typeface="+mn-ea"/>
              </a:rPr>
              <a:t>i</a:t>
            </a:r>
            <a:r>
              <a:rPr lang="en-DK" sz="2400" dirty="0">
                <a:solidFill>
                  <a:srgbClr val="1A1A1A"/>
                </a:solidFill>
                <a:latin typeface="Spartan Office"/>
                <a:ea typeface="+mn-ea"/>
              </a:rPr>
              <a:t> højere grad tænkes ind i…</a:t>
            </a:r>
          </a:p>
          <a:p>
            <a:pPr defTabSz="914309" fontAlgn="auto">
              <a:spcBef>
                <a:spcPts val="0"/>
              </a:spcBef>
              <a:spcAft>
                <a:spcPts val="0"/>
              </a:spcAft>
            </a:pPr>
            <a:endParaRPr lang="en-DK" sz="2000" dirty="0">
              <a:solidFill>
                <a:srgbClr val="1A1A1A"/>
              </a:solidFill>
              <a:latin typeface="Spartan Office"/>
              <a:ea typeface="+mn-ea"/>
            </a:endParaRPr>
          </a:p>
          <a:p>
            <a:pPr defTabSz="914309" fontAlgn="auto">
              <a:spcBef>
                <a:spcPts val="0"/>
              </a:spcBef>
              <a:spcAft>
                <a:spcPts val="0"/>
              </a:spcAft>
            </a:pPr>
            <a:endParaRPr lang="en-DK" sz="2000" dirty="0">
              <a:solidFill>
                <a:srgbClr val="1A1A1A"/>
              </a:solidFill>
              <a:latin typeface="Spartan Office"/>
              <a:ea typeface="+mn-ea"/>
            </a:endParaRPr>
          </a:p>
          <a:p>
            <a:pPr defTabSz="914309" fontAlgn="auto">
              <a:spcBef>
                <a:spcPts val="0"/>
              </a:spcBef>
              <a:spcAft>
                <a:spcPts val="0"/>
              </a:spcAft>
            </a:pPr>
            <a:endParaRPr lang="en-DK" sz="1800" dirty="0">
              <a:solidFill>
                <a:srgbClr val="1A1A1A"/>
              </a:solidFill>
              <a:latin typeface="Spartan Office"/>
              <a:ea typeface="+mn-ea"/>
            </a:endParaRPr>
          </a:p>
          <a:p>
            <a:pPr defTabSz="914309" fontAlgn="auto">
              <a:spcBef>
                <a:spcPts val="0"/>
              </a:spcBef>
              <a:spcAft>
                <a:spcPts val="0"/>
              </a:spcAft>
            </a:pPr>
            <a:endParaRPr lang="en-DK" sz="1800" dirty="0">
              <a:solidFill>
                <a:srgbClr val="1A1A1A"/>
              </a:solidFill>
              <a:latin typeface="Spartan Office"/>
              <a:ea typeface="+mn-ea"/>
            </a:endParaRPr>
          </a:p>
        </p:txBody>
      </p:sp>
      <p:pic>
        <p:nvPicPr>
          <p:cNvPr id="8" name="Graphic 7" descr="Stopwatch with solid fill">
            <a:extLst>
              <a:ext uri="{FF2B5EF4-FFF2-40B4-BE49-F238E27FC236}">
                <a16:creationId xmlns:a16="http://schemas.microsoft.com/office/drawing/2014/main" id="{6852DA80-0926-4395-D92B-38B8FF0F06F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011911" y="3842773"/>
            <a:ext cx="779784" cy="779784"/>
          </a:xfrm>
          <a:prstGeom prst="rect">
            <a:avLst/>
          </a:prstGeom>
        </p:spPr>
      </p:pic>
      <p:pic>
        <p:nvPicPr>
          <p:cNvPr id="9" name="Graphic 8" descr="Daily calendar with solid fill">
            <a:extLst>
              <a:ext uri="{FF2B5EF4-FFF2-40B4-BE49-F238E27FC236}">
                <a16:creationId xmlns:a16="http://schemas.microsoft.com/office/drawing/2014/main" id="{6809CA5B-3FCF-41C7-B85E-7FDF6254FCF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985986" y="4728564"/>
            <a:ext cx="831634" cy="831634"/>
          </a:xfrm>
          <a:prstGeom prst="rect">
            <a:avLst/>
          </a:prstGeom>
        </p:spPr>
      </p:pic>
      <p:pic>
        <p:nvPicPr>
          <p:cNvPr id="10" name="Graphic 9" descr="Present outline">
            <a:extLst>
              <a:ext uri="{FF2B5EF4-FFF2-40B4-BE49-F238E27FC236}">
                <a16:creationId xmlns:a16="http://schemas.microsoft.com/office/drawing/2014/main" id="{35336922-3C22-B7FA-4CF3-2E4F18F16E77}"/>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970897" y="5658239"/>
            <a:ext cx="884290" cy="884290"/>
          </a:xfrm>
          <a:prstGeom prst="rect">
            <a:avLst/>
          </a:prstGeom>
        </p:spPr>
      </p:pic>
      <p:pic>
        <p:nvPicPr>
          <p:cNvPr id="11" name="Graphic 10" descr="Books outline">
            <a:extLst>
              <a:ext uri="{FF2B5EF4-FFF2-40B4-BE49-F238E27FC236}">
                <a16:creationId xmlns:a16="http://schemas.microsoft.com/office/drawing/2014/main" id="{C41649B1-20F6-A59D-ABD4-C81901DD5EE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398742" y="3931628"/>
            <a:ext cx="740126" cy="740126"/>
          </a:xfrm>
          <a:prstGeom prst="rect">
            <a:avLst/>
          </a:prstGeom>
        </p:spPr>
      </p:pic>
      <p:pic>
        <p:nvPicPr>
          <p:cNvPr id="12" name="Graphic 11" descr="CheckList with solid fill">
            <a:extLst>
              <a:ext uri="{FF2B5EF4-FFF2-40B4-BE49-F238E27FC236}">
                <a16:creationId xmlns:a16="http://schemas.microsoft.com/office/drawing/2014/main" id="{F53F28D7-E060-4D37-1DAC-B023DE4D4DFB}"/>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6295005" y="4773859"/>
            <a:ext cx="801279" cy="801279"/>
          </a:xfrm>
          <a:prstGeom prst="rect">
            <a:avLst/>
          </a:prstGeom>
        </p:spPr>
      </p:pic>
      <p:sp>
        <p:nvSpPr>
          <p:cNvPr id="13" name="TextBox 12">
            <a:extLst>
              <a:ext uri="{FF2B5EF4-FFF2-40B4-BE49-F238E27FC236}">
                <a16:creationId xmlns:a16="http://schemas.microsoft.com/office/drawing/2014/main" id="{41A8CE04-6250-8320-CFCE-67076DB15B91}"/>
              </a:ext>
            </a:extLst>
          </p:cNvPr>
          <p:cNvSpPr txBox="1"/>
          <p:nvPr/>
        </p:nvSpPr>
        <p:spPr>
          <a:xfrm>
            <a:off x="3091045" y="4071589"/>
            <a:ext cx="1439631" cy="430831"/>
          </a:xfrm>
          <a:prstGeom prst="rect">
            <a:avLst/>
          </a:prstGeom>
          <a:noFill/>
        </p:spPr>
        <p:txBody>
          <a:bodyPr wrap="none" rtlCol="0">
            <a:spAutoFit/>
          </a:bodyPr>
          <a:lstStyle/>
          <a:p>
            <a:pPr defTabSz="914309" fontAlgn="auto">
              <a:spcBef>
                <a:spcPts val="0"/>
              </a:spcBef>
              <a:spcAft>
                <a:spcPts val="0"/>
              </a:spcAft>
            </a:pPr>
            <a:r>
              <a:rPr lang="en-DK" sz="2200" dirty="0">
                <a:solidFill>
                  <a:srgbClr val="1A1A1A"/>
                </a:solidFill>
                <a:latin typeface="Spartan Office"/>
                <a:ea typeface="+mn-ea"/>
              </a:rPr>
              <a:t>Arbejdstid</a:t>
            </a:r>
          </a:p>
        </p:txBody>
      </p:sp>
      <p:sp>
        <p:nvSpPr>
          <p:cNvPr id="14" name="TextBox 13">
            <a:extLst>
              <a:ext uri="{FF2B5EF4-FFF2-40B4-BE49-F238E27FC236}">
                <a16:creationId xmlns:a16="http://schemas.microsoft.com/office/drawing/2014/main" id="{F7901E5F-3C6B-EDD2-DD57-DD61EC16B45C}"/>
              </a:ext>
            </a:extLst>
          </p:cNvPr>
          <p:cNvSpPr txBox="1"/>
          <p:nvPr/>
        </p:nvSpPr>
        <p:spPr>
          <a:xfrm>
            <a:off x="3118650" y="4805797"/>
            <a:ext cx="2376120" cy="1107852"/>
          </a:xfrm>
          <a:prstGeom prst="rect">
            <a:avLst/>
          </a:prstGeom>
          <a:noFill/>
        </p:spPr>
        <p:txBody>
          <a:bodyPr wrap="square" rtlCol="0">
            <a:spAutoFit/>
          </a:bodyPr>
          <a:lstStyle/>
          <a:p>
            <a:pPr defTabSz="914309" fontAlgn="auto">
              <a:spcBef>
                <a:spcPts val="0"/>
              </a:spcBef>
              <a:spcAft>
                <a:spcPts val="0"/>
              </a:spcAft>
            </a:pPr>
            <a:r>
              <a:rPr lang="en-DK" sz="2200" dirty="0">
                <a:solidFill>
                  <a:srgbClr val="1A1A1A"/>
                </a:solidFill>
                <a:latin typeface="Spartan Office"/>
                <a:ea typeface="+mn-ea"/>
              </a:rPr>
              <a:t>Tilrettelæggelse af vagtplan og ferie</a:t>
            </a:r>
          </a:p>
        </p:txBody>
      </p:sp>
      <p:sp>
        <p:nvSpPr>
          <p:cNvPr id="15" name="TextBox 14">
            <a:extLst>
              <a:ext uri="{FF2B5EF4-FFF2-40B4-BE49-F238E27FC236}">
                <a16:creationId xmlns:a16="http://schemas.microsoft.com/office/drawing/2014/main" id="{B36CD295-BF7E-57D3-4239-D3C1D1CD06FE}"/>
              </a:ext>
            </a:extLst>
          </p:cNvPr>
          <p:cNvSpPr txBox="1"/>
          <p:nvPr/>
        </p:nvSpPr>
        <p:spPr>
          <a:xfrm>
            <a:off x="3140729" y="5822183"/>
            <a:ext cx="2376120" cy="769341"/>
          </a:xfrm>
          <a:prstGeom prst="rect">
            <a:avLst/>
          </a:prstGeom>
          <a:noFill/>
        </p:spPr>
        <p:txBody>
          <a:bodyPr wrap="square" rtlCol="0">
            <a:spAutoFit/>
          </a:bodyPr>
          <a:lstStyle/>
          <a:p>
            <a:pPr defTabSz="914309" fontAlgn="auto">
              <a:spcBef>
                <a:spcPts val="0"/>
              </a:spcBef>
              <a:spcAft>
                <a:spcPts val="0"/>
              </a:spcAft>
            </a:pPr>
            <a:r>
              <a:rPr lang="en-DK" sz="2200" dirty="0">
                <a:solidFill>
                  <a:srgbClr val="1A1A1A"/>
                </a:solidFill>
                <a:latin typeface="Spartan Office"/>
                <a:ea typeface="+mn-ea"/>
              </a:rPr>
              <a:t>Personalegoder, fx. orlov</a:t>
            </a:r>
          </a:p>
        </p:txBody>
      </p:sp>
      <p:sp>
        <p:nvSpPr>
          <p:cNvPr id="16" name="TextBox 15">
            <a:extLst>
              <a:ext uri="{FF2B5EF4-FFF2-40B4-BE49-F238E27FC236}">
                <a16:creationId xmlns:a16="http://schemas.microsoft.com/office/drawing/2014/main" id="{C572C48B-E8B1-523F-7B5E-B46FCB22F2A3}"/>
              </a:ext>
            </a:extLst>
          </p:cNvPr>
          <p:cNvSpPr txBox="1"/>
          <p:nvPr/>
        </p:nvSpPr>
        <p:spPr>
          <a:xfrm>
            <a:off x="7802382" y="4042131"/>
            <a:ext cx="2376120" cy="769341"/>
          </a:xfrm>
          <a:prstGeom prst="rect">
            <a:avLst/>
          </a:prstGeom>
          <a:noFill/>
        </p:spPr>
        <p:txBody>
          <a:bodyPr wrap="square" rtlCol="0">
            <a:spAutoFit/>
          </a:bodyPr>
          <a:lstStyle/>
          <a:p>
            <a:pPr defTabSz="914309" fontAlgn="auto">
              <a:spcBef>
                <a:spcPts val="0"/>
              </a:spcBef>
              <a:spcAft>
                <a:spcPts val="0"/>
              </a:spcAft>
            </a:pPr>
            <a:r>
              <a:rPr lang="en-DK" sz="2200" dirty="0">
                <a:solidFill>
                  <a:srgbClr val="1A1A1A"/>
                </a:solidFill>
                <a:latin typeface="Spartan Office"/>
                <a:ea typeface="+mn-ea"/>
              </a:rPr>
              <a:t>Videreuddannelse</a:t>
            </a:r>
          </a:p>
        </p:txBody>
      </p:sp>
      <p:sp>
        <p:nvSpPr>
          <p:cNvPr id="17" name="TextBox 16">
            <a:extLst>
              <a:ext uri="{FF2B5EF4-FFF2-40B4-BE49-F238E27FC236}">
                <a16:creationId xmlns:a16="http://schemas.microsoft.com/office/drawing/2014/main" id="{B3E783B9-DD1F-4529-E463-DCB712571437}"/>
              </a:ext>
            </a:extLst>
          </p:cNvPr>
          <p:cNvSpPr txBox="1"/>
          <p:nvPr/>
        </p:nvSpPr>
        <p:spPr>
          <a:xfrm>
            <a:off x="7802382" y="4959082"/>
            <a:ext cx="4529753" cy="769341"/>
          </a:xfrm>
          <a:prstGeom prst="rect">
            <a:avLst/>
          </a:prstGeom>
          <a:noFill/>
        </p:spPr>
        <p:txBody>
          <a:bodyPr wrap="square">
            <a:spAutoFit/>
          </a:bodyPr>
          <a:lstStyle/>
          <a:p>
            <a:pPr defTabSz="914309" fontAlgn="auto">
              <a:spcBef>
                <a:spcPts val="0"/>
              </a:spcBef>
              <a:spcAft>
                <a:spcPts val="0"/>
              </a:spcAft>
            </a:pPr>
            <a:r>
              <a:rPr lang="en-DK" sz="2200" dirty="0">
                <a:solidFill>
                  <a:srgbClr val="1A1A1A"/>
                </a:solidFill>
                <a:latin typeface="Spartan Office"/>
                <a:ea typeface="+mn-ea"/>
              </a:rPr>
              <a:t>Opgavetilrettelæggelse og ‘fleske ud tid”</a:t>
            </a:r>
          </a:p>
        </p:txBody>
      </p:sp>
      <p:pic>
        <p:nvPicPr>
          <p:cNvPr id="18" name="Graphic 17" descr="Lightbulb and gear outline">
            <a:extLst>
              <a:ext uri="{FF2B5EF4-FFF2-40B4-BE49-F238E27FC236}">
                <a16:creationId xmlns:a16="http://schemas.microsoft.com/office/drawing/2014/main" id="{B96EE068-875A-C806-9E89-6EDEE7AA3CAA}"/>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6224587" y="5677242"/>
            <a:ext cx="914281" cy="914281"/>
          </a:xfrm>
          <a:prstGeom prst="rect">
            <a:avLst/>
          </a:prstGeom>
        </p:spPr>
      </p:pic>
      <p:sp>
        <p:nvSpPr>
          <p:cNvPr id="19" name="TextBox 18">
            <a:extLst>
              <a:ext uri="{FF2B5EF4-FFF2-40B4-BE49-F238E27FC236}">
                <a16:creationId xmlns:a16="http://schemas.microsoft.com/office/drawing/2014/main" id="{9E812CF0-3C06-EB6A-3BE0-6F801C73E251}"/>
              </a:ext>
            </a:extLst>
          </p:cNvPr>
          <p:cNvSpPr txBox="1"/>
          <p:nvPr/>
        </p:nvSpPr>
        <p:spPr>
          <a:xfrm>
            <a:off x="7802382" y="5791853"/>
            <a:ext cx="3787389" cy="769341"/>
          </a:xfrm>
          <a:prstGeom prst="rect">
            <a:avLst/>
          </a:prstGeom>
          <a:noFill/>
        </p:spPr>
        <p:txBody>
          <a:bodyPr wrap="square">
            <a:spAutoFit/>
          </a:bodyPr>
          <a:lstStyle/>
          <a:p>
            <a:pPr defTabSz="914309" fontAlgn="auto">
              <a:spcBef>
                <a:spcPts val="0"/>
              </a:spcBef>
              <a:spcAft>
                <a:spcPts val="0"/>
              </a:spcAft>
            </a:pPr>
            <a:r>
              <a:rPr lang="en-DK" sz="2200" dirty="0">
                <a:solidFill>
                  <a:srgbClr val="1A1A1A"/>
                </a:solidFill>
                <a:latin typeface="Spartan Office"/>
                <a:ea typeface="+mn-ea"/>
              </a:rPr>
              <a:t>…Erfaringer fra jeres hverdag?</a:t>
            </a:r>
          </a:p>
        </p:txBody>
      </p:sp>
      <p:sp>
        <p:nvSpPr>
          <p:cNvPr id="20" name="Footer Placeholder 2">
            <a:extLst>
              <a:ext uri="{FF2B5EF4-FFF2-40B4-BE49-F238E27FC236}">
                <a16:creationId xmlns:a16="http://schemas.microsoft.com/office/drawing/2014/main" id="{C8D3BC17-8311-C97E-DD21-33CAC62244E4}"/>
              </a:ext>
            </a:extLst>
          </p:cNvPr>
          <p:cNvSpPr txBox="1">
            <a:spLocks/>
          </p:cNvSpPr>
          <p:nvPr/>
        </p:nvSpPr>
        <p:spPr>
          <a:xfrm>
            <a:off x="6815286" y="6235727"/>
            <a:ext cx="6426057" cy="559256"/>
          </a:xfrm>
          <a:prstGeom prst="rect">
            <a:avLst/>
          </a:prstGeom>
        </p:spPr>
        <p:txBody>
          <a:bodyPr wrap="square" anchor="b">
            <a:noAutofit/>
          </a:bodyPr>
          <a:ls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09" fontAlgn="auto">
              <a:spcBef>
                <a:spcPts val="0"/>
              </a:spcBef>
              <a:spcAft>
                <a:spcPts val="600"/>
              </a:spcAft>
            </a:pPr>
            <a:r>
              <a:rPr lang="en-GB" sz="1200" dirty="0">
                <a:solidFill>
                  <a:srgbClr val="FFFFFF">
                    <a:lumMod val="50000"/>
                  </a:srgbClr>
                </a:solidFill>
                <a:latin typeface="Spartan Office"/>
              </a:rPr>
              <a:t>MEJSE HASLE NIELSEN, ORGANISATIONSPSYKOLOG, PHD-STIPENDIAT</a:t>
            </a:r>
            <a:endParaRPr lang="en-DK" sz="1200" dirty="0">
              <a:solidFill>
                <a:srgbClr val="FFFFFF">
                  <a:lumMod val="50000"/>
                </a:srgbClr>
              </a:solidFill>
              <a:latin typeface="Spartan Office"/>
            </a:endParaRPr>
          </a:p>
        </p:txBody>
      </p:sp>
    </p:spTree>
    <p:extLst>
      <p:ext uri="{BB962C8B-B14F-4D97-AF65-F5344CB8AC3E}">
        <p14:creationId xmlns:p14="http://schemas.microsoft.com/office/powerpoint/2010/main" val="388516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7BFDF508-CBDF-8366-3594-16FFD983F817}"/>
              </a:ext>
            </a:extLst>
          </p:cNvPr>
          <p:cNvSpPr txBox="1">
            <a:spLocks/>
          </p:cNvSpPr>
          <p:nvPr/>
        </p:nvSpPr>
        <p:spPr>
          <a:xfrm>
            <a:off x="1937555" y="365355"/>
            <a:ext cx="7380914" cy="1079359"/>
          </a:xfrm>
          <a:prstGeom prst="rect">
            <a:avLst/>
          </a:prstGeom>
        </p:spPr>
        <p:txBody>
          <a:bodyPr/>
          <a:lstStyle>
            <a:lvl1pPr algn="l" defTabSz="914400" rtl="0" eaLnBrk="1" latinLnBrk="0" hangingPunct="1">
              <a:lnSpc>
                <a:spcPct val="80000"/>
              </a:lnSpc>
              <a:spcBef>
                <a:spcPct val="0"/>
              </a:spcBef>
              <a:buNone/>
              <a:defRPr sz="3200" b="0" i="0" kern="1200" spc="0">
                <a:solidFill>
                  <a:schemeClr val="tx1"/>
                </a:solidFill>
                <a:latin typeface="+mj-lt"/>
                <a:ea typeface="+mj-ea"/>
                <a:cs typeface="+mj-cs"/>
              </a:defRPr>
            </a:lvl1pPr>
          </a:lstStyle>
          <a:p>
            <a:pPr algn="ctr" defTabSz="914309" fontAlgn="auto">
              <a:spcAft>
                <a:spcPts val="0"/>
              </a:spcAft>
            </a:pPr>
            <a:r>
              <a:rPr lang="da-DK">
                <a:solidFill>
                  <a:srgbClr val="1A1A1A"/>
                </a:solidFill>
                <a:latin typeface="Cormorant Garamond Office"/>
              </a:rPr>
              <a:t>Råd til at styrke sammenhængskraft i det hybride arbejdsliv</a:t>
            </a:r>
            <a:endParaRPr lang="en-DK" dirty="0">
              <a:solidFill>
                <a:srgbClr val="1A1A1A"/>
              </a:solidFill>
              <a:latin typeface="Cormorant Garamond Office"/>
            </a:endParaRPr>
          </a:p>
        </p:txBody>
      </p:sp>
      <p:sp>
        <p:nvSpPr>
          <p:cNvPr id="6" name="Footer Placeholder 2">
            <a:extLst>
              <a:ext uri="{FF2B5EF4-FFF2-40B4-BE49-F238E27FC236}">
                <a16:creationId xmlns:a16="http://schemas.microsoft.com/office/drawing/2014/main" id="{42B1498F-FAFC-AC69-1FEB-91996B0FFF1B}"/>
              </a:ext>
            </a:extLst>
          </p:cNvPr>
          <p:cNvSpPr txBox="1">
            <a:spLocks/>
          </p:cNvSpPr>
          <p:nvPr/>
        </p:nvSpPr>
        <p:spPr>
          <a:xfrm>
            <a:off x="5250765" y="6265293"/>
            <a:ext cx="3796806" cy="805446"/>
          </a:xfrm>
          <a:prstGeom prst="rect">
            <a:avLst/>
          </a:prstGeom>
        </p:spPr>
        <p:txBody>
          <a:bodyPr vert="horz" wrap="square" lIns="215972" tIns="215972" rIns="215972" bIns="215972" rtlCol="0" anchor="b">
            <a:spAutoFit/>
          </a:bodyPr>
          <a:lstStyle>
            <a:defPPr>
              <a:defRPr lang="en-DK"/>
            </a:defPPr>
            <a:lvl1pPr marL="0" algn="l" defTabSz="914400" rtl="0" eaLnBrk="1" latinLnBrk="0" hangingPunct="1">
              <a:lnSpc>
                <a:spcPct val="100000"/>
              </a:lnSpc>
              <a:defRPr sz="800" kern="1200" spc="3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09" fontAlgn="auto">
              <a:spcBef>
                <a:spcPts val="0"/>
              </a:spcBef>
              <a:spcAft>
                <a:spcPts val="0"/>
              </a:spcAft>
            </a:pPr>
            <a:r>
              <a:rPr lang="en-GB" dirty="0">
                <a:solidFill>
                  <a:srgbClr val="1A1A1A"/>
                </a:solidFill>
                <a:latin typeface="Spartan Office"/>
              </a:rPr>
              <a:t>MEJSE HASLE NIELSEN, ORGANISATIONSPSYKOLOG, PHD-STIPENDIAT</a:t>
            </a:r>
            <a:endParaRPr lang="en-DK" dirty="0">
              <a:solidFill>
                <a:srgbClr val="1A1A1A"/>
              </a:solidFill>
              <a:latin typeface="Spartan Office"/>
            </a:endParaRPr>
          </a:p>
          <a:p>
            <a:pPr defTabSz="914309" fontAlgn="auto">
              <a:spcBef>
                <a:spcPts val="0"/>
              </a:spcBef>
              <a:spcAft>
                <a:spcPts val="0"/>
              </a:spcAft>
            </a:pPr>
            <a:endParaRPr lang="en-DK" dirty="0">
              <a:solidFill>
                <a:srgbClr val="1A1A1A"/>
              </a:solidFill>
              <a:latin typeface="Spartan Office"/>
            </a:endParaRPr>
          </a:p>
        </p:txBody>
      </p:sp>
      <p:sp>
        <p:nvSpPr>
          <p:cNvPr id="7" name="Content Placeholder 4">
            <a:extLst>
              <a:ext uri="{FF2B5EF4-FFF2-40B4-BE49-F238E27FC236}">
                <a16:creationId xmlns:a16="http://schemas.microsoft.com/office/drawing/2014/main" id="{ED5B8762-D34F-BD71-0F11-B701A5F9645A}"/>
              </a:ext>
            </a:extLst>
          </p:cNvPr>
          <p:cNvSpPr txBox="1">
            <a:spLocks/>
          </p:cNvSpPr>
          <p:nvPr/>
        </p:nvSpPr>
        <p:spPr>
          <a:xfrm>
            <a:off x="1666658" y="1630959"/>
            <a:ext cx="9250932" cy="3568340"/>
          </a:xfrm>
          <a:prstGeom prst="rect">
            <a:avLst/>
          </a:prstGeom>
        </p:spPr>
        <p:txBody>
          <a:bodyPr/>
          <a:lstStyle>
            <a:lvl1pPr marL="216000" indent="-216000" algn="l" defTabSz="914400" rtl="0" eaLnBrk="1" latinLnBrk="0" hangingPunct="1">
              <a:lnSpc>
                <a:spcPct val="100000"/>
              </a:lnSpc>
              <a:spcBef>
                <a:spcPts val="0"/>
              </a:spcBef>
              <a:buSzPct val="70000"/>
              <a:buFont typeface="Arial" panose="020B0604020202020204" pitchFamily="34" charset="0"/>
              <a:buChar char="•"/>
              <a:tabLst/>
              <a:defRPr sz="1600" b="0" i="0" kern="1200" spc="30" baseline="0">
                <a:solidFill>
                  <a:schemeClr val="tx1"/>
                </a:solidFill>
                <a:latin typeface="+mn-lt"/>
                <a:ea typeface="+mn-ea"/>
                <a:cs typeface="+mn-cs"/>
              </a:defRPr>
            </a:lvl1pPr>
            <a:lvl2pPr marL="406400" indent="-184150" algn="l" defTabSz="914400" rtl="0" eaLnBrk="1" latinLnBrk="0" hangingPunct="1">
              <a:lnSpc>
                <a:spcPct val="100000"/>
              </a:lnSpc>
              <a:spcBef>
                <a:spcPts val="0"/>
              </a:spcBef>
              <a:buSzPct val="70000"/>
              <a:buFont typeface="Arial" panose="020B0604020202020204" pitchFamily="34" charset="0"/>
              <a:buChar char="•"/>
              <a:tabLst/>
              <a:defRPr sz="1400" b="0" i="0" kern="1200" spc="30" baseline="0">
                <a:solidFill>
                  <a:schemeClr val="tx1"/>
                </a:solidFill>
                <a:latin typeface="+mn-lt"/>
                <a:ea typeface="+mn-ea"/>
                <a:cs typeface="+mn-cs"/>
              </a:defRPr>
            </a:lvl2pPr>
            <a:lvl3pPr marL="577850" indent="-171450" algn="l" defTabSz="914400" rtl="0" eaLnBrk="1" latinLnBrk="0" hangingPunct="1">
              <a:lnSpc>
                <a:spcPct val="100000"/>
              </a:lnSpc>
              <a:spcBef>
                <a:spcPts val="0"/>
              </a:spcBef>
              <a:buSzPct val="70000"/>
              <a:buFont typeface="Arial" panose="020B0604020202020204" pitchFamily="34" charset="0"/>
              <a:buChar char="•"/>
              <a:tabLst/>
              <a:defRPr sz="1200" b="0" i="0" kern="1200" spc="30" baseline="0">
                <a:solidFill>
                  <a:schemeClr val="tx1"/>
                </a:solidFill>
                <a:latin typeface="+mn-lt"/>
                <a:ea typeface="+mn-ea"/>
                <a:cs typeface="+mn-cs"/>
              </a:defRPr>
            </a:lvl3pPr>
            <a:lvl4pPr marL="720725" indent="-142875" algn="l" defTabSz="914400" rtl="0" eaLnBrk="1" latinLnBrk="0" hangingPunct="1">
              <a:lnSpc>
                <a:spcPct val="100000"/>
              </a:lnSpc>
              <a:spcBef>
                <a:spcPts val="0"/>
              </a:spcBef>
              <a:buSzPct val="70000"/>
              <a:buFont typeface="Arial" panose="020B0604020202020204" pitchFamily="34" charset="0"/>
              <a:buChar char="•"/>
              <a:tabLst/>
              <a:defRPr sz="1000" b="0" i="0" kern="1200" spc="30" baseline="0">
                <a:solidFill>
                  <a:schemeClr val="tx1"/>
                </a:solidFill>
                <a:latin typeface="+mn-lt"/>
                <a:ea typeface="+mn-ea"/>
                <a:cs typeface="+mn-cs"/>
              </a:defRPr>
            </a:lvl4pPr>
            <a:lvl5pPr marL="852488" indent="-131763" algn="l" defTabSz="914400" rtl="0" eaLnBrk="1" latinLnBrk="0" hangingPunct="1">
              <a:lnSpc>
                <a:spcPct val="100000"/>
              </a:lnSpc>
              <a:spcBef>
                <a:spcPts val="0"/>
              </a:spcBef>
              <a:buSzPct val="70000"/>
              <a:buFont typeface="Arial" panose="020B0604020202020204" pitchFamily="34" charset="0"/>
              <a:buChar char="•"/>
              <a:tabLst/>
              <a:defRPr sz="800" b="0" i="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09" fontAlgn="auto">
              <a:spcAft>
                <a:spcPts val="0"/>
              </a:spcAft>
              <a:buNone/>
            </a:pPr>
            <a:r>
              <a:rPr lang="en-DK" sz="2400" dirty="0">
                <a:solidFill>
                  <a:srgbClr val="1A1A1A"/>
                </a:solidFill>
                <a:latin typeface="Cormorant Garamond Office"/>
              </a:rPr>
              <a:t>Sæt fokus på det dilemmafyldte (arbejd evt. aktivt </a:t>
            </a:r>
            <a:r>
              <a:rPr lang="en-GB" sz="2400" dirty="0">
                <a:solidFill>
                  <a:srgbClr val="1A1A1A"/>
                </a:solidFill>
                <a:latin typeface="Cormorant Garamond Office"/>
              </a:rPr>
              <a:t>m</a:t>
            </a:r>
            <a:r>
              <a:rPr lang="en-DK" sz="2400" dirty="0">
                <a:solidFill>
                  <a:srgbClr val="1A1A1A"/>
                </a:solidFill>
                <a:latin typeface="Cormorant Garamond Office"/>
              </a:rPr>
              <a:t>ed dilemmaerne </a:t>
            </a:r>
            <a:r>
              <a:rPr lang="en-GB" sz="2400" dirty="0" err="1">
                <a:solidFill>
                  <a:srgbClr val="1A1A1A"/>
                </a:solidFill>
                <a:latin typeface="Cormorant Garamond Office"/>
              </a:rPr>
              <a:t>i</a:t>
            </a:r>
            <a:r>
              <a:rPr lang="en-GB" sz="2400" dirty="0">
                <a:solidFill>
                  <a:srgbClr val="1A1A1A"/>
                </a:solidFill>
                <a:latin typeface="Cormorant Garamond Office"/>
              </a:rPr>
              <a:t> </a:t>
            </a:r>
            <a:r>
              <a:rPr lang="en-GB" sz="2400" dirty="0" err="1">
                <a:solidFill>
                  <a:srgbClr val="1A1A1A"/>
                </a:solidFill>
                <a:latin typeface="Cormorant Garamond Office"/>
              </a:rPr>
              <a:t>organisationen</a:t>
            </a:r>
            <a:r>
              <a:rPr lang="en-DK" sz="2400" dirty="0">
                <a:solidFill>
                  <a:srgbClr val="1A1A1A"/>
                </a:solidFill>
                <a:latin typeface="Cormorant Garamond Office"/>
              </a:rPr>
              <a:t>)</a:t>
            </a:r>
          </a:p>
          <a:p>
            <a:pPr marL="0" indent="0" defTabSz="914309" fontAlgn="auto">
              <a:spcAft>
                <a:spcPts val="0"/>
              </a:spcAft>
              <a:buNone/>
            </a:pPr>
            <a:endParaRPr lang="en-GB" sz="2400" dirty="0">
              <a:solidFill>
                <a:srgbClr val="1A1A1A"/>
              </a:solidFill>
              <a:latin typeface="Cormorant Garamond Office"/>
            </a:endParaRPr>
          </a:p>
          <a:p>
            <a:pPr marL="0" indent="0" defTabSz="914309" fontAlgn="auto">
              <a:spcAft>
                <a:spcPts val="0"/>
              </a:spcAft>
              <a:buNone/>
            </a:pPr>
            <a:r>
              <a:rPr lang="en-GB" sz="2400" dirty="0">
                <a:solidFill>
                  <a:srgbClr val="1A1A1A"/>
                </a:solidFill>
                <a:latin typeface="Cormorant Garamond Office"/>
              </a:rPr>
              <a:t>I</a:t>
            </a:r>
            <a:r>
              <a:rPr lang="en-DK" sz="2400" dirty="0">
                <a:solidFill>
                  <a:srgbClr val="1A1A1A"/>
                </a:solidFill>
                <a:latin typeface="Cormorant Garamond Office"/>
              </a:rPr>
              <a:t>nddragelse af medarbejdere: tydelighed, åbenhed og løbende forventningsafstemninger </a:t>
            </a:r>
          </a:p>
          <a:p>
            <a:pPr marL="0" indent="0" defTabSz="914309" fontAlgn="auto">
              <a:spcAft>
                <a:spcPts val="0"/>
              </a:spcAft>
              <a:buNone/>
            </a:pPr>
            <a:endParaRPr lang="en-DK" sz="2400" dirty="0">
              <a:solidFill>
                <a:srgbClr val="1A1A1A"/>
              </a:solidFill>
              <a:latin typeface="Cormorant Garamond Office"/>
            </a:endParaRPr>
          </a:p>
          <a:p>
            <a:pPr marL="0" indent="0" defTabSz="914309" fontAlgn="auto">
              <a:spcAft>
                <a:spcPts val="0"/>
              </a:spcAft>
              <a:buNone/>
            </a:pPr>
            <a:r>
              <a:rPr lang="en-DK" sz="2400" dirty="0">
                <a:solidFill>
                  <a:srgbClr val="1A1A1A"/>
                </a:solidFill>
                <a:latin typeface="Cormorant Garamond Office"/>
              </a:rPr>
              <a:t>Gen(besøg) den psykologiske kontrakt og etabler “hybride spilleregler” </a:t>
            </a:r>
            <a:r>
              <a:rPr lang="en-GB" sz="2400" dirty="0" err="1">
                <a:solidFill>
                  <a:srgbClr val="1A1A1A"/>
                </a:solidFill>
                <a:latin typeface="Cormorant Garamond Office"/>
              </a:rPr>
              <a:t>i</a:t>
            </a:r>
            <a:r>
              <a:rPr lang="en-GB" sz="2400" dirty="0">
                <a:solidFill>
                  <a:srgbClr val="1A1A1A"/>
                </a:solidFill>
                <a:latin typeface="Cormorant Garamond Office"/>
              </a:rPr>
              <a:t> </a:t>
            </a:r>
            <a:r>
              <a:rPr lang="en-GB" sz="2400" dirty="0" err="1">
                <a:solidFill>
                  <a:srgbClr val="1A1A1A"/>
                </a:solidFill>
                <a:latin typeface="Cormorant Garamond Office"/>
              </a:rPr>
              <a:t>afdelingen</a:t>
            </a:r>
            <a:r>
              <a:rPr lang="en-GB" sz="2400" dirty="0">
                <a:solidFill>
                  <a:srgbClr val="1A1A1A"/>
                </a:solidFill>
                <a:latin typeface="Cormorant Garamond Office"/>
              </a:rPr>
              <a:t>/</a:t>
            </a:r>
            <a:r>
              <a:rPr lang="en-GB" sz="2400" dirty="0" err="1">
                <a:solidFill>
                  <a:srgbClr val="1A1A1A"/>
                </a:solidFill>
                <a:latin typeface="Cormorant Garamond Office"/>
              </a:rPr>
              <a:t>organisationen</a:t>
            </a:r>
            <a:r>
              <a:rPr lang="en-GB" sz="2400" dirty="0">
                <a:solidFill>
                  <a:srgbClr val="1A1A1A"/>
                </a:solidFill>
                <a:latin typeface="Cormorant Garamond Office"/>
              </a:rPr>
              <a:t> </a:t>
            </a:r>
          </a:p>
          <a:p>
            <a:pPr marL="0" indent="0" defTabSz="914309" fontAlgn="auto">
              <a:spcAft>
                <a:spcPts val="0"/>
              </a:spcAft>
              <a:buNone/>
            </a:pPr>
            <a:endParaRPr lang="en-GB" sz="2400" dirty="0">
              <a:solidFill>
                <a:srgbClr val="1A1A1A"/>
              </a:solidFill>
              <a:latin typeface="Cormorant Garamond Office"/>
            </a:endParaRPr>
          </a:p>
          <a:p>
            <a:pPr marL="0" indent="0" defTabSz="914309" fontAlgn="auto">
              <a:spcAft>
                <a:spcPts val="0"/>
              </a:spcAft>
              <a:buNone/>
            </a:pPr>
            <a:r>
              <a:rPr lang="da-DK" sz="2400" dirty="0">
                <a:solidFill>
                  <a:srgbClr val="1A1A1A"/>
                </a:solidFill>
                <a:latin typeface="Cormorant Garamond Office"/>
              </a:rPr>
              <a:t>Sæt kerneopgaven og det fælles ”vi”  på dagsordenen - Hvorfor er vi her? Og hvad binder os sammen?</a:t>
            </a:r>
            <a:endParaRPr lang="en-DK" sz="2400" dirty="0">
              <a:solidFill>
                <a:srgbClr val="1A1A1A"/>
              </a:solidFill>
              <a:latin typeface="Cormorant Garamond Office"/>
            </a:endParaRPr>
          </a:p>
          <a:p>
            <a:pPr marL="0" indent="0" defTabSz="914309" fontAlgn="auto">
              <a:spcAft>
                <a:spcPts val="0"/>
              </a:spcAft>
              <a:buNone/>
            </a:pPr>
            <a:endParaRPr lang="en-DK" dirty="0">
              <a:solidFill>
                <a:srgbClr val="1A1A1A"/>
              </a:solidFill>
              <a:latin typeface="Spartan Office"/>
            </a:endParaRPr>
          </a:p>
          <a:p>
            <a:pPr marL="0" indent="0" defTabSz="914309" fontAlgn="auto">
              <a:spcAft>
                <a:spcPts val="0"/>
              </a:spcAft>
              <a:buNone/>
            </a:pPr>
            <a:endParaRPr lang="en-DK" dirty="0">
              <a:solidFill>
                <a:srgbClr val="1A1A1A"/>
              </a:solidFill>
              <a:latin typeface="Spartan Office"/>
            </a:endParaRPr>
          </a:p>
          <a:p>
            <a:pPr marL="0" indent="0" defTabSz="914309" fontAlgn="auto">
              <a:spcAft>
                <a:spcPts val="0"/>
              </a:spcAft>
              <a:buNone/>
            </a:pPr>
            <a:endParaRPr lang="en-DK" dirty="0">
              <a:solidFill>
                <a:srgbClr val="1A1A1A"/>
              </a:solidFill>
              <a:latin typeface="Spartan Office"/>
            </a:endParaRPr>
          </a:p>
          <a:p>
            <a:pPr marL="0" indent="0" defTabSz="914309" fontAlgn="auto">
              <a:spcAft>
                <a:spcPts val="0"/>
              </a:spcAft>
              <a:buNone/>
            </a:pPr>
            <a:endParaRPr lang="en-DK" dirty="0">
              <a:solidFill>
                <a:srgbClr val="1A1A1A"/>
              </a:solidFill>
              <a:latin typeface="Spartan Office"/>
            </a:endParaRPr>
          </a:p>
          <a:p>
            <a:pPr marL="0" indent="0" defTabSz="914309" fontAlgn="auto">
              <a:spcAft>
                <a:spcPts val="0"/>
              </a:spcAft>
              <a:buNone/>
            </a:pPr>
            <a:endParaRPr lang="en-DK" dirty="0">
              <a:solidFill>
                <a:srgbClr val="1A1A1A"/>
              </a:solidFill>
              <a:latin typeface="Spartan Office"/>
            </a:endParaRPr>
          </a:p>
          <a:p>
            <a:pPr marL="0" indent="0" defTabSz="914309" fontAlgn="auto">
              <a:spcAft>
                <a:spcPts val="0"/>
              </a:spcAft>
              <a:buNone/>
            </a:pPr>
            <a:endParaRPr lang="en-DK" dirty="0">
              <a:solidFill>
                <a:srgbClr val="1A1A1A"/>
              </a:solidFill>
              <a:latin typeface="Spartan Office"/>
            </a:endParaRPr>
          </a:p>
          <a:p>
            <a:pPr marL="0" indent="0" defTabSz="914309" fontAlgn="auto">
              <a:spcAft>
                <a:spcPts val="0"/>
              </a:spcAft>
              <a:buNone/>
            </a:pPr>
            <a:endParaRPr lang="en-DK" dirty="0">
              <a:solidFill>
                <a:srgbClr val="1A1A1A"/>
              </a:solidFill>
              <a:latin typeface="Spartan Office"/>
            </a:endParaRPr>
          </a:p>
        </p:txBody>
      </p:sp>
      <p:pic>
        <p:nvPicPr>
          <p:cNvPr id="8" name="Graphic 7" descr="Chat with solid fill">
            <a:extLst>
              <a:ext uri="{FF2B5EF4-FFF2-40B4-BE49-F238E27FC236}">
                <a16:creationId xmlns:a16="http://schemas.microsoft.com/office/drawing/2014/main" id="{501E902C-AF3C-C1CD-B937-A9AF26FAD2C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07240" y="2709956"/>
            <a:ext cx="719044" cy="719044"/>
          </a:xfrm>
          <a:prstGeom prst="rect">
            <a:avLst/>
          </a:prstGeom>
        </p:spPr>
      </p:pic>
      <p:pic>
        <p:nvPicPr>
          <p:cNvPr id="9" name="Graphic 8" descr="Hand with solid fill">
            <a:extLst>
              <a:ext uri="{FF2B5EF4-FFF2-40B4-BE49-F238E27FC236}">
                <a16:creationId xmlns:a16="http://schemas.microsoft.com/office/drawing/2014/main" id="{3B79C06F-088E-A6A3-0EC5-551BDCBFCF3B}"/>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31532" y="1656525"/>
            <a:ext cx="619044" cy="619044"/>
          </a:xfrm>
          <a:prstGeom prst="rect">
            <a:avLst/>
          </a:prstGeom>
        </p:spPr>
      </p:pic>
      <p:pic>
        <p:nvPicPr>
          <p:cNvPr id="10" name="Graphic 9" descr="Cheers outline">
            <a:extLst>
              <a:ext uri="{FF2B5EF4-FFF2-40B4-BE49-F238E27FC236}">
                <a16:creationId xmlns:a16="http://schemas.microsoft.com/office/drawing/2014/main" id="{A09646CF-8D3A-0256-0C99-9387FFE89762}"/>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896199" y="4986019"/>
            <a:ext cx="689710" cy="689710"/>
          </a:xfrm>
          <a:prstGeom prst="rect">
            <a:avLst/>
          </a:prstGeom>
        </p:spPr>
      </p:pic>
      <p:pic>
        <p:nvPicPr>
          <p:cNvPr id="12" name="Graphic 11" descr="Meeting outline">
            <a:extLst>
              <a:ext uri="{FF2B5EF4-FFF2-40B4-BE49-F238E27FC236}">
                <a16:creationId xmlns:a16="http://schemas.microsoft.com/office/drawing/2014/main" id="{BE385CC4-05EF-0321-12B1-E1A6838824B2}"/>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965960" y="3804242"/>
            <a:ext cx="682351" cy="682351"/>
          </a:xfrm>
          <a:prstGeom prst="rect">
            <a:avLst/>
          </a:prstGeom>
        </p:spPr>
      </p:pic>
    </p:spTree>
    <p:extLst>
      <p:ext uri="{BB962C8B-B14F-4D97-AF65-F5344CB8AC3E}">
        <p14:creationId xmlns:p14="http://schemas.microsoft.com/office/powerpoint/2010/main" val="216390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65A0C017-5AD5-C518-02E9-D60726348D52}"/>
              </a:ext>
            </a:extLst>
          </p:cNvPr>
          <p:cNvSpPr txBox="1">
            <a:spLocks/>
          </p:cNvSpPr>
          <p:nvPr/>
        </p:nvSpPr>
        <p:spPr>
          <a:xfrm>
            <a:off x="1129729" y="1268694"/>
            <a:ext cx="2875692" cy="4320612"/>
          </a:xfrm>
          <a:prstGeom prst="rect">
            <a:avLst/>
          </a:prstGeom>
        </p:spPr>
        <p:txBody>
          <a:bodyPr/>
          <a:lstStyle>
            <a:lvl1pPr marL="216000" indent="-216000" algn="l" defTabSz="914400" rtl="0" eaLnBrk="1" latinLnBrk="0" hangingPunct="1">
              <a:lnSpc>
                <a:spcPct val="100000"/>
              </a:lnSpc>
              <a:spcBef>
                <a:spcPts val="0"/>
              </a:spcBef>
              <a:buSzPct val="70000"/>
              <a:buFont typeface="Arial" panose="020B0604020202020204" pitchFamily="34" charset="0"/>
              <a:buChar char="•"/>
              <a:tabLst/>
              <a:defRPr sz="1600" b="0" i="0" kern="1200" spc="30" baseline="0">
                <a:solidFill>
                  <a:schemeClr val="tx1"/>
                </a:solidFill>
                <a:latin typeface="+mn-lt"/>
                <a:ea typeface="+mn-ea"/>
                <a:cs typeface="+mn-cs"/>
              </a:defRPr>
            </a:lvl1pPr>
            <a:lvl2pPr marL="406400" indent="-184150" algn="l" defTabSz="914400" rtl="0" eaLnBrk="1" latinLnBrk="0" hangingPunct="1">
              <a:lnSpc>
                <a:spcPct val="100000"/>
              </a:lnSpc>
              <a:spcBef>
                <a:spcPts val="0"/>
              </a:spcBef>
              <a:buSzPct val="70000"/>
              <a:buFont typeface="Arial" panose="020B0604020202020204" pitchFamily="34" charset="0"/>
              <a:buChar char="•"/>
              <a:tabLst/>
              <a:defRPr sz="1400" b="0" i="0" kern="1200" spc="30" baseline="0">
                <a:solidFill>
                  <a:schemeClr val="tx1"/>
                </a:solidFill>
                <a:latin typeface="+mn-lt"/>
                <a:ea typeface="+mn-ea"/>
                <a:cs typeface="+mn-cs"/>
              </a:defRPr>
            </a:lvl2pPr>
            <a:lvl3pPr marL="577850" indent="-171450" algn="l" defTabSz="914400" rtl="0" eaLnBrk="1" latinLnBrk="0" hangingPunct="1">
              <a:lnSpc>
                <a:spcPct val="100000"/>
              </a:lnSpc>
              <a:spcBef>
                <a:spcPts val="0"/>
              </a:spcBef>
              <a:buSzPct val="70000"/>
              <a:buFont typeface="Arial" panose="020B0604020202020204" pitchFamily="34" charset="0"/>
              <a:buChar char="•"/>
              <a:tabLst/>
              <a:defRPr sz="1200" b="0" i="0" kern="1200" spc="30" baseline="0">
                <a:solidFill>
                  <a:schemeClr val="tx1"/>
                </a:solidFill>
                <a:latin typeface="+mn-lt"/>
                <a:ea typeface="+mn-ea"/>
                <a:cs typeface="+mn-cs"/>
              </a:defRPr>
            </a:lvl3pPr>
            <a:lvl4pPr marL="720725" indent="-142875" algn="l" defTabSz="914400" rtl="0" eaLnBrk="1" latinLnBrk="0" hangingPunct="1">
              <a:lnSpc>
                <a:spcPct val="100000"/>
              </a:lnSpc>
              <a:spcBef>
                <a:spcPts val="0"/>
              </a:spcBef>
              <a:buSzPct val="70000"/>
              <a:buFont typeface="Arial" panose="020B0604020202020204" pitchFamily="34" charset="0"/>
              <a:buChar char="•"/>
              <a:tabLst/>
              <a:defRPr sz="1000" b="0" i="0" kern="1200" spc="30" baseline="0">
                <a:solidFill>
                  <a:schemeClr val="tx1"/>
                </a:solidFill>
                <a:latin typeface="+mn-lt"/>
                <a:ea typeface="+mn-ea"/>
                <a:cs typeface="+mn-cs"/>
              </a:defRPr>
            </a:lvl4pPr>
            <a:lvl5pPr marL="852488" indent="-131763" algn="l" defTabSz="914400" rtl="0" eaLnBrk="1" latinLnBrk="0" hangingPunct="1">
              <a:lnSpc>
                <a:spcPct val="100000"/>
              </a:lnSpc>
              <a:spcBef>
                <a:spcPts val="0"/>
              </a:spcBef>
              <a:buSzPct val="70000"/>
              <a:buFont typeface="Arial" panose="020B0604020202020204" pitchFamily="34" charset="0"/>
              <a:buChar char="•"/>
              <a:tabLst/>
              <a:defRPr sz="800" b="0" i="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914309" fontAlgn="auto">
              <a:lnSpc>
                <a:spcPct val="150000"/>
              </a:lnSpc>
              <a:spcAft>
                <a:spcPts val="0"/>
              </a:spcAft>
              <a:buNone/>
            </a:pPr>
            <a:endParaRPr lang="en-DK" sz="1800" dirty="0">
              <a:solidFill>
                <a:srgbClr val="1A1A1A"/>
              </a:solidFill>
              <a:latin typeface="Calibri" panose="020F0502020204030204" pitchFamily="34" charset="0"/>
              <a:ea typeface="Calibri" panose="020F0502020204030204" pitchFamily="34" charset="0"/>
              <a:cs typeface="Times New Roman" panose="02020603050405020304" pitchFamily="18" charset="0"/>
            </a:endParaRPr>
          </a:p>
          <a:p>
            <a:pPr marL="0" indent="0" algn="just" defTabSz="914309" fontAlgn="auto">
              <a:lnSpc>
                <a:spcPct val="150000"/>
              </a:lnSpc>
              <a:spcAft>
                <a:spcPts val="0"/>
              </a:spcAft>
              <a:buNone/>
            </a:pPr>
            <a:endParaRPr lang="en-DK" sz="1800" dirty="0">
              <a:solidFill>
                <a:srgbClr val="1A1A1A"/>
              </a:solidFill>
              <a:latin typeface="Calibri" panose="020F0502020204030204" pitchFamily="34" charset="0"/>
              <a:ea typeface="Calibri" panose="020F0502020204030204" pitchFamily="34" charset="0"/>
              <a:cs typeface="Times New Roman" panose="02020603050405020304" pitchFamily="18" charset="0"/>
            </a:endParaRPr>
          </a:p>
          <a:p>
            <a:pPr marL="0" indent="0" defTabSz="914309" fontAlgn="auto">
              <a:spcAft>
                <a:spcPts val="0"/>
              </a:spcAft>
              <a:buNone/>
            </a:pPr>
            <a:endParaRPr lang="da-DK" sz="1800" dirty="0">
              <a:solidFill>
                <a:srgbClr val="1A1A1A"/>
              </a:solidFill>
              <a:latin typeface="Spartan Office"/>
              <a:ea typeface="Calibri" panose="020F0502020204030204" pitchFamily="34" charset="0"/>
              <a:cs typeface="Times New Roman" panose="02020603050405020304" pitchFamily="18" charset="0"/>
            </a:endParaRPr>
          </a:p>
          <a:p>
            <a:pPr marL="0" indent="0" algn="just" defTabSz="914309" fontAlgn="auto">
              <a:lnSpc>
                <a:spcPct val="150000"/>
              </a:lnSpc>
              <a:spcAft>
                <a:spcPts val="0"/>
              </a:spcAft>
              <a:buNone/>
            </a:pPr>
            <a:endParaRPr lang="da-DK" sz="1800" dirty="0">
              <a:solidFill>
                <a:srgbClr val="1A1A1A"/>
              </a:solidFill>
              <a:latin typeface="Cormorant Garamond Office"/>
              <a:ea typeface="Calibri" panose="020F0502020204030204" pitchFamily="34" charset="0"/>
              <a:cs typeface="Times New Roman" panose="02020603050405020304" pitchFamily="18" charset="0"/>
            </a:endParaRPr>
          </a:p>
          <a:p>
            <a:pPr marL="0" indent="0" algn="just" defTabSz="914309" fontAlgn="auto">
              <a:lnSpc>
                <a:spcPct val="150000"/>
              </a:lnSpc>
              <a:spcAft>
                <a:spcPts val="0"/>
              </a:spcAft>
              <a:buNone/>
            </a:pPr>
            <a:endParaRPr lang="da-DK" sz="1800" dirty="0">
              <a:solidFill>
                <a:srgbClr val="1A1A1A"/>
              </a:solidFill>
              <a:latin typeface="Cormorant Garamond Office"/>
              <a:ea typeface="Calibri" panose="020F0502020204030204" pitchFamily="34" charset="0"/>
              <a:cs typeface="Times New Roman" panose="02020603050405020304" pitchFamily="18" charset="0"/>
            </a:endParaRPr>
          </a:p>
          <a:p>
            <a:pPr marL="0" indent="0" algn="just" defTabSz="914309" fontAlgn="auto">
              <a:lnSpc>
                <a:spcPct val="150000"/>
              </a:lnSpc>
              <a:spcAft>
                <a:spcPts val="0"/>
              </a:spcAft>
              <a:buNone/>
            </a:pPr>
            <a:r>
              <a:rPr lang="da-DK" sz="1800" dirty="0">
                <a:solidFill>
                  <a:srgbClr val="1A1A1A"/>
                </a:solidFill>
                <a:latin typeface="Cormorant Garamond Office"/>
                <a:ea typeface="Calibri" panose="020F0502020204030204" pitchFamily="34" charset="0"/>
                <a:cs typeface="Times New Roman" panose="02020603050405020304" pitchFamily="18" charset="0"/>
              </a:rPr>
              <a:t>Mejse Hasle Nielsen</a:t>
            </a:r>
          </a:p>
          <a:p>
            <a:pPr marL="0" indent="0" algn="just" defTabSz="914309" fontAlgn="auto">
              <a:lnSpc>
                <a:spcPct val="150000"/>
              </a:lnSpc>
              <a:spcAft>
                <a:spcPts val="0"/>
              </a:spcAft>
              <a:buNone/>
            </a:pPr>
            <a:r>
              <a:rPr lang="da-DK" sz="1800" dirty="0" err="1">
                <a:solidFill>
                  <a:srgbClr val="1A1A1A"/>
                </a:solidFill>
                <a:latin typeface="Cormorant Garamond Office"/>
                <a:ea typeface="Calibri" panose="020F0502020204030204" pitchFamily="34" charset="0"/>
                <a:cs typeface="Times New Roman" panose="02020603050405020304" pitchFamily="18" charset="0"/>
              </a:rPr>
              <a:t>mhani@dtu.dk</a:t>
            </a:r>
            <a:endParaRPr lang="en-DK" sz="1800" dirty="0">
              <a:solidFill>
                <a:srgbClr val="1A1A1A"/>
              </a:solidFill>
              <a:latin typeface="Cormorant Garamond Office"/>
              <a:ea typeface="Calibri" panose="020F0502020204030204" pitchFamily="34" charset="0"/>
              <a:cs typeface="Times New Roman" panose="02020603050405020304" pitchFamily="18" charset="0"/>
            </a:endParaRPr>
          </a:p>
          <a:p>
            <a:pPr marL="0" indent="0" algn="just" defTabSz="914309" fontAlgn="auto">
              <a:lnSpc>
                <a:spcPct val="150000"/>
              </a:lnSpc>
              <a:spcAft>
                <a:spcPts val="0"/>
              </a:spcAft>
              <a:buNone/>
            </a:pPr>
            <a:r>
              <a:rPr lang="en-US" sz="1800" dirty="0" err="1">
                <a:solidFill>
                  <a:srgbClr val="1A1A1A"/>
                </a:solidFill>
                <a:latin typeface="Cormorant Garamond Office"/>
                <a:ea typeface="Calibri" panose="020F0502020204030204" pitchFamily="34" charset="0"/>
                <a:cs typeface="Times New Roman" panose="02020603050405020304" pitchFamily="18" charset="0"/>
              </a:rPr>
              <a:t>Tlf</a:t>
            </a:r>
            <a:r>
              <a:rPr lang="en-US" sz="1800" dirty="0">
                <a:solidFill>
                  <a:srgbClr val="1A1A1A"/>
                </a:solidFill>
                <a:latin typeface="Cormorant Garamond Office"/>
                <a:ea typeface="Calibri" panose="020F0502020204030204" pitchFamily="34" charset="0"/>
                <a:cs typeface="Times New Roman" panose="02020603050405020304" pitchFamily="18" charset="0"/>
              </a:rPr>
              <a:t>. : 61 70 49 40</a:t>
            </a:r>
            <a:endParaRPr lang="en-DK" sz="1800" dirty="0">
              <a:solidFill>
                <a:srgbClr val="1A1A1A"/>
              </a:solidFill>
              <a:latin typeface="Cormorant Garamond Office"/>
              <a:ea typeface="Calibri" panose="020F0502020204030204" pitchFamily="34" charset="0"/>
              <a:cs typeface="Times New Roman" panose="02020603050405020304" pitchFamily="18" charset="0"/>
            </a:endParaRPr>
          </a:p>
          <a:p>
            <a:pPr marL="0" indent="0" algn="just" defTabSz="914309" fontAlgn="auto">
              <a:lnSpc>
                <a:spcPct val="150000"/>
              </a:lnSpc>
              <a:spcAft>
                <a:spcPts val="0"/>
              </a:spcAft>
              <a:buNone/>
            </a:pPr>
            <a:endParaRPr lang="en-DK" dirty="0">
              <a:solidFill>
                <a:srgbClr val="1A1A1A"/>
              </a:solidFill>
              <a:latin typeface="Spartan Office"/>
            </a:endParaRPr>
          </a:p>
        </p:txBody>
      </p:sp>
      <p:sp>
        <p:nvSpPr>
          <p:cNvPr id="4" name="Title 5">
            <a:extLst>
              <a:ext uri="{FF2B5EF4-FFF2-40B4-BE49-F238E27FC236}">
                <a16:creationId xmlns:a16="http://schemas.microsoft.com/office/drawing/2014/main" id="{EA19D4DD-C89B-7709-7188-7FA32139D15F}"/>
              </a:ext>
            </a:extLst>
          </p:cNvPr>
          <p:cNvSpPr txBox="1">
            <a:spLocks/>
          </p:cNvSpPr>
          <p:nvPr/>
        </p:nvSpPr>
        <p:spPr>
          <a:xfrm>
            <a:off x="3021796" y="468963"/>
            <a:ext cx="7501957" cy="2391548"/>
          </a:xfrm>
          <a:prstGeom prst="rect">
            <a:avLst/>
          </a:prstGeom>
        </p:spPr>
        <p:txBody>
          <a:bodyPr/>
          <a:lstStyle>
            <a:lvl1pPr algn="l" defTabSz="914400" rtl="0" eaLnBrk="1" latinLnBrk="0" hangingPunct="1">
              <a:lnSpc>
                <a:spcPct val="80000"/>
              </a:lnSpc>
              <a:spcBef>
                <a:spcPct val="0"/>
              </a:spcBef>
              <a:buNone/>
              <a:defRPr sz="3200" b="0" i="0" kern="1200" spc="0">
                <a:solidFill>
                  <a:schemeClr val="tx1"/>
                </a:solidFill>
                <a:latin typeface="+mj-lt"/>
                <a:ea typeface="+mj-ea"/>
                <a:cs typeface="+mj-cs"/>
              </a:defRPr>
            </a:lvl1pPr>
          </a:lstStyle>
          <a:p>
            <a:pPr algn="ctr" defTabSz="914309" fontAlgn="auto">
              <a:lnSpc>
                <a:spcPct val="150000"/>
              </a:lnSpc>
              <a:spcAft>
                <a:spcPts val="0"/>
              </a:spcAft>
            </a:pPr>
            <a:r>
              <a:rPr lang="en-DK">
                <a:solidFill>
                  <a:srgbClr val="1A1A1A"/>
                </a:solidFill>
                <a:latin typeface="Cormorant Garamond Office"/>
              </a:rPr>
              <a:t>Tak for </a:t>
            </a:r>
            <a:r>
              <a:rPr lang="en-GB">
                <a:solidFill>
                  <a:srgbClr val="1A1A1A"/>
                </a:solidFill>
                <a:latin typeface="Cormorant Garamond Office"/>
              </a:rPr>
              <a:t>i</a:t>
            </a:r>
            <a:r>
              <a:rPr lang="en-DK">
                <a:solidFill>
                  <a:srgbClr val="1A1A1A"/>
                </a:solidFill>
                <a:latin typeface="Cormorant Garamond Office"/>
              </a:rPr>
              <a:t> dag - og jeres bidrag til dialogen om det gode hybride arbejdsliv! </a:t>
            </a:r>
            <a:endParaRPr lang="en-DK" dirty="0">
              <a:solidFill>
                <a:srgbClr val="1A1A1A"/>
              </a:solidFill>
              <a:latin typeface="Cormorant Garamond Office"/>
            </a:endParaRPr>
          </a:p>
        </p:txBody>
      </p:sp>
      <p:pic>
        <p:nvPicPr>
          <p:cNvPr id="6" name="Picture 2" descr="Linkedin - Free social media icons">
            <a:hlinkClick r:id="rId3"/>
            <a:extLst>
              <a:ext uri="{FF2B5EF4-FFF2-40B4-BE49-F238E27FC236}">
                <a16:creationId xmlns:a16="http://schemas.microsoft.com/office/drawing/2014/main" id="{7B9B6C36-B17B-5E1B-DB82-F3BC17A9B00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3795" y="5251987"/>
            <a:ext cx="817455" cy="81745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BCB8E8F-BE04-DBCA-EC65-3CFE21655560}"/>
              </a:ext>
            </a:extLst>
          </p:cNvPr>
          <p:cNvSpPr txBox="1"/>
          <p:nvPr/>
        </p:nvSpPr>
        <p:spPr>
          <a:xfrm>
            <a:off x="2090411" y="5700157"/>
            <a:ext cx="6095206" cy="369284"/>
          </a:xfrm>
          <a:prstGeom prst="rect">
            <a:avLst/>
          </a:prstGeom>
          <a:noFill/>
        </p:spPr>
        <p:txBody>
          <a:bodyPr wrap="square">
            <a:spAutoFit/>
          </a:bodyPr>
          <a:lstStyle/>
          <a:p>
            <a:pPr defTabSz="914309" fontAlgn="auto">
              <a:spcBef>
                <a:spcPts val="0"/>
              </a:spcBef>
              <a:spcAft>
                <a:spcPts val="0"/>
              </a:spcAft>
            </a:pPr>
            <a:r>
              <a:rPr lang="en-DK" sz="1800" dirty="0">
                <a:solidFill>
                  <a:srgbClr val="1A1A1A"/>
                </a:solidFill>
                <a:latin typeface="Cormorant Garamond Office"/>
                <a:ea typeface="+mn-ea"/>
              </a:rPr>
              <a:t>https://www.linkedin.com/in/mejse-hasle-a14310138/</a:t>
            </a:r>
          </a:p>
        </p:txBody>
      </p:sp>
      <p:pic>
        <p:nvPicPr>
          <p:cNvPr id="9" name="Picture 8" descr="A picture containing text, bedroom&#10;&#10;Description automatically generated">
            <a:extLst>
              <a:ext uri="{FF2B5EF4-FFF2-40B4-BE49-F238E27FC236}">
                <a16:creationId xmlns:a16="http://schemas.microsoft.com/office/drawing/2014/main" id="{1A045018-BE59-F4A0-8A87-6A2022E75DB7}"/>
              </a:ext>
            </a:extLst>
          </p:cNvPr>
          <p:cNvPicPr>
            <a:picLocks noChangeAspect="1"/>
          </p:cNvPicPr>
          <p:nvPr/>
        </p:nvPicPr>
        <p:blipFill>
          <a:blip r:embed="rId5">
            <a:extLst>
              <a:ext uri="{837473B0-CC2E-450A-ABE3-18F120FF3D39}">
                <a1611:picAttrSrcUrl xmlns:a1611="http://schemas.microsoft.com/office/drawing/2016/11/main" xmlns="" r:id="rId6"/>
              </a:ext>
            </a:extLst>
          </a:blip>
          <a:stretch>
            <a:fillRect/>
          </a:stretch>
        </p:blipFill>
        <p:spPr>
          <a:xfrm>
            <a:off x="4216734" y="2521746"/>
            <a:ext cx="4636711" cy="2600719"/>
          </a:xfrm>
          <a:prstGeom prst="rect">
            <a:avLst/>
          </a:prstGeom>
        </p:spPr>
      </p:pic>
      <p:pic>
        <p:nvPicPr>
          <p:cNvPr id="10" name="Picture 9">
            <a:extLst>
              <a:ext uri="{FF2B5EF4-FFF2-40B4-BE49-F238E27FC236}">
                <a16:creationId xmlns:a16="http://schemas.microsoft.com/office/drawing/2014/main" id="{6ABD23DC-E7EA-5EB6-FCF1-06529565ACD4}"/>
              </a:ext>
            </a:extLst>
          </p:cNvPr>
          <p:cNvPicPr>
            <a:picLocks noChangeAspect="1"/>
          </p:cNvPicPr>
          <p:nvPr/>
        </p:nvPicPr>
        <p:blipFill>
          <a:blip r:embed="rId7"/>
          <a:stretch>
            <a:fillRect/>
          </a:stretch>
        </p:blipFill>
        <p:spPr>
          <a:xfrm>
            <a:off x="9235497" y="1997538"/>
            <a:ext cx="2604531" cy="3663175"/>
          </a:xfrm>
          <a:prstGeom prst="rect">
            <a:avLst/>
          </a:prstGeom>
        </p:spPr>
      </p:pic>
      <p:sp>
        <p:nvSpPr>
          <p:cNvPr id="11" name="Footer Placeholder 2">
            <a:extLst>
              <a:ext uri="{FF2B5EF4-FFF2-40B4-BE49-F238E27FC236}">
                <a16:creationId xmlns:a16="http://schemas.microsoft.com/office/drawing/2014/main" id="{5B8A15E4-89C3-BA20-BBA2-D5F0A89C26CF}"/>
              </a:ext>
            </a:extLst>
          </p:cNvPr>
          <p:cNvSpPr txBox="1">
            <a:spLocks/>
          </p:cNvSpPr>
          <p:nvPr/>
        </p:nvSpPr>
        <p:spPr>
          <a:xfrm>
            <a:off x="6599262" y="6235727"/>
            <a:ext cx="6642081" cy="559256"/>
          </a:xfrm>
          <a:prstGeom prst="rect">
            <a:avLst/>
          </a:prstGeom>
        </p:spPr>
        <p:txBody>
          <a:bodyPr wrap="square" anchor="b">
            <a:noAutofit/>
          </a:bodyPr>
          <a:ls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09" fontAlgn="auto">
              <a:spcBef>
                <a:spcPts val="0"/>
              </a:spcBef>
              <a:spcAft>
                <a:spcPts val="600"/>
              </a:spcAft>
            </a:pPr>
            <a:r>
              <a:rPr lang="en-GB" sz="1200" dirty="0">
                <a:solidFill>
                  <a:srgbClr val="FFFFFF">
                    <a:lumMod val="50000"/>
                  </a:srgbClr>
                </a:solidFill>
                <a:latin typeface="Spartan Office"/>
              </a:rPr>
              <a:t>MEJSE HASLE NIELSEN, ORGANISATIONSPSYKOLOG, PHD-STIPENDIAT</a:t>
            </a:r>
            <a:endParaRPr lang="en-DK" sz="1200" dirty="0">
              <a:solidFill>
                <a:srgbClr val="FFFFFF">
                  <a:lumMod val="50000"/>
                </a:srgbClr>
              </a:solidFill>
              <a:latin typeface="Spartan Office"/>
            </a:endParaRPr>
          </a:p>
        </p:txBody>
      </p:sp>
    </p:spTree>
    <p:extLst>
      <p:ext uri="{BB962C8B-B14F-4D97-AF65-F5344CB8AC3E}">
        <p14:creationId xmlns:p14="http://schemas.microsoft.com/office/powerpoint/2010/main" val="140365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26654" y="476672"/>
            <a:ext cx="9312374" cy="972716"/>
          </a:xfrm>
        </p:spPr>
        <p:txBody>
          <a:bodyPr/>
          <a:lstStyle/>
          <a:p>
            <a:r>
              <a:rPr lang="da-DK" sz="2800" dirty="0"/>
              <a:t>Velkommen</a:t>
            </a:r>
            <a:r>
              <a:rPr lang="da-DK" sz="3200" dirty="0"/>
              <a:t> </a:t>
            </a:r>
            <a:r>
              <a:rPr lang="da-DK" sz="1800" b="0" dirty="0"/>
              <a:t>v/ Rektor Anders O. </a:t>
            </a:r>
            <a:r>
              <a:rPr lang="da-DK" sz="1800" b="0" dirty="0" err="1"/>
              <a:t>Bjarklev</a:t>
            </a:r>
            <a:r>
              <a:rPr lang="da-DK" sz="3200" dirty="0"/>
              <a:t/>
            </a:r>
            <a:br>
              <a:rPr lang="da-DK" sz="3200" dirty="0"/>
            </a:br>
            <a:endParaRPr lang="en-GB" dirty="0"/>
          </a:p>
        </p:txBody>
      </p:sp>
      <p:sp>
        <p:nvSpPr>
          <p:cNvPr id="4" name="Pladsholder til slidenummer 3"/>
          <p:cNvSpPr>
            <a:spLocks noGrp="1"/>
          </p:cNvSpPr>
          <p:nvPr>
            <p:ph type="sldNum" sz="quarter" idx="11"/>
          </p:nvPr>
        </p:nvSpPr>
        <p:spPr/>
        <p:txBody>
          <a:bodyPr/>
          <a:lstStyle/>
          <a:p>
            <a:fld id="{103EA872-A674-449B-A120-B97244F8E91D}" type="slidenum">
              <a:rPr lang="en-GB" smtClean="0"/>
              <a:pPr/>
              <a:t>6</a:t>
            </a:fld>
            <a:endParaRPr lang="en-GB" dirty="0"/>
          </a:p>
        </p:txBody>
      </p:sp>
      <p:pic>
        <p:nvPicPr>
          <p:cNvPr id="5" name="Billede 4"/>
          <p:cNvPicPr>
            <a:picLocks noChangeAspect="1"/>
          </p:cNvPicPr>
          <p:nvPr/>
        </p:nvPicPr>
        <p:blipFill>
          <a:blip r:embed="rId2"/>
          <a:stretch>
            <a:fillRect/>
          </a:stretch>
        </p:blipFill>
        <p:spPr>
          <a:xfrm>
            <a:off x="4006974" y="2060848"/>
            <a:ext cx="3317056" cy="3384376"/>
          </a:xfrm>
          <a:prstGeom prst="rect">
            <a:avLst/>
          </a:prstGeom>
        </p:spPr>
      </p:pic>
    </p:spTree>
    <p:extLst>
      <p:ext uri="{BB962C8B-B14F-4D97-AF65-F5344CB8AC3E}">
        <p14:creationId xmlns:p14="http://schemas.microsoft.com/office/powerpoint/2010/main" val="14935368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54646" y="188640"/>
            <a:ext cx="9312374" cy="612676"/>
          </a:xfrm>
        </p:spPr>
        <p:txBody>
          <a:bodyPr/>
          <a:lstStyle/>
          <a:p>
            <a:pPr lvl="0">
              <a:spcBef>
                <a:spcPct val="20000"/>
              </a:spcBef>
            </a:pPr>
            <a:r>
              <a:rPr lang="da-DK" sz="2400" dirty="0" smtClean="0">
                <a:ea typeface="+mn-ea"/>
                <a:cs typeface="+mn-cs"/>
              </a:rPr>
              <a:t>Drøftelse </a:t>
            </a:r>
            <a:r>
              <a:rPr lang="da-DK" sz="2400" dirty="0">
                <a:ea typeface="+mn-ea"/>
                <a:cs typeface="+mn-cs"/>
              </a:rPr>
              <a:t>ved </a:t>
            </a:r>
            <a:r>
              <a:rPr lang="da-DK" sz="2400" dirty="0" smtClean="0">
                <a:ea typeface="+mn-ea"/>
                <a:cs typeface="+mn-cs"/>
              </a:rPr>
              <a:t>bordene</a:t>
            </a:r>
            <a:endParaRPr lang="en-GB" sz="1400" b="0" dirty="0"/>
          </a:p>
        </p:txBody>
      </p:sp>
      <p:sp>
        <p:nvSpPr>
          <p:cNvPr id="3" name="Pladsholder til indhold 2"/>
          <p:cNvSpPr>
            <a:spLocks noGrp="1"/>
          </p:cNvSpPr>
          <p:nvPr>
            <p:ph idx="1"/>
          </p:nvPr>
        </p:nvSpPr>
        <p:spPr>
          <a:xfrm>
            <a:off x="592603" y="980728"/>
            <a:ext cx="11305256" cy="4545578"/>
          </a:xfrm>
        </p:spPr>
        <p:txBody>
          <a:bodyPr/>
          <a:lstStyle/>
          <a:p>
            <a:pPr marL="0" indent="0">
              <a:buNone/>
            </a:pPr>
            <a:endParaRPr lang="da-DK" dirty="0" smtClean="0"/>
          </a:p>
          <a:p>
            <a:pPr marL="0" indent="0">
              <a:buNone/>
            </a:pPr>
            <a:endParaRPr lang="da-DK" dirty="0"/>
          </a:p>
          <a:p>
            <a:pPr marL="0" indent="0">
              <a:buNone/>
            </a:pPr>
            <a:endParaRPr lang="da-DK" b="1" dirty="0"/>
          </a:p>
          <a:p>
            <a:pPr marL="0" indent="0">
              <a:buNone/>
            </a:pPr>
            <a:r>
              <a:rPr lang="da-DK" dirty="0"/>
              <a:t>Med udgangspunkt i indlæg fra </a:t>
            </a:r>
            <a:r>
              <a:rPr lang="da-DK" dirty="0" smtClean="0"/>
              <a:t>Rektor</a:t>
            </a:r>
            <a:r>
              <a:rPr lang="da-DK" dirty="0"/>
              <a:t>, Peter Holdt Christensen, Mejse </a:t>
            </a:r>
            <a:r>
              <a:rPr lang="da-DK" dirty="0" smtClean="0"/>
              <a:t>Hasle Nielsen og </a:t>
            </a:r>
            <a:r>
              <a:rPr lang="da-DK" dirty="0"/>
              <a:t>egne erfaringer</a:t>
            </a:r>
          </a:p>
          <a:p>
            <a:pPr marL="0" indent="0">
              <a:buNone/>
            </a:pPr>
            <a:endParaRPr lang="da-DK" dirty="0"/>
          </a:p>
          <a:p>
            <a:pPr marL="0" indent="0">
              <a:buNone/>
            </a:pPr>
            <a:endParaRPr lang="da-DK" dirty="0"/>
          </a:p>
          <a:p>
            <a:pPr lvl="1">
              <a:buFont typeface="Wingdings" panose="05000000000000000000" pitchFamily="2" charset="2"/>
              <a:buChar char="Ø"/>
            </a:pPr>
            <a:r>
              <a:rPr lang="da-DK" dirty="0"/>
              <a:t>Hvad er særlig vigtigt for at kunne lykkes med </a:t>
            </a:r>
            <a:r>
              <a:rPr lang="da-DK" dirty="0" smtClean="0"/>
              <a:t>det hybride arbejdsliv, samarbejde </a:t>
            </a:r>
            <a:r>
              <a:rPr lang="da-DK" dirty="0"/>
              <a:t>og sammenhængskraft</a:t>
            </a:r>
            <a:r>
              <a:rPr lang="da-DK" dirty="0" smtClean="0"/>
              <a:t>?</a:t>
            </a:r>
          </a:p>
          <a:p>
            <a:pPr lvl="1">
              <a:buFont typeface="Wingdings" panose="05000000000000000000" pitchFamily="2" charset="2"/>
              <a:buChar char="Ø"/>
            </a:pPr>
            <a:endParaRPr lang="da-DK" dirty="0"/>
          </a:p>
          <a:p>
            <a:pPr lvl="1">
              <a:buFont typeface="Wingdings" panose="05000000000000000000" pitchFamily="2" charset="2"/>
              <a:buChar char="Ø"/>
            </a:pPr>
            <a:r>
              <a:rPr lang="da-DK" dirty="0" smtClean="0"/>
              <a:t>Hvordan </a:t>
            </a:r>
            <a:r>
              <a:rPr lang="da-DK" dirty="0"/>
              <a:t>kan vi med vores roller bidrage i forbindelse med </a:t>
            </a:r>
            <a:r>
              <a:rPr lang="da-DK" dirty="0" smtClean="0"/>
              <a:t>det hybride arbejdsliv, samarbejde </a:t>
            </a:r>
            <a:r>
              <a:rPr lang="da-DK" dirty="0"/>
              <a:t>og sammenhængskraft?</a:t>
            </a:r>
          </a:p>
          <a:p>
            <a:pPr marL="216000" lvl="1" indent="0">
              <a:lnSpc>
                <a:spcPct val="150000"/>
              </a:lnSpc>
              <a:buNone/>
            </a:pPr>
            <a:endParaRPr lang="da-DK" dirty="0"/>
          </a:p>
          <a:p>
            <a:pPr marL="0" indent="0">
              <a:buNone/>
            </a:pPr>
            <a:endParaRPr lang="da-DK" dirty="0"/>
          </a:p>
          <a:p>
            <a:pPr marL="0" indent="0">
              <a:buNone/>
            </a:pPr>
            <a:endParaRPr lang="da-DK" dirty="0"/>
          </a:p>
          <a:p>
            <a:pPr marL="0" indent="0">
              <a:buNone/>
            </a:pPr>
            <a:endParaRPr lang="en-GB" dirty="0"/>
          </a:p>
        </p:txBody>
      </p:sp>
      <p:sp>
        <p:nvSpPr>
          <p:cNvPr id="4" name="Pladsholder til slidenummer 3"/>
          <p:cNvSpPr>
            <a:spLocks noGrp="1"/>
          </p:cNvSpPr>
          <p:nvPr>
            <p:ph type="sldNum" sz="quarter" idx="11"/>
          </p:nvPr>
        </p:nvSpPr>
        <p:spPr/>
        <p:txBody>
          <a:bodyPr/>
          <a:lstStyle/>
          <a:p>
            <a:fld id="{103EA872-A674-449B-A120-B97244F8E91D}" type="slidenum">
              <a:rPr lang="en-GB" smtClean="0"/>
              <a:pPr/>
              <a:t>60</a:t>
            </a:fld>
            <a:endParaRPr lang="en-GB" dirty="0"/>
          </a:p>
        </p:txBody>
      </p:sp>
      <p:pic>
        <p:nvPicPr>
          <p:cNvPr id="6" name="Billede 5"/>
          <p:cNvPicPr>
            <a:picLocks noChangeAspect="1"/>
          </p:cNvPicPr>
          <p:nvPr/>
        </p:nvPicPr>
        <p:blipFill>
          <a:blip r:embed="rId2"/>
          <a:stretch>
            <a:fillRect/>
          </a:stretch>
        </p:blipFill>
        <p:spPr>
          <a:xfrm>
            <a:off x="10239603" y="4946164"/>
            <a:ext cx="1658256" cy="1566808"/>
          </a:xfrm>
          <a:prstGeom prst="rect">
            <a:avLst/>
          </a:prstGeom>
        </p:spPr>
      </p:pic>
    </p:spTree>
    <p:extLst>
      <p:ext uri="{BB962C8B-B14F-4D97-AF65-F5344CB8AC3E}">
        <p14:creationId xmlns:p14="http://schemas.microsoft.com/office/powerpoint/2010/main" val="5243371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54646" y="-243408"/>
            <a:ext cx="9312374" cy="1118904"/>
          </a:xfrm>
        </p:spPr>
        <p:txBody>
          <a:bodyPr/>
          <a:lstStyle/>
          <a:p>
            <a:r>
              <a:rPr lang="da-DK" sz="2800" dirty="0"/>
              <a:t>Afrunding på dagen</a:t>
            </a:r>
            <a:endParaRPr lang="en-GB" sz="2800" dirty="0"/>
          </a:p>
        </p:txBody>
      </p:sp>
      <p:sp>
        <p:nvSpPr>
          <p:cNvPr id="3" name="Pladsholder til indhold 2"/>
          <p:cNvSpPr>
            <a:spLocks noGrp="1"/>
          </p:cNvSpPr>
          <p:nvPr>
            <p:ph idx="1"/>
          </p:nvPr>
        </p:nvSpPr>
        <p:spPr>
          <a:xfrm>
            <a:off x="1270670" y="1772816"/>
            <a:ext cx="10668380" cy="4113530"/>
          </a:xfrm>
        </p:spPr>
        <p:txBody>
          <a:bodyPr/>
          <a:lstStyle/>
          <a:p>
            <a:pPr marL="0" indent="0">
              <a:buNone/>
            </a:pPr>
            <a:r>
              <a:rPr lang="da-DK" sz="2400" dirty="0" smtClean="0"/>
              <a:t>Er der nogle, der har lyst til at dele jeres </a:t>
            </a:r>
            <a:r>
              <a:rPr lang="da-DK" sz="2400" dirty="0" err="1" smtClean="0"/>
              <a:t>AHA-oplevelser</a:t>
            </a:r>
            <a:r>
              <a:rPr lang="da-DK" sz="2400" dirty="0" smtClean="0"/>
              <a:t> i plenum?</a:t>
            </a:r>
            <a:endParaRPr lang="da-DK" sz="2400" dirty="0"/>
          </a:p>
          <a:p>
            <a:pPr marL="0" indent="0">
              <a:buNone/>
            </a:pPr>
            <a:endParaRPr lang="da-DK" dirty="0"/>
          </a:p>
          <a:p>
            <a:pPr marL="0" indent="0">
              <a:buNone/>
            </a:pPr>
            <a:endParaRPr lang="da-DK" b="1" dirty="0" smtClean="0"/>
          </a:p>
          <a:p>
            <a:pPr marL="0" indent="0">
              <a:buNone/>
            </a:pPr>
            <a:r>
              <a:rPr lang="da-DK" b="1" dirty="0" smtClean="0"/>
              <a:t>Indlæg </a:t>
            </a:r>
            <a:r>
              <a:rPr lang="da-DK" b="1" dirty="0"/>
              <a:t>på dagen</a:t>
            </a:r>
          </a:p>
          <a:p>
            <a:pPr lvl="8"/>
            <a:endParaRPr lang="da-DK" i="1" dirty="0">
              <a:solidFill>
                <a:srgbClr val="000000"/>
              </a:solidFill>
            </a:endParaRPr>
          </a:p>
          <a:p>
            <a:pPr lvl="8">
              <a:lnSpc>
                <a:spcPct val="150000"/>
              </a:lnSpc>
            </a:pPr>
            <a:r>
              <a:rPr lang="da-DK" i="1" dirty="0" smtClean="0">
                <a:solidFill>
                  <a:srgbClr val="000000"/>
                </a:solidFill>
              </a:rPr>
              <a:t>Rektor</a:t>
            </a:r>
            <a:endParaRPr lang="da-DK" i="1" dirty="0">
              <a:solidFill>
                <a:srgbClr val="000000"/>
              </a:solidFill>
            </a:endParaRPr>
          </a:p>
          <a:p>
            <a:pPr lvl="8">
              <a:lnSpc>
                <a:spcPct val="150000"/>
              </a:lnSpc>
            </a:pPr>
            <a:r>
              <a:rPr lang="da-DK" i="1" dirty="0">
                <a:solidFill>
                  <a:srgbClr val="000000"/>
                </a:solidFill>
              </a:rPr>
              <a:t>Peter Holdt </a:t>
            </a:r>
            <a:r>
              <a:rPr lang="da-DK" i="1" dirty="0" smtClean="0">
                <a:solidFill>
                  <a:srgbClr val="000000"/>
                </a:solidFill>
              </a:rPr>
              <a:t>Christensen </a:t>
            </a:r>
            <a:endParaRPr lang="da-DK" i="1" dirty="0">
              <a:solidFill>
                <a:srgbClr val="000000"/>
              </a:solidFill>
            </a:endParaRPr>
          </a:p>
          <a:p>
            <a:pPr lvl="8">
              <a:lnSpc>
                <a:spcPct val="150000"/>
              </a:lnSpc>
            </a:pPr>
            <a:r>
              <a:rPr lang="da-DK" i="1" dirty="0" smtClean="0">
                <a:solidFill>
                  <a:srgbClr val="000000"/>
                </a:solidFill>
              </a:rPr>
              <a:t>Mejse Hasle Nielsen</a:t>
            </a:r>
          </a:p>
          <a:p>
            <a:pPr lvl="8">
              <a:lnSpc>
                <a:spcPct val="150000"/>
              </a:lnSpc>
            </a:pPr>
            <a:r>
              <a:rPr lang="da-DK" i="1" dirty="0" smtClean="0">
                <a:solidFill>
                  <a:srgbClr val="000000"/>
                </a:solidFill>
              </a:rPr>
              <a:t>Drøftelse ved bordene</a:t>
            </a:r>
            <a:endParaRPr lang="da-DK" i="1" dirty="0">
              <a:solidFill>
                <a:srgbClr val="000000"/>
              </a:solidFill>
            </a:endParaRPr>
          </a:p>
        </p:txBody>
      </p:sp>
      <p:sp>
        <p:nvSpPr>
          <p:cNvPr id="4" name="Pladsholder til slidenummer 3"/>
          <p:cNvSpPr>
            <a:spLocks noGrp="1"/>
          </p:cNvSpPr>
          <p:nvPr>
            <p:ph type="sldNum" sz="quarter" idx="11"/>
          </p:nvPr>
        </p:nvSpPr>
        <p:spPr/>
        <p:txBody>
          <a:bodyPr/>
          <a:lstStyle/>
          <a:p>
            <a:fld id="{103EA872-A674-449B-A120-B97244F8E91D}" type="slidenum">
              <a:rPr lang="en-GB" smtClean="0"/>
              <a:pPr/>
              <a:t>61</a:t>
            </a:fld>
            <a:endParaRPr lang="en-GB" dirty="0"/>
          </a:p>
        </p:txBody>
      </p:sp>
      <p:pic>
        <p:nvPicPr>
          <p:cNvPr id="7" name="Billede 6"/>
          <p:cNvPicPr>
            <a:picLocks noChangeAspect="1"/>
          </p:cNvPicPr>
          <p:nvPr/>
        </p:nvPicPr>
        <p:blipFill>
          <a:blip r:embed="rId2"/>
          <a:stretch>
            <a:fillRect/>
          </a:stretch>
        </p:blipFill>
        <p:spPr>
          <a:xfrm>
            <a:off x="9969940" y="4581128"/>
            <a:ext cx="1658256" cy="1566808"/>
          </a:xfrm>
          <a:prstGeom prst="rect">
            <a:avLst/>
          </a:prstGeom>
        </p:spPr>
      </p:pic>
    </p:spTree>
    <p:extLst>
      <p:ext uri="{BB962C8B-B14F-4D97-AF65-F5344CB8AC3E}">
        <p14:creationId xmlns:p14="http://schemas.microsoft.com/office/powerpoint/2010/main" val="2170577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26854" y="426127"/>
            <a:ext cx="8160246" cy="972716"/>
          </a:xfrm>
        </p:spPr>
        <p:txBody>
          <a:bodyPr/>
          <a:lstStyle/>
          <a:p>
            <a:r>
              <a:rPr lang="da-DK" dirty="0" smtClean="0"/>
              <a:t>Tak for i dag og kom godt hjem</a:t>
            </a:r>
            <a:endParaRPr lang="da-DK" dirty="0"/>
          </a:p>
        </p:txBody>
      </p:sp>
      <p:sp>
        <p:nvSpPr>
          <p:cNvPr id="4" name="Pladsholder til slidenummer 3"/>
          <p:cNvSpPr>
            <a:spLocks noGrp="1"/>
          </p:cNvSpPr>
          <p:nvPr>
            <p:ph type="sldNum" sz="quarter" idx="11"/>
          </p:nvPr>
        </p:nvSpPr>
        <p:spPr/>
        <p:txBody>
          <a:bodyPr/>
          <a:lstStyle/>
          <a:p>
            <a:fld id="{103EA872-A674-449B-A120-B97244F8E91D}" type="slidenum">
              <a:rPr lang="en-GB" smtClean="0"/>
              <a:pPr/>
              <a:t>62</a:t>
            </a:fld>
            <a:endParaRPr lang="en-GB" dirty="0"/>
          </a:p>
        </p:txBody>
      </p:sp>
      <p:pic>
        <p:nvPicPr>
          <p:cNvPr id="5" name="Billede 4"/>
          <p:cNvPicPr>
            <a:picLocks noChangeAspect="1"/>
          </p:cNvPicPr>
          <p:nvPr/>
        </p:nvPicPr>
        <p:blipFill>
          <a:blip r:embed="rId2"/>
          <a:stretch>
            <a:fillRect/>
          </a:stretch>
        </p:blipFill>
        <p:spPr>
          <a:xfrm>
            <a:off x="2062758" y="1844824"/>
            <a:ext cx="7949580" cy="4108960"/>
          </a:xfrm>
          <a:prstGeom prst="rect">
            <a:avLst/>
          </a:prstGeom>
        </p:spPr>
      </p:pic>
    </p:spTree>
    <p:extLst>
      <p:ext uri="{BB962C8B-B14F-4D97-AF65-F5344CB8AC3E}">
        <p14:creationId xmlns:p14="http://schemas.microsoft.com/office/powerpoint/2010/main" val="883609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741970-4C3A-2C4A-8C15-EAB5802BC09D}"/>
              </a:ext>
            </a:extLst>
          </p:cNvPr>
          <p:cNvSpPr>
            <a:spLocks noGrp="1"/>
          </p:cNvSpPr>
          <p:nvPr>
            <p:ph type="ctrTitle"/>
          </p:nvPr>
        </p:nvSpPr>
        <p:spPr>
          <a:xfrm>
            <a:off x="462926" y="1761154"/>
            <a:ext cx="11260702" cy="1427627"/>
          </a:xfrm>
        </p:spPr>
        <p:txBody>
          <a:bodyPr>
            <a:normAutofit/>
          </a:bodyPr>
          <a:lstStyle/>
          <a:p>
            <a:r>
              <a:rPr lang="da-DK" sz="4800" dirty="0">
                <a:solidFill>
                  <a:schemeClr val="tx1"/>
                </a:solidFill>
              </a:rPr>
              <a:t>Hybridarbejde</a:t>
            </a:r>
            <a:br>
              <a:rPr lang="da-DK" sz="4800" dirty="0">
                <a:solidFill>
                  <a:schemeClr val="tx1"/>
                </a:solidFill>
              </a:rPr>
            </a:br>
            <a:r>
              <a:rPr lang="da-DK" sz="2800" dirty="0">
                <a:solidFill>
                  <a:schemeClr val="tx1"/>
                </a:solidFill>
              </a:rPr>
              <a:t>Balancen mellem nye og gamle måder at arbejde på</a:t>
            </a:r>
          </a:p>
        </p:txBody>
      </p:sp>
      <p:sp>
        <p:nvSpPr>
          <p:cNvPr id="3" name="Undertitel 2">
            <a:extLst>
              <a:ext uri="{FF2B5EF4-FFF2-40B4-BE49-F238E27FC236}">
                <a16:creationId xmlns:a16="http://schemas.microsoft.com/office/drawing/2014/main" id="{65CFD936-C9B7-0D44-A014-899686F46CF4}"/>
              </a:ext>
            </a:extLst>
          </p:cNvPr>
          <p:cNvSpPr>
            <a:spLocks noGrp="1"/>
          </p:cNvSpPr>
          <p:nvPr>
            <p:ph type="subTitle" idx="1"/>
          </p:nvPr>
        </p:nvSpPr>
        <p:spPr>
          <a:xfrm>
            <a:off x="462926" y="3558065"/>
            <a:ext cx="11260703" cy="2592998"/>
          </a:xfrm>
        </p:spPr>
        <p:txBody>
          <a:bodyPr>
            <a:noAutofit/>
          </a:bodyPr>
          <a:lstStyle/>
          <a:p>
            <a:pPr>
              <a:spcBef>
                <a:spcPts val="0"/>
              </a:spcBef>
            </a:pPr>
            <a:endParaRPr lang="da-DK" dirty="0">
              <a:solidFill>
                <a:schemeClr val="tx1">
                  <a:alpha val="70000"/>
                </a:schemeClr>
              </a:solidFill>
              <a:latin typeface="Garamond" panose="02020404030301010803" pitchFamily="18" charset="0"/>
            </a:endParaRPr>
          </a:p>
          <a:p>
            <a:pPr>
              <a:spcBef>
                <a:spcPts val="0"/>
              </a:spcBef>
            </a:pPr>
            <a:r>
              <a:rPr lang="da-DK" dirty="0">
                <a:solidFill>
                  <a:schemeClr val="tx1">
                    <a:alpha val="70000"/>
                  </a:schemeClr>
                </a:solidFill>
                <a:latin typeface="Garamond" panose="02020404030301010803" pitchFamily="18" charset="0"/>
              </a:rPr>
              <a:t>Peter Holdt Christensen</a:t>
            </a:r>
          </a:p>
          <a:p>
            <a:pPr>
              <a:spcBef>
                <a:spcPts val="0"/>
              </a:spcBef>
            </a:pPr>
            <a:endParaRPr lang="da-DK" dirty="0">
              <a:solidFill>
                <a:schemeClr val="tx1">
                  <a:alpha val="70000"/>
                </a:schemeClr>
              </a:solidFill>
              <a:latin typeface="Garamond" panose="02020404030301010803" pitchFamily="18" charset="0"/>
            </a:endParaRPr>
          </a:p>
          <a:p>
            <a:pPr>
              <a:spcBef>
                <a:spcPts val="0"/>
              </a:spcBef>
            </a:pPr>
            <a:r>
              <a:rPr lang="da-DK" dirty="0">
                <a:solidFill>
                  <a:schemeClr val="tx1">
                    <a:alpha val="70000"/>
                  </a:schemeClr>
                </a:solidFill>
                <a:latin typeface="Garamond" panose="02020404030301010803" pitchFamily="18" charset="0"/>
              </a:rPr>
              <a:t>DTU’s Arbejdsmiljøkonference</a:t>
            </a:r>
          </a:p>
          <a:p>
            <a:pPr>
              <a:spcBef>
                <a:spcPts val="0"/>
              </a:spcBef>
            </a:pPr>
            <a:r>
              <a:rPr lang="da-DK" dirty="0">
                <a:solidFill>
                  <a:schemeClr val="tx1">
                    <a:alpha val="70000"/>
                  </a:schemeClr>
                </a:solidFill>
                <a:latin typeface="Garamond" panose="02020404030301010803" pitchFamily="18" charset="0"/>
              </a:rPr>
              <a:t>21. september 2023, kl. </a:t>
            </a:r>
            <a:r>
              <a:rPr lang="da-DK">
                <a:solidFill>
                  <a:schemeClr val="tx1">
                    <a:alpha val="70000"/>
                  </a:schemeClr>
                </a:solidFill>
                <a:latin typeface="Garamond" panose="02020404030301010803" pitchFamily="18" charset="0"/>
              </a:rPr>
              <a:t>09.40-10.20</a:t>
            </a:r>
            <a:endParaRPr lang="da-DK" dirty="0">
              <a:solidFill>
                <a:schemeClr val="tx1">
                  <a:alpha val="70000"/>
                </a:schemeClr>
              </a:solidFill>
              <a:latin typeface="Garamond" panose="02020404030301010803" pitchFamily="18" charset="0"/>
            </a:endParaRPr>
          </a:p>
        </p:txBody>
      </p:sp>
      <p:sp>
        <p:nvSpPr>
          <p:cNvPr id="5" name="Tekstfelt 4">
            <a:extLst>
              <a:ext uri="{FF2B5EF4-FFF2-40B4-BE49-F238E27FC236}">
                <a16:creationId xmlns:a16="http://schemas.microsoft.com/office/drawing/2014/main" id="{6D4269A4-38C4-A642-9052-981390EB0C1C}"/>
              </a:ext>
            </a:extLst>
          </p:cNvPr>
          <p:cNvSpPr txBox="1"/>
          <p:nvPr/>
        </p:nvSpPr>
        <p:spPr>
          <a:xfrm>
            <a:off x="3319238" y="2474967"/>
            <a:ext cx="184707" cy="369284"/>
          </a:xfrm>
          <a:prstGeom prst="rect">
            <a:avLst/>
          </a:prstGeom>
          <a:noFill/>
        </p:spPr>
        <p:txBody>
          <a:bodyPr wrap="none" rtlCol="0">
            <a:spAutoFit/>
          </a:bodyPr>
          <a:lstStyle/>
          <a:p>
            <a:pPr defTabSz="457154" fontAlgn="auto">
              <a:spcBef>
                <a:spcPts val="0"/>
              </a:spcBef>
              <a:spcAft>
                <a:spcPts val="0"/>
              </a:spcAft>
            </a:pPr>
            <a:endParaRPr lang="da-DK" sz="1800" dirty="0">
              <a:solidFill>
                <a:srgbClr val="000000"/>
              </a:solidFill>
              <a:latin typeface="Avenir Next LT Pro"/>
              <a:ea typeface="+mn-ea"/>
            </a:endParaRPr>
          </a:p>
        </p:txBody>
      </p:sp>
    </p:spTree>
    <p:extLst>
      <p:ext uri="{BB962C8B-B14F-4D97-AF65-F5344CB8AC3E}">
        <p14:creationId xmlns:p14="http://schemas.microsoft.com/office/powerpoint/2010/main" val="3937776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BF6188-E257-F149-A0CF-6D38D016311A}"/>
              </a:ext>
            </a:extLst>
          </p:cNvPr>
          <p:cNvSpPr>
            <a:spLocks noGrp="1"/>
          </p:cNvSpPr>
          <p:nvPr>
            <p:ph type="title"/>
          </p:nvPr>
        </p:nvSpPr>
        <p:spPr/>
        <p:txBody>
          <a:bodyPr>
            <a:normAutofit/>
          </a:bodyPr>
          <a:lstStyle/>
          <a:p>
            <a:r>
              <a:rPr lang="da-DK" dirty="0">
                <a:solidFill>
                  <a:schemeClr val="tx1"/>
                </a:solidFill>
              </a:rPr>
              <a:t>Et (typisk) empirisk nedslag</a:t>
            </a:r>
          </a:p>
        </p:txBody>
      </p:sp>
      <p:sp>
        <p:nvSpPr>
          <p:cNvPr id="3" name="Pladsholder til indhold 2">
            <a:extLst>
              <a:ext uri="{FF2B5EF4-FFF2-40B4-BE49-F238E27FC236}">
                <a16:creationId xmlns:a16="http://schemas.microsoft.com/office/drawing/2014/main" id="{A12E198F-8FDD-954B-A71C-C11FFF0FF0C7}"/>
              </a:ext>
            </a:extLst>
          </p:cNvPr>
          <p:cNvSpPr>
            <a:spLocks noGrp="1"/>
          </p:cNvSpPr>
          <p:nvPr>
            <p:ph idx="1"/>
          </p:nvPr>
        </p:nvSpPr>
        <p:spPr>
          <a:xfrm>
            <a:off x="838091" y="2208968"/>
            <a:ext cx="10514231" cy="3397695"/>
          </a:xfrm>
        </p:spPr>
        <p:txBody>
          <a:bodyPr>
            <a:normAutofit/>
          </a:bodyPr>
          <a:lstStyle/>
          <a:p>
            <a:pPr marL="0" indent="0" algn="ctr">
              <a:buClr>
                <a:schemeClr val="tx1"/>
              </a:buClr>
              <a:buNone/>
            </a:pPr>
            <a:r>
              <a:rPr lang="da-DK" sz="2400" dirty="0">
                <a:solidFill>
                  <a:schemeClr val="tx1">
                    <a:alpha val="70000"/>
                  </a:schemeClr>
                </a:solidFill>
                <a:latin typeface="Garamond" panose="02020404030301010803" pitchFamily="18" charset="0"/>
              </a:rPr>
              <a:t>Udfordringerne ved at gå fra individuel fleksibilitet til et fleksibelt fællesskab:</a:t>
            </a:r>
          </a:p>
          <a:p>
            <a:pPr marL="0" indent="0" algn="ctr">
              <a:buClr>
                <a:schemeClr val="tx1"/>
              </a:buClr>
              <a:buNone/>
            </a:pPr>
            <a:endParaRPr lang="da-DK" sz="2400" dirty="0">
              <a:solidFill>
                <a:schemeClr val="tx1">
                  <a:alpha val="70000"/>
                </a:schemeClr>
              </a:solidFill>
              <a:latin typeface="Garamond" panose="02020404030301010803" pitchFamily="18" charset="0"/>
            </a:endParaRPr>
          </a:p>
          <a:p>
            <a:pPr marL="0" indent="0" algn="ctr">
              <a:buClr>
                <a:schemeClr val="tx1"/>
              </a:buClr>
              <a:buNone/>
            </a:pPr>
            <a:r>
              <a:rPr lang="da-DK" sz="2400" dirty="0">
                <a:solidFill>
                  <a:schemeClr val="tx1">
                    <a:alpha val="70000"/>
                  </a:schemeClr>
                </a:solidFill>
                <a:latin typeface="Garamond" panose="02020404030301010803" pitchFamily="18" charset="0"/>
              </a:rPr>
              <a:t>Markante grupperinger.</a:t>
            </a:r>
          </a:p>
          <a:p>
            <a:pPr marL="0" indent="0" algn="ctr">
              <a:buClr>
                <a:schemeClr val="tx1"/>
              </a:buClr>
              <a:buNone/>
            </a:pPr>
            <a:r>
              <a:rPr lang="da-DK" sz="2400" dirty="0">
                <a:solidFill>
                  <a:schemeClr val="tx1">
                    <a:alpha val="70000"/>
                  </a:schemeClr>
                </a:solidFill>
                <a:latin typeface="Garamond" panose="02020404030301010803" pitchFamily="18" charset="0"/>
              </a:rPr>
              <a:t>Affolkning.</a:t>
            </a:r>
          </a:p>
          <a:p>
            <a:pPr marL="0" indent="0" algn="ctr">
              <a:buClr>
                <a:schemeClr val="tx1"/>
              </a:buClr>
              <a:buNone/>
            </a:pPr>
            <a:r>
              <a:rPr lang="da-DK" sz="2400" dirty="0">
                <a:solidFill>
                  <a:schemeClr val="tx1">
                    <a:alpha val="70000"/>
                  </a:schemeClr>
                </a:solidFill>
                <a:latin typeface="Garamond" panose="02020404030301010803" pitchFamily="18" charset="0"/>
              </a:rPr>
              <a:t>Dårligere gensidig opdatering.</a:t>
            </a:r>
          </a:p>
          <a:p>
            <a:pPr marL="0" indent="0" algn="ctr">
              <a:buClr>
                <a:schemeClr val="tx1"/>
              </a:buClr>
              <a:buNone/>
            </a:pPr>
            <a:endParaRPr lang="da-DK" sz="2400" dirty="0">
              <a:solidFill>
                <a:schemeClr val="tx1">
                  <a:alpha val="70000"/>
                </a:schemeClr>
              </a:solidFill>
              <a:latin typeface="Garamond" panose="02020404030301010803" pitchFamily="18" charset="0"/>
            </a:endParaRPr>
          </a:p>
        </p:txBody>
      </p:sp>
    </p:spTree>
    <p:extLst>
      <p:ext uri="{BB962C8B-B14F-4D97-AF65-F5344CB8AC3E}">
        <p14:creationId xmlns:p14="http://schemas.microsoft.com/office/powerpoint/2010/main" val="426992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BF6188-E257-F149-A0CF-6D38D016311A}"/>
              </a:ext>
            </a:extLst>
          </p:cNvPr>
          <p:cNvSpPr>
            <a:spLocks noGrp="1"/>
          </p:cNvSpPr>
          <p:nvPr>
            <p:ph type="title"/>
          </p:nvPr>
        </p:nvSpPr>
        <p:spPr/>
        <p:txBody>
          <a:bodyPr>
            <a:normAutofit/>
          </a:bodyPr>
          <a:lstStyle/>
          <a:p>
            <a:r>
              <a:rPr lang="da-DK" dirty="0">
                <a:solidFill>
                  <a:schemeClr val="tx1"/>
                </a:solidFill>
              </a:rPr>
              <a:t>Markante grupperinger</a:t>
            </a:r>
          </a:p>
        </p:txBody>
      </p:sp>
      <p:sp>
        <p:nvSpPr>
          <p:cNvPr id="3" name="Pladsholder til indhold 2">
            <a:extLst>
              <a:ext uri="{FF2B5EF4-FFF2-40B4-BE49-F238E27FC236}">
                <a16:creationId xmlns:a16="http://schemas.microsoft.com/office/drawing/2014/main" id="{A12E198F-8FDD-954B-A71C-C11FFF0FF0C7}"/>
              </a:ext>
            </a:extLst>
          </p:cNvPr>
          <p:cNvSpPr>
            <a:spLocks noGrp="1"/>
          </p:cNvSpPr>
          <p:nvPr>
            <p:ph idx="1"/>
          </p:nvPr>
        </p:nvSpPr>
        <p:spPr>
          <a:xfrm>
            <a:off x="838091" y="2454453"/>
            <a:ext cx="10514231" cy="3397695"/>
          </a:xfrm>
        </p:spPr>
        <p:txBody>
          <a:bodyPr>
            <a:normAutofit/>
          </a:bodyPr>
          <a:lstStyle/>
          <a:p>
            <a:pPr marL="0" indent="0" algn="ctr">
              <a:buClr>
                <a:schemeClr val="tx1"/>
              </a:buClr>
              <a:buNone/>
            </a:pPr>
            <a:r>
              <a:rPr lang="da-DK" sz="2400" dirty="0">
                <a:solidFill>
                  <a:schemeClr val="tx1"/>
                </a:solidFill>
                <a:latin typeface="Garamond" panose="02020404030301010803" pitchFamily="18" charset="0"/>
              </a:rPr>
              <a:t>Leder: ”Jeg oplever, at mange ikke længere ser værdien i det fede kollegaskab. Og igen, det er så meget fragmenteret. Der er dem, der gerne vil være mere hjemme. Det er medarbejdere med mindreårige børn. Skolebørn og institutionsbørn. Her kan jeg mærke, at fritiden bliver brugt på at være chauffør til diverse fritidsaktiviteter. Hvor dem, der gerne vil være meget inde, det er singlerne og det er dem med voksne børn”. </a:t>
            </a:r>
          </a:p>
        </p:txBody>
      </p:sp>
    </p:spTree>
    <p:extLst>
      <p:ext uri="{BB962C8B-B14F-4D97-AF65-F5344CB8AC3E}">
        <p14:creationId xmlns:p14="http://schemas.microsoft.com/office/powerpoint/2010/main" val="38158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ags/tag2.xml><?xml version="1.0" encoding="utf-8"?>
<p:tagLst xmlns:a="http://schemas.openxmlformats.org/drawingml/2006/main" xmlns:r="http://schemas.openxmlformats.org/officeDocument/2006/relationships" xmlns:p="http://schemas.openxmlformats.org/presentationml/2006/main">
  <p:tag name="SHAPE_LOCKS" val="0"/>
</p:tagLst>
</file>

<file path=ppt/tags/tag3.xml><?xml version="1.0" encoding="utf-8"?>
<p:tagLst xmlns:a="http://schemas.openxmlformats.org/drawingml/2006/main" xmlns:r="http://schemas.openxmlformats.org/officeDocument/2006/relationships" xmlns:p="http://schemas.openxmlformats.org/presentationml/2006/main">
  <p:tag name="SHAPE_LOCKS" val="0"/>
</p:tagLst>
</file>

<file path=ppt/tags/tag4.xml><?xml version="1.0" encoding="utf-8"?>
<p:tagLst xmlns:a="http://schemas.openxmlformats.org/drawingml/2006/main" xmlns:r="http://schemas.openxmlformats.org/officeDocument/2006/relationships" xmlns:p="http://schemas.openxmlformats.org/presentationml/2006/main">
  <p:tag name="SHAPE_LOCKS" val="0"/>
</p:tagLst>
</file>

<file path=ppt/tags/tag5.xml><?xml version="1.0" encoding="utf-8"?>
<p:tagLst xmlns:a="http://schemas.openxmlformats.org/drawingml/2006/main" xmlns:r="http://schemas.openxmlformats.org/officeDocument/2006/relationships" xmlns:p="http://schemas.openxmlformats.org/presentationml/2006/main">
  <p:tag name="SHAPE_LOCKS" val="0"/>
</p:tagLst>
</file>

<file path=ppt/theme/theme1.xml><?xml version="1.0" encoding="utf-8"?>
<a:theme xmlns:a="http://schemas.openxmlformats.org/drawingml/2006/main" name="Blank">
  <a:themeElements>
    <a:clrScheme name="DTU">
      <a:dk1>
        <a:srgbClr val="000000"/>
      </a:dk1>
      <a:lt1>
        <a:srgbClr val="FFFFFF"/>
      </a:lt1>
      <a:dk2>
        <a:srgbClr val="990000"/>
      </a:dk2>
      <a:lt2>
        <a:srgbClr val="79238E"/>
      </a:lt2>
      <a:accent1>
        <a:srgbClr val="990000"/>
      </a:accent1>
      <a:accent2>
        <a:srgbClr val="2F3EEA"/>
      </a:accent2>
      <a:accent3>
        <a:srgbClr val="1FD082"/>
      </a:accent3>
      <a:accent4>
        <a:srgbClr val="171748"/>
      </a:accent4>
      <a:accent5>
        <a:srgbClr val="F6D04D"/>
      </a:accent5>
      <a:accent6>
        <a:srgbClr val="FC7634"/>
      </a:accent6>
      <a:hlink>
        <a:srgbClr val="2F3EEA"/>
      </a:hlink>
      <a:folHlink>
        <a:srgbClr val="990000"/>
      </a:folHlink>
    </a:clrScheme>
    <a:fontScheme name="DT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432"/>
          </a:spcBef>
          <a:spcAft>
            <a:spcPct val="0"/>
          </a:spcAft>
          <a:buClrTx/>
          <a:buSzTx/>
          <a:buFontTx/>
          <a:buNone/>
          <a:tabLst/>
          <a:defRPr kumimoji="0" sz="1600" b="0" i="0" u="none" strike="noStrike" cap="none" normalizeH="0" baseline="0" dirty="0" err="1" smtClean="0">
            <a:ln>
              <a:noFill/>
            </a:ln>
            <a:solidFill>
              <a:srgbClr val="FFFFFF"/>
            </a:solidFill>
            <a:effectLst/>
            <a:latin typeface="+mn-lt"/>
            <a:ea typeface="ＭＳ Ｐゴシック" pitchFamily="-80" charset="-128"/>
          </a:defRPr>
        </a:defPPr>
      </a:lstStyle>
    </a:spDef>
    <a:ln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0" rIns="0" bIns="0" rtlCol="0">
        <a:spAutoFit/>
      </a:bodyPr>
      <a:lstStyle>
        <a:defPPr algn="l">
          <a:spcBef>
            <a:spcPts val="432"/>
          </a:spcBef>
          <a:defRPr dirty="0" err="1" smtClean="0">
            <a:latin typeface="+mn-lt"/>
          </a:defRPr>
        </a:defPPr>
      </a:lstStyle>
    </a:txDef>
  </a:objectDefaults>
  <a:extraClrSchemeLst/>
  <a:extLst>
    <a:ext uri="{05A4C25C-085E-4340-85A3-A5531E510DB2}">
      <thm15:themeFamily xmlns:thm15="http://schemas.microsoft.com/office/thememl/2012/main" name="Blank.potx" id="{3B38FA3B-2246-40E5-A61A-EA1559A3CD76}" vid="{D5F764FD-A73C-4B6C-BF48-3536DEB79AD2}"/>
    </a:ext>
  </a:extLst>
</a:theme>
</file>

<file path=ppt/theme/theme2.xml><?xml version="1.0" encoding="utf-8"?>
<a:theme xmlns:a="http://schemas.openxmlformats.org/drawingml/2006/main" name="LuminousVTI">
  <a:themeElements>
    <a:clrScheme name="AnalogousFromLightSeed_2SEEDS">
      <a:dk1>
        <a:srgbClr val="000000"/>
      </a:dk1>
      <a:lt1>
        <a:srgbClr val="FFFFFF"/>
      </a:lt1>
      <a:dk2>
        <a:srgbClr val="2A3A21"/>
      </a:dk2>
      <a:lt2>
        <a:srgbClr val="E8E2E7"/>
      </a:lt2>
      <a:accent1>
        <a:srgbClr val="57B46A"/>
      </a:accent1>
      <a:accent2>
        <a:srgbClr val="73B062"/>
      </a:accent2>
      <a:accent3>
        <a:srgbClr val="62B092"/>
      </a:accent3>
      <a:accent4>
        <a:srgbClr val="D166D3"/>
      </a:accent4>
      <a:accent5>
        <a:srgbClr val="DB81B7"/>
      </a:accent5>
      <a:accent6>
        <a:srgbClr val="D3667A"/>
      </a:accent6>
      <a:hlink>
        <a:srgbClr val="AE69A0"/>
      </a:hlink>
      <a:folHlink>
        <a:srgbClr val="7F7F7F"/>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ppt/theme/theme3.xml><?xml version="1.0" encoding="utf-8"?>
<a:theme xmlns:a="http://schemas.openxmlformats.org/drawingml/2006/main" name="Primær Master">
  <a:themeElements>
    <a:clrScheme name="Komponent">
      <a:dk1>
        <a:srgbClr val="1A1A1A"/>
      </a:dk1>
      <a:lt1>
        <a:srgbClr val="F3F3EF"/>
      </a:lt1>
      <a:dk2>
        <a:srgbClr val="736357"/>
      </a:dk2>
      <a:lt2>
        <a:srgbClr val="FFFFFF"/>
      </a:lt2>
      <a:accent1>
        <a:srgbClr val="54805D"/>
      </a:accent1>
      <a:accent2>
        <a:srgbClr val="FF595F"/>
      </a:accent2>
      <a:accent3>
        <a:srgbClr val="637BF7"/>
      </a:accent3>
      <a:accent4>
        <a:srgbClr val="FF8D00"/>
      </a:accent4>
      <a:accent5>
        <a:srgbClr val="FF97FF"/>
      </a:accent5>
      <a:accent6>
        <a:srgbClr val="FFC800"/>
      </a:accent6>
      <a:hlink>
        <a:srgbClr val="2450FF"/>
      </a:hlink>
      <a:folHlink>
        <a:srgbClr val="2450FF"/>
      </a:folHlink>
    </a:clrScheme>
    <a:fontScheme name="Test">
      <a:majorFont>
        <a:latin typeface="Cormorant Garamond Office"/>
        <a:ea typeface=""/>
        <a:cs typeface=""/>
      </a:majorFont>
      <a:minorFont>
        <a:latin typeface="Spartan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216000" tIns="216000" rIns="216000" bIns="216000" rtlCol="0">
        <a:spAutoFit/>
      </a:bodyPr>
      <a:lstStyle>
        <a:defPPr algn="l">
          <a:defRPr sz="1600" spc="30">
            <a:solidFill>
              <a:srgbClr val="1A1A1A"/>
            </a:solidFill>
          </a:defRPr>
        </a:defPPr>
      </a:lstStyle>
    </a:txDef>
  </a:objectDefaults>
  <a:extraClrSchemeLst/>
  <a:extLst>
    <a:ext uri="{05A4C25C-085E-4340-85A3-A5531E510DB2}">
      <thm15:themeFamily xmlns:thm15="http://schemas.microsoft.com/office/thememl/2012/main" name="Ledertræf_slidemaster" id="{B674B2A4-97BA-4C0C-83B9-C75E6938514B}" vid="{136738F6-A304-410A-ABF7-7BAFDA7B50E2}"/>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item1.xml><?xml version="1.0" encoding="utf-8"?>
<TemplafyFormConfiguration><![CDATA[{"formFields":[{"required":false,"type":"datePicker","name":"Date","label":"Date","helpTexts":{"prefix":"","postfix":""},"spacing":{},"fullyQualifiedName":"Date"},{"required":false,"placeholder":"","lines":0,"type":"textBox","name":"PresentationTitle","label":"Presentation title","helpTexts":{"prefix":"","postfix":""},"spacing":{},"fullyQualifiedName":"PresentationTitle"}],"formDataEntries":[{"name":"Date","value":"4Xm7d242HGo446IH5nRjQA=="},{"name":"PresentationTitle","value":"ZR/I84ubq+6CkRKNk7nn9w=="}]}]]></TemplafyFormConfiguration>
</file>

<file path=customXml/item2.xml><?xml version="1.0" encoding="utf-8"?>
<TemplafySlideFormConfiguration><![CDATA[{"formFields":[],"formDataEntries":[]}]]></TemplafySlideFormConfiguration>
</file>

<file path=customXml/item3.xml><?xml version="1.0" encoding="utf-8"?>
<TemplafySlideFormConfiguration><![CDATA[{"formFields":[],"formDataEntries":[]}]]></TemplafySlideFormConfiguration>
</file>

<file path=customXml/item4.xml><?xml version="1.0" encoding="utf-8"?>
<TemplafySlideTemplateConfiguration><![CDATA[{"elementsMetadata":[],"enableDocumentContentUpdater":true,"documentContentValidatorConfiguration":{"enableDocumentContentValidator":false,"documentContentValidatorVersion":0},"slideId":"636837486366003040","version":"1.2"}]]></TemplafySlideTemplateConfiguration>
</file>

<file path=customXml/item5.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6.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7.xml><?xml version="1.0" encoding="utf-8"?>
<TemplafyTemplateConfiguration><![CDATA[{"elementsMetadata":[{"type":"shape","id":"2fce62a0-f28a-44e1-a519-0cbe37b25f7a","elementConfiguration":{"binding":"UserProfile.Offices.Workarea_{{DocumentLanguage}}","disableUpdates":false,"type":"text"}},{"type":"shape","id":"58465eeb-cfe0-4970-97ec-88179dc0a9c2","elementConfiguration":{"binding":"Form.Date","format":"{{DateFormats.GeneralDate}}","disableUpdates":false,"type":"date"}},{"type":"shape","id":"5020bdfb-1912-4d6d-a5c3-71b7da283692","elementConfiguration":{"binding":"Form.PresentationTitle","disableUpdates":false,"type":"text"}},{"type":"shape","id":"8d5b95d1-8a23-4044-9620-bf5e7305a170","elementConfiguration":{"binding":"UserProfile.Offices.Workarea_{{DocumentLanguage}}","disableUpdates":false,"type":"text"}},{"type":"shape","id":"79fbb3c3-dd89-47ef-91e9-e0bd2bb0942f","elementConfiguration":{"binding":"Form.Date","format":"{{DateFormats.GeneralDate}}","disableUpdates":false,"type":"date"}},{"type":"shape","id":"5e9447ba-0dff-46ec-ac33-540c046ca40a","elementConfiguration":{"binding":"Form.PresentationTitle","disableUpdates":false,"type":"text"}}],"transformationConfigurations":[{"language":"{{DocumentLanguage}}","disableUpdates":false,"type":"proofingLanguage"}],"enableDocumentContentUpdater":true,"templateName":"DTU Template 16_9 - Corporate red","templateDescription":"","version":"1.2"}]]></TemplafyTemplateConfiguration>
</file>

<file path=customXml/item8.xml><?xml version="1.0" encoding="utf-8"?>
<TemplafySlideFormConfiguration><![CDATA[{"formFields":[],"formDataEntries":[]}]]></TemplafySlideFormConfiguration>
</file>

<file path=customXml/itemProps1.xml><?xml version="1.0" encoding="utf-8"?>
<ds:datastoreItem xmlns:ds="http://schemas.openxmlformats.org/officeDocument/2006/customXml" ds:itemID="{05DC2B94-7C1B-4C14-83B0-9CD2A82C27E0}">
  <ds:schemaRefs/>
</ds:datastoreItem>
</file>

<file path=customXml/itemProps2.xml><?xml version="1.0" encoding="utf-8"?>
<ds:datastoreItem xmlns:ds="http://schemas.openxmlformats.org/officeDocument/2006/customXml" ds:itemID="{F4C08C7F-F953-44DE-ACDE-930692BDDB0F}">
  <ds:schemaRefs/>
</ds:datastoreItem>
</file>

<file path=customXml/itemProps3.xml><?xml version="1.0" encoding="utf-8"?>
<ds:datastoreItem xmlns:ds="http://schemas.openxmlformats.org/officeDocument/2006/customXml" ds:itemID="{F58B122B-5E87-4522-B6A6-24AF181489AD}">
  <ds:schemaRefs/>
</ds:datastoreItem>
</file>

<file path=customXml/itemProps4.xml><?xml version="1.0" encoding="utf-8"?>
<ds:datastoreItem xmlns:ds="http://schemas.openxmlformats.org/officeDocument/2006/customXml" ds:itemID="{1D37DDE5-27AA-4D24-80F6-3765DA5114FC}">
  <ds:schemaRefs/>
</ds:datastoreItem>
</file>

<file path=customXml/itemProps5.xml><?xml version="1.0" encoding="utf-8"?>
<ds:datastoreItem xmlns:ds="http://schemas.openxmlformats.org/officeDocument/2006/customXml" ds:itemID="{5390FEAE-7999-4EE7-BD7D-0B7BD2CB1A79}">
  <ds:schemaRefs/>
</ds:datastoreItem>
</file>

<file path=customXml/itemProps6.xml><?xml version="1.0" encoding="utf-8"?>
<ds:datastoreItem xmlns:ds="http://schemas.openxmlformats.org/officeDocument/2006/customXml" ds:itemID="{02E7CCCE-613B-4CED-B813-E473EA1E01B2}">
  <ds:schemaRefs/>
</ds:datastoreItem>
</file>

<file path=customXml/itemProps7.xml><?xml version="1.0" encoding="utf-8"?>
<ds:datastoreItem xmlns:ds="http://schemas.openxmlformats.org/officeDocument/2006/customXml" ds:itemID="{1334258C-C3E7-4029-A615-C886A240FB15}">
  <ds:schemaRefs/>
</ds:datastoreItem>
</file>

<file path=customXml/itemProps8.xml><?xml version="1.0" encoding="utf-8"?>
<ds:datastoreItem xmlns:ds="http://schemas.openxmlformats.org/officeDocument/2006/customXml" ds:itemID="{777F63E8-4BA6-4064-A19A-FC5096294CF2}">
  <ds:schemaRefs/>
</ds:datastoreItem>
</file>

<file path=docProps/app.xml><?xml version="1.0" encoding="utf-8"?>
<Properties xmlns="http://schemas.openxmlformats.org/officeDocument/2006/extended-properties" xmlns:vt="http://schemas.openxmlformats.org/officeDocument/2006/docPropsVTypes">
  <Template>blank</Template>
  <TotalTime>3114</TotalTime>
  <Words>3069</Words>
  <Application>Microsoft Office PowerPoint</Application>
  <PresentationFormat>Custom</PresentationFormat>
  <Paragraphs>477</Paragraphs>
  <Slides>62</Slides>
  <Notes>16</Notes>
  <HiddenSlides>1</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62</vt:i4>
      </vt:variant>
    </vt:vector>
  </HeadingPairs>
  <TitlesOfParts>
    <vt:vector size="81" baseType="lpstr">
      <vt:lpstr>ＭＳ Ｐゴシック</vt:lpstr>
      <vt:lpstr>Angsana New</vt:lpstr>
      <vt:lpstr>Arial</vt:lpstr>
      <vt:lpstr>Avenir Next LT Pro</vt:lpstr>
      <vt:lpstr>Calibri</vt:lpstr>
      <vt:lpstr>Cormorant Garamond Office</vt:lpstr>
      <vt:lpstr>Courier New</vt:lpstr>
      <vt:lpstr>Garamond</vt:lpstr>
      <vt:lpstr>Georgia</vt:lpstr>
      <vt:lpstr>Open Sans</vt:lpstr>
      <vt:lpstr>Palatino</vt:lpstr>
      <vt:lpstr>Sabon Next LT</vt:lpstr>
      <vt:lpstr>Spartan Office</vt:lpstr>
      <vt:lpstr>Times New Roman</vt:lpstr>
      <vt:lpstr>Verdana</vt:lpstr>
      <vt:lpstr>Wingdings</vt:lpstr>
      <vt:lpstr>Blank</vt:lpstr>
      <vt:lpstr>LuminousVTI</vt:lpstr>
      <vt:lpstr>Primær Master</vt:lpstr>
      <vt:lpstr>PowerPoint Presentation</vt:lpstr>
      <vt:lpstr>PowerPoint Presentation</vt:lpstr>
      <vt:lpstr>PowerPoint Presentation</vt:lpstr>
      <vt:lpstr>Safety Moment</vt:lpstr>
      <vt:lpstr>Program</vt:lpstr>
      <vt:lpstr>Velkommen v/ Rektor Anders O. Bjarklev </vt:lpstr>
      <vt:lpstr>Hybridarbejde Balancen mellem nye og gamle måder at arbejde på</vt:lpstr>
      <vt:lpstr>Et (typisk) empirisk nedslag</vt:lpstr>
      <vt:lpstr>Markante grupperinger</vt:lpstr>
      <vt:lpstr>Affolkning</vt:lpstr>
      <vt:lpstr>Dårligere gensidig opdatering</vt:lpstr>
      <vt:lpstr>Hybridarbejde som frugtskålen</vt:lpstr>
      <vt:lpstr>Hjemmearbejde: To ofte omtalte tal</vt:lpstr>
      <vt:lpstr>Fire nedslag</vt:lpstr>
      <vt:lpstr>1. Hvad sker der?</vt:lpstr>
      <vt:lpstr>En anderledes arbejdsuge (end før 2020)</vt:lpstr>
      <vt:lpstr>Arbejdslivets nye normal</vt:lpstr>
      <vt:lpstr>Hvad er hybridarbejde?</vt:lpstr>
      <vt:lpstr>Syv karakteristika ved hybridarbejde</vt:lpstr>
      <vt:lpstr>2. Hvorfor sker det: Tendenser i tiden</vt:lpstr>
      <vt:lpstr>Nogle konsekvenser af tendenser i tiden</vt:lpstr>
      <vt:lpstr>Frihedsforventning</vt:lpstr>
      <vt:lpstr>Nogle (flere) udfordringer</vt:lpstr>
      <vt:lpstr>Nye elementer i arbejdslivet</vt:lpstr>
      <vt:lpstr>3. Muligheder og umuligheder</vt:lpstr>
      <vt:lpstr>PowerPoint Presentation</vt:lpstr>
      <vt:lpstr>Tre hensyn</vt:lpstr>
      <vt:lpstr>Individuelle forskelle</vt:lpstr>
      <vt:lpstr>4. Hvordan håndteres hybridarbejde?</vt:lpstr>
      <vt:lpstr>Tak</vt:lpstr>
      <vt:lpstr>Kaffepause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Drøftelse ved bordene</vt:lpstr>
      <vt:lpstr>Afrunding på dagen</vt:lpstr>
      <vt:lpstr>Tak for i dag og kom godt hjem</vt:lpstr>
    </vt:vector>
  </TitlesOfParts>
  <Company>DTU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Lars Villadsen</dc:creator>
  <cp:lastModifiedBy>Leif Leon Warner</cp:lastModifiedBy>
  <cp:revision>20</cp:revision>
  <dcterms:created xsi:type="dcterms:W3CDTF">2023-09-18T12:23:23Z</dcterms:created>
  <dcterms:modified xsi:type="dcterms:W3CDTF">2023-09-27T09:51:45Z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dIsCodeFreeTemplate">
    <vt:lpwstr>True</vt:lpwstr>
  </property>
  <property fmtid="{D5CDD505-2E9C-101B-9397-08002B2CF9AE}" pid="3" name="TemplafyTenantId">
    <vt:lpwstr>dtu</vt:lpwstr>
  </property>
  <property fmtid="{D5CDD505-2E9C-101B-9397-08002B2CF9AE}" pid="4" name="TemplafyTemplateId">
    <vt:lpwstr>636784030496976655</vt:lpwstr>
  </property>
  <property fmtid="{D5CDD505-2E9C-101B-9397-08002B2CF9AE}" pid="5" name="TemplafyUserProfileId">
    <vt:lpwstr>636838302414865013</vt:lpwstr>
  </property>
  <property fmtid="{D5CDD505-2E9C-101B-9397-08002B2CF9AE}" pid="6" name="TemplafyLanguageCode">
    <vt:lpwstr>en-GB</vt:lpwstr>
  </property>
</Properties>
</file>