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6"/>
    <p:sldMasterId id="2147483678" r:id="rId17"/>
    <p:sldMasterId id="2147483690" r:id="rId18"/>
    <p:sldMasterId id="2147483702" r:id="rId19"/>
    <p:sldMasterId id="2147483714" r:id="rId20"/>
  </p:sldMasterIdLst>
  <p:notesMasterIdLst>
    <p:notesMasterId r:id="rId41"/>
  </p:notesMasterIdLst>
  <p:handoutMasterIdLst>
    <p:handoutMasterId r:id="rId42"/>
  </p:handoutMasterIdLst>
  <p:sldIdLst>
    <p:sldId id="256" r:id="rId21"/>
    <p:sldId id="260" r:id="rId22"/>
    <p:sldId id="257" r:id="rId23"/>
    <p:sldId id="261" r:id="rId24"/>
    <p:sldId id="273" r:id="rId25"/>
    <p:sldId id="262" r:id="rId26"/>
    <p:sldId id="266" r:id="rId27"/>
    <p:sldId id="264" r:id="rId28"/>
    <p:sldId id="268" r:id="rId29"/>
    <p:sldId id="275" r:id="rId30"/>
    <p:sldId id="269" r:id="rId31"/>
    <p:sldId id="270" r:id="rId32"/>
    <p:sldId id="258" r:id="rId33"/>
    <p:sldId id="281" r:id="rId34"/>
    <p:sldId id="295" r:id="rId35"/>
    <p:sldId id="276" r:id="rId36"/>
    <p:sldId id="282" r:id="rId37"/>
    <p:sldId id="298" r:id="rId38"/>
    <p:sldId id="283" r:id="rId39"/>
    <p:sldId id="271" r:id="rId40"/>
  </p:sldIdLst>
  <p:sldSz cx="12190413" cy="6858000"/>
  <p:notesSz cx="6858000" cy="9144000"/>
  <p:custDataLst>
    <p:tags r:id="rId43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0000"/>
    <a:srgbClr val="000000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098" autoAdjust="0"/>
  </p:normalViewPr>
  <p:slideViewPr>
    <p:cSldViewPr showGuides="1">
      <p:cViewPr varScale="1">
        <p:scale>
          <a:sx n="78" d="100"/>
          <a:sy n="78" d="100"/>
        </p:scale>
        <p:origin x="835" y="72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Master" Target="slideMasters/slideMaster3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.xml"/><Relationship Id="rId29" Type="http://schemas.openxmlformats.org/officeDocument/2006/relationships/slide" Target="slides/slide9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10" Type="http://schemas.openxmlformats.org/officeDocument/2006/relationships/customXml" Target="../customXml/item10.xml"/><Relationship Id="rId19" Type="http://schemas.openxmlformats.org/officeDocument/2006/relationships/slideMaster" Target="slideMasters/slideMaster4.xml"/><Relationship Id="rId31" Type="http://schemas.openxmlformats.org/officeDocument/2006/relationships/slide" Target="slides/slide11.xml"/><Relationship Id="rId44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tags" Target="tags/tag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2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theme" Target="theme/theme1.xml"/><Relationship Id="rId20" Type="http://schemas.openxmlformats.org/officeDocument/2006/relationships/slideMaster" Target="slideMasters/slideMaster5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‹#›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052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51770C-108B-4D4C-9489-190A544D34B4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047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8E75EC-EF76-589D-0066-5EFD32568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763D84D-6ED3-F4CB-D6ED-4CFB218D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Titel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B2228E-DECD-A1FF-31EB-394A35796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 dirty="0"/>
              <a:t>Titel</a:t>
            </a:r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 dirty="0"/>
              <a:t>Titel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Click to edit Master title style</a:t>
            </a:r>
            <a:endParaRPr lang="da-DK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subtitle style</a:t>
            </a:r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21576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Click to edit Master title style</a:t>
            </a:r>
            <a:endParaRPr lang="da-DK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Click to edit Master subtitle style</a:t>
            </a:r>
            <a:endParaRPr lang="da-DK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21928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606918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Click to edit Master title style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40002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/>
              <a:t>Click to edit Master title style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/>
              <a:t>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  <a:endParaRPr lang="da-DK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  <a:endParaRPr lang="da-DK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405565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/>
              <a:t>Edit Master text styles</a:t>
            </a:r>
          </a:p>
          <a:p>
            <a:pPr lvl="1"/>
            <a:r>
              <a:rPr lang="da-DK"/>
              <a:t>Second level</a:t>
            </a:r>
          </a:p>
          <a:p>
            <a:pPr lvl="2"/>
            <a:r>
              <a:rPr lang="da-DK"/>
              <a:t>Third level</a:t>
            </a:r>
          </a:p>
          <a:p>
            <a:pPr lvl="3"/>
            <a:r>
              <a:rPr lang="da-DK"/>
              <a:t>Fourth level</a:t>
            </a:r>
          </a:p>
          <a:p>
            <a:pPr lvl="4"/>
            <a:r>
              <a:rPr lang="da-DK"/>
              <a:t>Fifth 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  <a:endParaRPr lang="da-DK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  <a:endParaRPr lang="da-DK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16845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/>
              <a:t>Click to add title one line</a:t>
            </a:r>
            <a:endParaRPr lang="da-DK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  <a:p>
            <a:pPr lvl="5"/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/>
              <a:t>Click to add title one line</a:t>
            </a:r>
            <a:endParaRPr lang="da-DK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  <a:p>
            <a:pPr lvl="5"/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  <a:endParaRPr lang="da-DK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  <a:endParaRPr lang="da-DK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5296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Click to edit Master title style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38263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6E83F-35F3-7C0A-C83E-AFDCA3467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9C46A-00A5-B620-01F4-AB9FA3E6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Titel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2648B-3179-ABFE-F3AA-42761383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4367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241861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17174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52533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C2858-4862-9E53-95DB-D669FC48A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3215D5-2439-F017-C914-22DA24D5C2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3BD5-EE05-2967-AADB-B3C424E6C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1E4D07-1084-D1A0-461C-67CBEE4DC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C457D-EEE3-5106-51BF-71CB9EF43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369151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D99BE-2442-BF7B-1894-FD4903189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0FCBE-EEB1-62E8-5C57-B4C30551C5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11242-9FD0-26C3-8DA7-7787ACB01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EA8BFE-217F-5859-83BA-2366632AC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A05F18-A7B3-3D30-4620-7D06ACB58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04733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746A0-64A3-F030-46D4-99869027E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742" y="1709739"/>
            <a:ext cx="10514231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C83D98-3E67-6646-4199-30311C2CA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742" y="4589464"/>
            <a:ext cx="1051423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3DB8D-75B2-D206-8FE6-B8AE71EED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54FD7-CB0F-E58C-E951-D357B937E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96339-E87E-6F25-5D9E-3DF49E646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031813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78DD3-15CB-6A61-8A28-00845DB17E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FC2246-2791-55AB-1E78-CE824E897A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091" y="1825625"/>
            <a:ext cx="518092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71116D-568C-4B69-3900-756CCCCC5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1396" y="1825625"/>
            <a:ext cx="518092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7E8E7A-2419-A3C1-536B-B67EA255D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A82255-AEF4-9157-C6EC-7A66DD9B6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CAD688-7071-6513-3C22-C39430EFC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32561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9E967-B4FE-C2C7-0E92-A6B910C03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79" y="365126"/>
            <a:ext cx="1051423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BE35A0-440C-80BC-74EB-EE7275795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679" y="1681163"/>
            <a:ext cx="51571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41C850-D06C-8DEF-7618-540E6CAC1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679" y="2505075"/>
            <a:ext cx="51571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E54A22-5199-7474-D5B4-950053C41D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1397" y="1681163"/>
            <a:ext cx="51825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877BE0-B5D0-1D32-473C-7B7C9343F8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1397" y="2505075"/>
            <a:ext cx="518251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F8AB38-CC07-C4A4-0B45-505777D44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805E67-E975-6A58-3FEC-D24342625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FECF27-46E1-8C68-437E-0D3891A62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7280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71E6-CA3E-1D0E-557D-8B3CDC619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98F1A4-E683-7116-F5BB-C1D0DF3E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12E0FC0-0C7B-D7AD-038A-0ED696FEE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29EA5-79CF-BA78-8065-B8B66AA6D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4452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84DFD1-1DD4-6F52-D284-312127AFF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679C0A-BD74-55DE-2B47-17EC64322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E5A97-B5A9-4AFC-9406-35F1B4978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20951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09954EC-B8D9-8075-FC9F-D3764E46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CFBBF02-CCAC-D246-2188-663E067F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Titel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AD440C-0797-9C1A-F3D9-3529DA26E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2EB30-75EF-7F55-AA43-2443849BB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7EF17-1F80-C98E-1370-9200AB689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2513" y="987426"/>
            <a:ext cx="617139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205B33-7840-1E21-6593-BB23C25E3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775763-FC92-F58A-12E3-A6488F9996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7072CE-F3CA-5501-4233-7B903965A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8C73B8-F0AA-43E6-6803-C81C481F1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1810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AF6F70-F6BF-30AC-3909-0145514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0C4888-AA6F-DFF9-2DB4-BECC816445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2513" y="987426"/>
            <a:ext cx="617139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4843C-3DD1-4182-BA1D-67A08EA287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2FC62F-8621-30DC-7215-5D722946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BB640-3F35-2BA1-902F-007F0D5F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778AB1-FDFD-5B10-1940-BDF2CD434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573983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8978AE-735B-7B4E-0A64-92155EE20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2232E9-25D0-8DDB-0174-BFF02177B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B31E8-59B4-15EB-C8FE-93447D607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D27B93-2145-3649-87F0-268F7FA32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30F0B-AA12-4C73-2F28-B00738DE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99503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2C2E59-BC76-74F4-DC80-8491FEF6C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3764" y="365125"/>
            <a:ext cx="262855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1DB336-9C64-3266-B9AA-0513FF9FDE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091" y="365125"/>
            <a:ext cx="7733293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0B14DE-E2A5-2554-CB30-02496A5BD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46E23-CA54-A468-B84A-8700F1FD2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EBFE2-6009-F664-1A08-FC14DA831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54979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D33D3A-6953-3D88-651A-42A46DBDB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2D12F39-A6E0-75E9-FEB2-EFC590717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843344E-E1B6-B375-5DFE-043AA152C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85226EF-69E5-8601-D9A1-F2C7DFCB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98F0CFC-F2B5-CFF9-A7D5-0CBC52064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619765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DEE4B2-E8F8-854C-6BD3-3E8C7418F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D2C5F6B-E049-2623-EE61-60563E1F9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0C848F3-2192-B3DA-F76E-32B3198CF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D277663-6D6D-CF93-9811-026D59C2C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75E7D28-C8E5-E881-C068-2B65917C1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34126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D964A-EF3E-6A08-E57A-D0BBB3AF8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742" y="1709739"/>
            <a:ext cx="10514231" cy="2852737"/>
          </a:xfrm>
        </p:spPr>
        <p:txBody>
          <a:bodyPr anchor="b"/>
          <a:lstStyle>
            <a:lvl1pPr>
              <a:defRPr sz="5999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4B7CF30-C174-05F3-82DD-14F7CF28F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742" y="4589464"/>
            <a:ext cx="1051423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54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09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46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617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77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292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08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23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7F51429-6BAF-DC1E-E4ED-19DE1ECC2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8A46CA0-F911-825D-3B9C-F2FDCBD82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662AEBE-8732-599B-1DB2-F782AB0ED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19655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CE4F17-330D-B446-DC16-D5D91D0CE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D1E9046-7CEC-24DB-D9E4-AE3C8C1134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091" y="1825625"/>
            <a:ext cx="5180926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2732C3A-4587-16B4-D7DE-6584A84BC7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1396" y="1825625"/>
            <a:ext cx="5180926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B6A9B51-9596-BEBB-BC79-264B574B8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5EE35A0-D532-CFB7-DB26-BD7E6C38E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ACFE77B-3B74-EC71-F914-5B6DF1A25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18348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65E561-D398-366E-7B2F-FA630C09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79" y="365126"/>
            <a:ext cx="10514231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373510CA-6925-C543-D881-2AF78FA73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679" y="1681163"/>
            <a:ext cx="51571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2279491-1E0D-5582-2122-C50CEECA3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679" y="2505075"/>
            <a:ext cx="5157116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7890835-7214-2CD7-8A6A-09E0BC2A06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1397" y="1681163"/>
            <a:ext cx="518251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54" indent="0">
              <a:buNone/>
              <a:defRPr sz="2000" b="1"/>
            </a:lvl2pPr>
            <a:lvl3pPr marL="914309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1" indent="0">
              <a:buNone/>
              <a:defRPr sz="1600" b="1"/>
            </a:lvl6pPr>
            <a:lvl7pPr marL="2742926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EB941CE-A0BF-4AEF-FA88-5232E64AF4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1397" y="2505075"/>
            <a:ext cx="5182513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A0B1A623-B5FC-33FA-2EB4-376AFEA3C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8016652F-566A-9C24-C399-9D1260F2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03217B8C-F9F8-B71E-73B2-315A388C1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04120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9BBD23-8883-DBED-3CE9-DB33828A9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6E39A97-DB66-E8FE-8D2F-D31C94332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B0D703AD-F351-372B-E435-67100EE73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8F476481-F1A6-E70D-429C-16E8C70A2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95044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Titel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75E03-BE23-9277-8686-60549E4E73B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711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 userDrawn="1">
          <p15:clr>
            <a:srgbClr val="F26B43"/>
          </p15:clr>
        </p15:guide>
        <p15:guide id="2" pos="3896" userDrawn="1">
          <p15:clr>
            <a:srgbClr val="F26B43"/>
          </p15:clr>
        </p15:guide>
        <p15:guide id="3" pos="4205" userDrawn="1">
          <p15:clr>
            <a:srgbClr val="F26B43"/>
          </p15:clr>
        </p15:guide>
        <p15:guide id="4" pos="6984" userDrawn="1">
          <p15:clr>
            <a:srgbClr val="F26B43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E0ED1F9B-13F0-BB1B-5BA8-7E5C8AC0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A6F4A237-A9E4-4A86-CA6B-89A47C868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22978E0-1C9A-BD4D-469C-8216BC4A7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545011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9EFAEB-DF61-2481-5665-0689D9326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C4EFC6F-D90A-2478-F58D-EEAE895BE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2513" y="987426"/>
            <a:ext cx="617139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257C5D2-C1D8-0DE8-6750-258F1E05F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EA346C9-3727-FCEA-30F3-FEE7E4307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40D91E2-3ABC-A57B-2C88-112D5C5F3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A727708-7BBD-FB68-9754-01C90284C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362466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B693EB-8876-309F-78AD-B1D6FEE61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679" y="457200"/>
            <a:ext cx="39317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BE7B1D90-D45C-701F-6998-96E006DA2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2513" y="987426"/>
            <a:ext cx="617139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54" indent="0">
              <a:buNone/>
              <a:defRPr sz="2800"/>
            </a:lvl2pPr>
            <a:lvl3pPr marL="914309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1" indent="0">
              <a:buNone/>
              <a:defRPr sz="2000"/>
            </a:lvl6pPr>
            <a:lvl7pPr marL="2742926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B9C192C-4B47-45FD-1223-9F166CFA41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679" y="2057400"/>
            <a:ext cx="39317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54" indent="0">
              <a:buNone/>
              <a:defRPr sz="1400"/>
            </a:lvl2pPr>
            <a:lvl3pPr marL="914309" indent="0">
              <a:buNone/>
              <a:defRPr sz="1200"/>
            </a:lvl3pPr>
            <a:lvl4pPr marL="1371463" indent="0">
              <a:buNone/>
              <a:defRPr sz="1000"/>
            </a:lvl4pPr>
            <a:lvl5pPr marL="1828617" indent="0">
              <a:buNone/>
              <a:defRPr sz="1000"/>
            </a:lvl5pPr>
            <a:lvl6pPr marL="2285771" indent="0">
              <a:buNone/>
              <a:defRPr sz="1000"/>
            </a:lvl6pPr>
            <a:lvl7pPr marL="2742926" indent="0">
              <a:buNone/>
              <a:defRPr sz="1000"/>
            </a:lvl7pPr>
            <a:lvl8pPr marL="3200080" indent="0">
              <a:buNone/>
              <a:defRPr sz="1000"/>
            </a:lvl8pPr>
            <a:lvl9pPr marL="3657234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16ACF20-B070-CAB2-0796-189FE334D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BD78D28-14A2-5360-085D-F4B651A5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9B07F2A-FFED-CCD8-5B05-64EC4B6D8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05761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4CC1E1-30BE-B15F-58B1-76F0BA2B3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477FA3F-E3F9-9D7A-0C80-C82EE9564C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7DFFDD4-EF4C-852B-A357-D20FBB0C9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053CEC6-53F6-AF75-AE93-CF1E17C5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EC4E352-AAD2-3DBB-CF0A-A8C243A43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45199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EEA258-1223-9E6B-77F0-928480B2E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3764" y="365125"/>
            <a:ext cx="2628558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0AECA0D-E423-9DB9-C8B7-DB7CFD7C99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091" y="365125"/>
            <a:ext cx="7733293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C2E690E-F06D-5586-DB2E-E37B4AA72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9399319-10E8-0344-268E-C9560AA1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9B58630-4138-1204-23C5-A2F6FFA91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36128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30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80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60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7999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Titel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8ED6B-849D-A5D2-D1F0-06706D23B242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32125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60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7999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19C4E-D6B8-50A2-A635-868FF289F99C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772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24120-CAD7-4F92-7378-98D88CD0BD6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7074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1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F12B94-0222-C98A-FFE9-2FEFA8734490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4109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E35DC-D232-9C90-9C31-AA00AE5CF93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2426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6AB93-5959-29D5-C0C8-6B37FCF5F14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0B2F1-B091-E656-C4DE-C556B5DA13D7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397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9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US" dirty="0"/>
              <a:t>Click to add title one line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2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1" y="979202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US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901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2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US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901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50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6654E4-A51C-0D45-3654-724797983164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62191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DFA591-5B6F-3582-D42E-64EB81D7B201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544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C43F2E-763E-6678-3468-8C45A82F1A9F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129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30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Dato</a:t>
            </a:r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40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3542253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30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40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171748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80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Dato</a:t>
            </a:r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GB"/>
              <a:t>Titel</a:t>
            </a:r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9988" tIns="46794" rIns="89988" bIns="4679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309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9988" tIns="46794" rIns="89988" bIns="4679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309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65832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 dirty="0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45D79-EFF9-98D6-B066-40CEED6C2E2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dirty="0"/>
              <a:t>Titel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DBA22-AE55-C68A-132F-A826D0B0C740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A33A1D-DD6A-46E6-9477-D1471332CB1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Titel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E183DE-20D3-DB32-ED9D-43A02E676CA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ags" Target="../tags/tag10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da-DK" dirty="0"/>
              <a:t>Titel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ＭＳ Ｐゴシック" pitchFamily="-80" charset="-128"/>
            </a:endParaRPr>
          </a:p>
        </p:txBody>
      </p:sp>
      <p:sp>
        <p:nvSpPr>
          <p:cNvPr id="7" name="text" descr="{&quot;templafy&quot;:{&quot;binding&quot;:&quot;Form.PresentationTitle&quot;,&quot;type&quot;:&quot;text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4E9AE0-170F-0C2B-DFF5-DC7F65F4B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 dirty="0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17174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569bbde5-8a39-46ac-a350-df0c3bf5cb3d&quot;}}" title="UserProfile.Offices.Workarea_{{DocumentLanguage}}"/>
          <p:cNvSpPr>
            <a:spLocks noChangeArrowheads="1"/>
          </p:cNvSpPr>
          <p:nvPr userDrawn="1"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7" name="text" descr="{&quot;templafy&quot;:{&quot;id&quot;:&quot;42125f20-6004-41c4-8b3e-7a90f2dd4c46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467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A7C0D1-D9AF-60C9-E5DC-ACD70D437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91" y="365126"/>
            <a:ext cx="105142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E4C62-CBC9-D867-9B79-D136191DF9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091" y="1825625"/>
            <a:ext cx="105142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B076D-F9A8-180D-DC4A-AFC9D9D855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091" y="6356351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3CF2B5-9AB3-46D9-9E39-54EEE6CA1D20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753D1F-52A7-EE9C-B510-7FA19CC9E5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075" y="6356351"/>
            <a:ext cx="411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2A9FF-C4FC-55E8-0A6F-ED0A2CFDF0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9479" y="6356351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A58C2E-D266-4C16-9CC3-4D02D4D1C50E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6322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407C3284-BDC5-786B-99F0-6C981A7A4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91" y="365126"/>
            <a:ext cx="105142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411E829-8F6C-9429-51A6-CC58C6954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091" y="1825625"/>
            <a:ext cx="1051423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6118FC1-4C71-3E2E-9F99-2E770D56B8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091" y="6356351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735972-DCD5-4DFA-9F63-53CA258F09B9}" type="datetimeFigureOut">
              <a:rPr lang="da-DK" smtClean="0"/>
              <a:t>03-06-2026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B9692B0-2D52-F0E6-64AB-298568317B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075" y="6356351"/>
            <a:ext cx="41142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61446DD-A9C8-423A-3338-64096FC39A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9479" y="6356351"/>
            <a:ext cx="274284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70E4FD-31BF-41A2-95A1-BD0B16CEA6F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17299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171748"/>
          </a:solidFill>
          <a:ln>
            <a:noFill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sz="180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9988" tIns="46794" rIns="89988" bIns="4679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309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a-DK"/>
              <a:t>Titel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fld id="{103EA872-A674-449B-A120-B97244F8E91D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da-DK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 userDrawn="1"/>
        </p:nvSpPr>
        <p:spPr bwMode="auto">
          <a:xfrm>
            <a:off x="1774727" y="6541200"/>
            <a:ext cx="3397071" cy="31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kern="1200" dirty="0">
                <a:solidFill>
                  <a:schemeClr val="bg1"/>
                </a:solidFill>
                <a:effectLst/>
                <a:latin typeface="+mj-lt"/>
                <a:ea typeface="ＭＳ Ｐゴシック" panose="020B0600070205080204" pitchFamily="34" charset="-128"/>
                <a:cs typeface="+mn-cs"/>
              </a:rPr>
              <a:t>Danmarks Tekniske Universitet</a:t>
            </a:r>
            <a:endParaRPr lang="da-DK" sz="7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4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309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ＭＳ Ｐゴシック" pitchFamily="-80" charset="-128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17174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9988" tIns="46794" rIns="89988" bIns="4679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309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BC6FF03-B8A1-16DC-2053-E21EDEFDF3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Dato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7481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154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309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463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617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7980" indent="-19798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3959" indent="-19798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538" indent="-19798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7917" indent="-19798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5897" indent="-19798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customXml" Target="../../customXml/item3.xml"/><Relationship Id="rId1" Type="http://schemas.openxmlformats.org/officeDocument/2006/relationships/customXml" Target="../../customXml/item4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customXml" Target="../../customXml/item15.xml"/><Relationship Id="rId1" Type="http://schemas.openxmlformats.org/officeDocument/2006/relationships/customXml" Target="../../customXml/item1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customXml" Target="../../customXml/item7.xml"/><Relationship Id="rId1" Type="http://schemas.openxmlformats.org/officeDocument/2006/relationships/customXml" Target="../../customXml/item11.xml"/><Relationship Id="rId5" Type="http://schemas.openxmlformats.org/officeDocument/2006/relationships/hyperlink" Target="https://studio.zuuvi.com/preview/template/89225558-28b1-4b07-aa8c-e5e607c6e04b" TargetMode="External"/><Relationship Id="rId4" Type="http://schemas.openxmlformats.org/officeDocument/2006/relationships/hyperlink" Target="https://studio.zuuvi.com/preview/template/4aaf182b-3fcb-423a-b4e9-62d8b8ffc7a2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pn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customXml" Target="../../customXml/item1.xml"/><Relationship Id="rId1" Type="http://schemas.openxmlformats.org/officeDocument/2006/relationships/customXml" Target="../../customXml/item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13EF6E-BC23-40A0-80D4-1EBE64DCC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773079-109A-B151-8254-21CB5885C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1D1B73-873D-9679-0388-B2EF9D9F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Titel</a:t>
            </a:r>
          </a:p>
        </p:txBody>
      </p:sp>
    </p:spTree>
    <p:custDataLst>
      <p:custData r:id="rId1"/>
      <p:custData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4E6B5-AE69-644E-90BA-DE3BD4922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3F5545B-C04C-4DBF-17A3-85961ECA4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Erfaringer fra AAU og SDU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E377AD-ED40-9E09-A70E-A4D3A02ED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Dato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1CD6D3-E068-57C1-89EE-E8CF9A82A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Titel</a:t>
            </a:r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89A6BE-5749-0212-8D5A-2B5883A9C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700" b="1" kern="1200">
                <a:solidFill>
                  <a:schemeClr val="bg1"/>
                </a:solidFill>
                <a:latin typeface="+mn-lt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923C7DD-B265-9482-93E4-61615AFBA601}"/>
              </a:ext>
            </a:extLst>
          </p:cNvPr>
          <p:cNvSpPr txBox="1"/>
          <p:nvPr/>
        </p:nvSpPr>
        <p:spPr>
          <a:xfrm>
            <a:off x="1774726" y="1814627"/>
            <a:ext cx="3240360" cy="34060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b="1" dirty="0">
                <a:solidFill>
                  <a:srgbClr val="000000"/>
                </a:solidFill>
                <a:latin typeface="Arial"/>
              </a:rPr>
              <a:t>AAU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dirty="0">
                <a:solidFill>
                  <a:srgbClr val="000000"/>
                </a:solidFill>
                <a:latin typeface="Arial"/>
              </a:rPr>
              <a:t>Evaluering foretages som en del af den sidste undervisningsgang, hvor der gives 10-15 minutter som en del af undervisningen – midt på dagen. Ikke når undervisning er slut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da-DK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Til dem der ikke svarer sendes to remindere – sidste to-tre uger efter kurset er slut.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9EFE0B-B1CE-CC61-5B0A-14A4F4A582A0}"/>
              </a:ext>
            </a:extLst>
          </p:cNvPr>
          <p:cNvSpPr txBox="1"/>
          <p:nvPr/>
        </p:nvSpPr>
        <p:spPr>
          <a:xfrm>
            <a:off x="6527254" y="1814627"/>
            <a:ext cx="4104456" cy="46474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b="1" dirty="0">
                <a:solidFill>
                  <a:srgbClr val="000000"/>
                </a:solidFill>
                <a:latin typeface="Arial"/>
              </a:rPr>
              <a:t>SDU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a-DK" dirty="0">
              <a:solidFill>
                <a:srgbClr val="000000"/>
              </a:solidFill>
              <a:latin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dirty="0">
                <a:solidFill>
                  <a:srgbClr val="000000"/>
                </a:solidFill>
                <a:latin typeface="Arial"/>
              </a:rPr>
              <a:t>SDU oplever (også) udfordringer med at få de deltagere/studerende til at udfylde evalueringer.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a-DK" dirty="0">
              <a:solidFill>
                <a:srgbClr val="000000"/>
              </a:solidFill>
              <a:latin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dirty="0">
                <a:solidFill>
                  <a:srgbClr val="000000"/>
                </a:solidFill>
                <a:latin typeface="Arial"/>
              </a:rPr>
              <a:t>De inddrager også den sidste undervisning til at foretage evalueringer.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dirty="0">
                <a:solidFill>
                  <a:srgbClr val="000000"/>
                </a:solidFill>
                <a:latin typeface="Arial"/>
              </a:rPr>
              <a:t>De har testet at lave opfølgende interviews med de studerende som accepterer dette (det er en del af spørgeskema) 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da-DK" dirty="0">
              <a:solidFill>
                <a:srgbClr val="000000"/>
              </a:solidFill>
              <a:latin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a-DK" dirty="0">
                <a:solidFill>
                  <a:srgbClr val="000000"/>
                </a:solidFill>
                <a:latin typeface="Arial"/>
              </a:rPr>
              <a:t>Dette er der kommet nogle gode svar ud af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442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1CE-C295-A24C-C14E-C03821AA0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596" y="149110"/>
            <a:ext cx="9312374" cy="972716"/>
          </a:xfrm>
        </p:spPr>
        <p:txBody>
          <a:bodyPr/>
          <a:lstStyle/>
          <a:p>
            <a:r>
              <a:rPr lang="da-DK" dirty="0"/>
              <a:t>Workshop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CCF9F8-35E4-E665-C9C1-326A34C63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0596" y="1413091"/>
            <a:ext cx="9312374" cy="4545578"/>
          </a:xfrm>
        </p:spPr>
        <p:txBody>
          <a:bodyPr/>
          <a:lstStyle/>
          <a:p>
            <a:pPr marL="0" indent="0">
              <a:buNone/>
            </a:pPr>
            <a:r>
              <a:rPr lang="da-DK" b="1" dirty="0">
                <a:solidFill>
                  <a:schemeClr val="accent1"/>
                </a:solidFill>
              </a:rPr>
              <a:t>Oplæg til drøftelse: </a:t>
            </a:r>
          </a:p>
          <a:p>
            <a:pPr marL="0" indent="0">
              <a:buNone/>
            </a:pPr>
            <a:endParaRPr lang="da-DK" dirty="0"/>
          </a:p>
          <a:p>
            <a:pPr marL="342900" indent="-342900" fontAlgn="t">
              <a:buFont typeface="+mj-lt"/>
              <a:buAutoNum type="arabicPeriod"/>
            </a:pPr>
            <a:r>
              <a:rPr lang="da-DK" dirty="0"/>
              <a:t>Hvordan og hvornår evaluerer vi? </a:t>
            </a:r>
          </a:p>
          <a:p>
            <a:pPr marL="342900" indent="-342900" fontAlgn="t">
              <a:buFont typeface="+mj-lt"/>
              <a:buAutoNum type="arabicPeriod"/>
            </a:pPr>
            <a:endParaRPr lang="da-DK" dirty="0"/>
          </a:p>
          <a:p>
            <a:pPr marL="342900" indent="-342900" fontAlgn="t">
              <a:buFont typeface="+mj-lt"/>
              <a:buAutoNum type="arabicPeriod"/>
            </a:pPr>
            <a:r>
              <a:rPr lang="da-DK" dirty="0"/>
              <a:t>Hvad skal evalueringerne kunne? Og hvilken viden har vi brug for? </a:t>
            </a:r>
          </a:p>
          <a:p>
            <a:pPr marL="342900" indent="-342900" fontAlgn="t">
              <a:buFont typeface="+mj-lt"/>
              <a:buAutoNum type="arabicPeriod"/>
            </a:pPr>
            <a:endParaRPr lang="da-DK" dirty="0"/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Hvad skal der handles på?</a:t>
            </a:r>
          </a:p>
          <a:p>
            <a:pPr marL="342900" indent="-342900">
              <a:buFont typeface="+mj-lt"/>
              <a:buAutoNum type="arabicPeriod"/>
            </a:pPr>
            <a:endParaRPr lang="da-DK" dirty="0"/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Hvordan omsætter vi evalueringerne til handling og hvordan dokumentere vi at evalueringen fører til reel handling? </a:t>
            </a:r>
          </a:p>
          <a:p>
            <a:pPr marL="342900" indent="-342900">
              <a:buFont typeface="+mj-lt"/>
              <a:buAutoNum type="arabicPeriod"/>
            </a:pPr>
            <a:endParaRPr lang="da-DK" dirty="0"/>
          </a:p>
          <a:p>
            <a:pPr marL="342900" indent="-342900">
              <a:buFont typeface="+mj-lt"/>
              <a:buAutoNum type="arabicPeriod"/>
            </a:pPr>
            <a:r>
              <a:rPr lang="da-DK" dirty="0"/>
              <a:t>Hvordan sikrer vi en rimelig svarprocent samt at de studerende oplever evalueringerne som meningsfulde og anvendelige?</a:t>
            </a:r>
          </a:p>
          <a:p>
            <a:pPr marL="342900" indent="-342900">
              <a:buFont typeface="+mj-lt"/>
              <a:buAutoNum type="arabicPeriod"/>
            </a:pPr>
            <a:endParaRPr lang="da-DK" dirty="0"/>
          </a:p>
          <a:p>
            <a:pPr marL="0" indent="0" fontAlgn="t">
              <a:buNone/>
            </a:pPr>
            <a:r>
              <a:rPr lang="da-DK" b="1" i="1" dirty="0"/>
              <a:t>2 min. individuel forberedelse + 14 min. drøftelse + 2 min. fælles opsamling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9814B-D32A-797E-15A9-75195204D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E046AE-7777-AFE8-2D3D-0996193D4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23223A-43E9-44C9-FFCB-07156B9DC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0087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77F24-E719-675C-0CC7-0000B0AA3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DBA95-0FF4-94DB-1BA2-D863C6A7F7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Nyt fra LFL og AUS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C13D82-175A-1C26-9567-E4FF593BDD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3. Juni 2026 diplomstudieledermøde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92FDF-21BE-9915-19E3-37D45A93A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909B1-F224-2C1F-D3F4-497C5996E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C61FF-7053-7707-5F0F-F6DCAD8AC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4061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3E2D04-9998-E0C1-509B-DC05E4B10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ACE8A8D-56B7-F734-FF4B-D8F31FF23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en-GB" dirty="0" err="1"/>
              <a:t>Eksisterende</a:t>
            </a:r>
            <a:r>
              <a:rPr lang="en-GB" dirty="0"/>
              <a:t> </a:t>
            </a:r>
            <a:r>
              <a:rPr lang="en-GB" dirty="0" err="1"/>
              <a:t>annoncer</a:t>
            </a:r>
            <a:r>
              <a:rPr lang="en-GB" dirty="0"/>
              <a:t> for 2026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0E0636-9C0F-D8AF-9219-A1584FEC0F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625" r="-3" b="-3"/>
          <a:stretch>
            <a:fillRect/>
          </a:stretch>
        </p:blipFill>
        <p:spPr>
          <a:xfrm>
            <a:off x="406574" y="1965647"/>
            <a:ext cx="3816000" cy="3934216"/>
          </a:xfrm>
          <a:prstGeom prst="rect">
            <a:avLst/>
          </a:prstGeo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5B073D9-5209-4CEF-08E8-4E9845EE3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25" r="4" b="4"/>
          <a:stretch>
            <a:fillRect/>
          </a:stretch>
        </p:blipFill>
        <p:spPr bwMode="auto">
          <a:xfrm>
            <a:off x="4434223" y="2002913"/>
            <a:ext cx="3742793" cy="385968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LD_Presentation Title">
            <a:extLst>
              <a:ext uri="{FF2B5EF4-FFF2-40B4-BE49-F238E27FC236}">
                <a16:creationId xmlns:a16="http://schemas.microsoft.com/office/drawing/2014/main" id="{FE3AFF6A-F238-9D9E-CABD-DFEBFB61FC0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590800" y="6541200"/>
            <a:ext cx="5497200" cy="3168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Titel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4233B-67D2-90EC-8560-8E7CAE37E2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 anchor="ctr">
            <a:normAutofit/>
          </a:bodyPr>
          <a:lstStyle/>
          <a:p>
            <a:fld id="{103EA872-A674-449B-A120-B97244F8E91D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347E310E-A305-9911-55CC-AA6CB67999E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defPPr>
              <a:defRPr lang="da-DK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700" b="1" kern="1200">
                <a:solidFill>
                  <a:schemeClr val="bg1"/>
                </a:solidFill>
                <a:latin typeface="+mj-lt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GB"/>
              <a:t>Dato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7447C4-89A1-4003-1243-BB4C30E495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8665" y="1979451"/>
            <a:ext cx="3275655" cy="3901842"/>
          </a:xfrm>
          <a:prstGeom prst="rect">
            <a:avLst/>
          </a:prstGeom>
        </p:spPr>
      </p:pic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742699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08AAE4E-9615-E709-0DC4-8561E1427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Ny </a:t>
            </a:r>
            <a:r>
              <a:rPr lang="en-GB" dirty="0" err="1"/>
              <a:t>annoncer</a:t>
            </a:r>
            <a:r>
              <a:rPr lang="en-GB" dirty="0"/>
              <a:t> pr </a:t>
            </a:r>
            <a:r>
              <a:rPr lang="en-GB" dirty="0" err="1"/>
              <a:t>juni</a:t>
            </a:r>
            <a:r>
              <a:rPr lang="en-GB" dirty="0"/>
              <a:t> 2026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108859F-507F-8FD4-F4A0-EAD29BC4F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>
              <a:hlinkClick r:id="rId4"/>
            </a:endParaRPr>
          </a:p>
          <a:p>
            <a:r>
              <a:rPr lang="en-GB" dirty="0"/>
              <a:t>Operations </a:t>
            </a:r>
            <a:r>
              <a:rPr lang="en-GB" dirty="0" err="1"/>
              <a:t>og</a:t>
            </a:r>
            <a:r>
              <a:rPr lang="en-GB" dirty="0"/>
              <a:t> Supply Chain management</a:t>
            </a:r>
            <a:endParaRPr lang="en-GB" dirty="0">
              <a:hlinkClick r:id="" action="ppaction://noaction"/>
            </a:endParaRPr>
          </a:p>
          <a:p>
            <a:r>
              <a:rPr lang="en-GB" dirty="0">
                <a:hlinkClick r:id="" action="ppaction://noaction"/>
              </a:rPr>
              <a:t>https://studio.zuuvi.com/preview/template/4aaf182b-3fcb-423a-b4e9-62d8b8ffc7a2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Ledelse</a:t>
            </a:r>
            <a:r>
              <a:rPr lang="en-GB" dirty="0"/>
              <a:t> </a:t>
            </a:r>
            <a:endParaRPr lang="da-DK" u="sng" dirty="0">
              <a:hlinkClick r:id="" action="ppaction://noaction"/>
            </a:endParaRPr>
          </a:p>
          <a:p>
            <a:r>
              <a:rPr lang="da-DK" u="sng" dirty="0">
                <a:hlinkClick r:id="" action="ppaction://noaction"/>
              </a:rPr>
              <a:t>https://studio.zuuvi.com/preview/template/4fd7dd4c-6c0e-4a15-8214-1c3d5f529e36</a:t>
            </a:r>
            <a:endParaRPr lang="da-DK" u="sng" dirty="0"/>
          </a:p>
          <a:p>
            <a:endParaRPr lang="da-DK" u="sng" dirty="0"/>
          </a:p>
          <a:p>
            <a:r>
              <a:rPr lang="da-DK" dirty="0"/>
              <a:t>Projektledelse</a:t>
            </a:r>
          </a:p>
          <a:p>
            <a:r>
              <a:rPr lang="da-DK" u="sng" dirty="0">
                <a:hlinkClick r:id="rId5"/>
              </a:rPr>
              <a:t>https://studio.zuuvi.com/preview/template/89225558-28b1-4b07-aa8c-e5e607c6e04b</a:t>
            </a:r>
            <a:endParaRPr lang="en-GB" dirty="0"/>
          </a:p>
        </p:txBody>
      </p:sp>
      <p:sp>
        <p:nvSpPr>
          <p:cNvPr id="10" name="FLD_Presentation Title"/>
          <p:cNvSpPr>
            <a:spLocks noGrp="1"/>
          </p:cNvSpPr>
          <p:nvPr>
            <p:ph type="ftr" sz="quarter" idx="10"/>
          </p:nvPr>
        </p:nvSpPr>
        <p:spPr>
          <a:xfrm>
            <a:off x="5590800" y="6541200"/>
            <a:ext cx="5497200" cy="316800"/>
          </a:xfrm>
        </p:spPr>
        <p:txBody>
          <a:bodyPr/>
          <a:lstStyle/>
          <a:p>
            <a:r>
              <a:rPr lang="en-GB"/>
              <a:t>Titel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1506450" y="6541200"/>
            <a:ext cx="432600" cy="316800"/>
          </a:xfrm>
        </p:spPr>
        <p:txBody>
          <a:bodyPr/>
          <a:lstStyle/>
          <a:p>
            <a:fld id="{103EA872-A674-449B-A120-B97244F8E91D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56CFB91-3FB1-FC51-F32E-2ACDCFA109C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a-DK"/>
            </a:defPPr>
            <a:lvl1pPr algn="r" rtl="0" fontAlgn="base">
              <a:spcBef>
                <a:spcPct val="50000"/>
              </a:spcBef>
              <a:spcAft>
                <a:spcPct val="0"/>
              </a:spcAft>
              <a:defRPr sz="700" b="1" kern="1200">
                <a:solidFill>
                  <a:schemeClr val="bg1"/>
                </a:solidFill>
                <a:latin typeface="+mj-lt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r>
              <a:rPr lang="en-GB"/>
              <a:t>Dato</a:t>
            </a:r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1869649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8F56D7-F94E-335A-F58C-B8E65F8D5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613" y="426518"/>
            <a:ext cx="9312373" cy="972589"/>
          </a:xfrm>
        </p:spPr>
        <p:txBody>
          <a:bodyPr/>
          <a:lstStyle/>
          <a:p>
            <a:r>
              <a:rPr lang="da-DK" b="0" dirty="0"/>
              <a:t>WEBSHOP 2.0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F42D4BC-017F-4EC1-7B8C-878CE8F4D10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914309" fontAlgn="auto">
              <a:spcAft>
                <a:spcPts val="0"/>
              </a:spcAft>
              <a:defRPr/>
            </a:pPr>
            <a:r>
              <a:rPr lang="en-GB">
                <a:solidFill>
                  <a:srgbClr val="FFFFFF"/>
                </a:solidFill>
                <a:latin typeface="Arial"/>
                <a:ea typeface="+mn-ea"/>
              </a:rPr>
              <a:t>Titel</a:t>
            </a:r>
            <a:endParaRPr lang="en-GB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4599FCC-5BFF-1B06-1BA5-33CE82B832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fld id="{103EA872-A674-449B-A120-B97244F8E91D}" type="slidenum">
              <a:rPr lang="en-GB">
                <a:solidFill>
                  <a:srgbClr val="FFFFFF"/>
                </a:solidFill>
                <a:latin typeface="Arial"/>
                <a:ea typeface="+mn-ea"/>
              </a:rPr>
              <a:pPr defTabSz="914309" fontAlgn="auto">
                <a:spcBef>
                  <a:spcPts val="0"/>
                </a:spcBef>
                <a:spcAft>
                  <a:spcPts val="0"/>
                </a:spcAft>
                <a:defRPr/>
              </a:pPr>
              <a:t>15</a:t>
            </a:fld>
            <a:endParaRPr lang="en-GB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37461380-9524-4481-9356-5A76B5608F8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>
                <a:solidFill>
                  <a:srgbClr val="FFFFFF"/>
                </a:solidFill>
                <a:latin typeface="Arial"/>
                <a:ea typeface="+mn-ea"/>
              </a:rPr>
              <a:t>Dato</a:t>
            </a:r>
            <a:endParaRPr lang="en-GB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D0303A2F-4CAE-318C-C317-AFDC9439C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206" y="1095678"/>
            <a:ext cx="5025437" cy="275569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60C53E67-0826-52CF-17DF-E0B36EB6D5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206" y="4088534"/>
            <a:ext cx="4557359" cy="2179924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C6C3F2FD-6A52-A134-0D11-A3D88DBEA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613" y="4088534"/>
            <a:ext cx="4061833" cy="2339969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11F7E186-855B-9453-6913-BD486A39EC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9058" y="3165374"/>
            <a:ext cx="4901814" cy="1301647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CC673A6A-5FA4-D2DF-01BD-2157F4661E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1393" y="1724453"/>
            <a:ext cx="5408273" cy="1854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937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C0E7D-2689-201D-28A9-2DC711C257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Kompetencer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9017EA-32EC-C167-8CE7-465200C21F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762071-FC3B-196F-F49B-9C0D2D83A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447"/>
            <a:ext cx="12183935" cy="685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10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BA8DA2-15C7-A15C-3B14-1CBCEAE18F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2B76BD-9B20-5446-4CF1-958D0A454E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17</a:t>
            </a:fld>
            <a:endParaRPr lang="da-DK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CAD04D6-BA87-7DAA-4C7E-3C385028C3AF}"/>
              </a:ext>
            </a:extLst>
          </p:cNvPr>
          <p:cNvSpPr txBox="1">
            <a:spLocks/>
          </p:cNvSpPr>
          <p:nvPr/>
        </p:nvSpPr>
        <p:spPr>
          <a:xfrm>
            <a:off x="8039422" y="1414306"/>
            <a:ext cx="3744416" cy="4967022"/>
          </a:xfrm>
          <a:prstGeom prst="rect">
            <a:avLst/>
          </a:prstGeom>
          <a:solidFill>
            <a:srgbClr val="0E2841"/>
          </a:solidFill>
        </p:spPr>
        <p:txBody>
          <a:bodyPr vert="horz" lIns="108000" tIns="108000" rIns="108000" bIns="108000" rtlCol="0">
            <a:noAutofit/>
          </a:bodyPr>
          <a:lstStyle>
            <a:lvl1pPr marL="228577" indent="-228577" algn="l" defTabSz="9143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3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86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94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9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DELTAGERE – VIRKSOMHEDER (SVP, CPO, HR-direktør)</a:t>
            </a:r>
          </a:p>
          <a:p>
            <a:pPr marL="0" marR="0" lvl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Novo Nordisk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COWI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DHI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Ascendis</a:t>
            </a: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Pharma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Foss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Force Technology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Københavns Kommune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Region hovedstaden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Semco</a:t>
            </a: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Maritime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Kamstrup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Novonesis</a:t>
            </a:r>
            <a:endParaRPr kumimoji="0" lang="da-DK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Tryg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HOFOR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Kompetencesekretariatet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SpecSavers</a:t>
            </a:r>
            <a:endParaRPr kumimoji="0" lang="da-DK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LB Forsikring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da-DK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Demant</a:t>
            </a: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09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a-DK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4602BFC8-91D5-DDD2-D2C6-01282BB8CB8D}"/>
              </a:ext>
            </a:extLst>
          </p:cNvPr>
          <p:cNvSpPr txBox="1">
            <a:spLocks/>
          </p:cNvSpPr>
          <p:nvPr/>
        </p:nvSpPr>
        <p:spPr>
          <a:xfrm>
            <a:off x="910631" y="1412776"/>
            <a:ext cx="6624736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77" indent="-228577" algn="l" defTabSz="9143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3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86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94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9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a-DK" sz="900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a-DK" sz="900" b="1" dirty="0" err="1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r>
              <a:rPr lang="da-DK" sz="900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a-DK" sz="900" b="1" dirty="0" err="1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r>
              <a:rPr lang="da-DK" sz="900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a-DK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Ulrik Brix CEO, NOCA &amp; Carsten Orth Gaarn-Larsen, Senior Vice President, DTU </a:t>
            </a:r>
          </a:p>
          <a:p>
            <a:pPr fontAlgn="auto">
              <a:spcAft>
                <a:spcPts val="0"/>
              </a:spcAft>
            </a:pP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Maria-Theresa Norn, Deputy Director, Associate Professor, Head of Scientific Advice, DTU Centre for Technology Entrepreneurship </a:t>
            </a:r>
            <a:endParaRPr lang="da-DK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900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Resilience as a Prerequisite for Future Challenges </a:t>
            </a:r>
            <a:endParaRPr lang="en-US" sz="900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 presentation by a DTU researcher (Claus Hélix-Nielsen, Professor, Head of DTU Sustain) </a:t>
            </a:r>
          </a:p>
          <a:p>
            <a:pPr fontAlgn="auto">
              <a:spcAft>
                <a:spcPts val="0"/>
              </a:spcAft>
            </a:pPr>
            <a:r>
              <a:rPr lang="da-DK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Competency</a:t>
            </a:r>
            <a:r>
              <a:rPr lang="da-DK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r>
              <a:rPr lang="da-DK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Q&amp;A from the audience , Group dialogue and plenary wrap-up </a:t>
            </a:r>
          </a:p>
          <a:p>
            <a:pPr fontAlgn="auto">
              <a:spcAft>
                <a:spcPts val="0"/>
              </a:spcAft>
            </a:pPr>
            <a:endParaRPr lang="da-DK" sz="900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900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Burning Platform: Are Companies Ready for the Engineers of the Future? </a:t>
            </a:r>
            <a:endParaRPr lang="en-US" sz="900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by the Chairperson of Polyteknisk </a:t>
            </a:r>
            <a:r>
              <a:rPr lang="en-US" sz="900" dirty="0" err="1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Forening</a:t>
            </a: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(The Student Council at DTU) </a:t>
            </a:r>
          </a:p>
          <a:p>
            <a:pPr fontAlgn="auto">
              <a:spcAft>
                <a:spcPts val="0"/>
              </a:spcAft>
            </a:pP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Competency perspective regarding future engineers, Q&amp;A from the audience, Group dialogue and plenary wrap-up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endParaRPr lang="en-US" sz="900" b="1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900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Groundbreaking Technology: AI – An Insight into How Technology is changing Companies' Competency needs </a:t>
            </a:r>
            <a:endParaRPr lang="en-US" sz="900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 presentation by a DTU researcher (Thomas Bolander, Professor, DTU Compute) </a:t>
            </a:r>
          </a:p>
          <a:p>
            <a:pPr fontAlgn="auto">
              <a:spcAft>
                <a:spcPts val="0"/>
              </a:spcAft>
            </a:pPr>
            <a:r>
              <a:rPr lang="da-DK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Competency</a:t>
            </a:r>
            <a:r>
              <a:rPr lang="da-DK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a-DK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r>
              <a:rPr lang="da-DK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Q&amp;A from the audience, Group dialogue and plenary wrap-up </a:t>
            </a:r>
          </a:p>
          <a:p>
            <a:pPr fontAlgn="auto">
              <a:spcAft>
                <a:spcPts val="0"/>
              </a:spcAft>
            </a:pPr>
            <a:endParaRPr lang="da-DK" sz="900" dirty="0">
              <a:solidFill>
                <a:srgbClr val="1F1F1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da-DK" sz="900" b="1" dirty="0" err="1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Synthesis</a:t>
            </a:r>
            <a:r>
              <a:rPr lang="da-DK" sz="900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a-DK" sz="900" b="1" dirty="0" err="1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Takeaways</a:t>
            </a:r>
            <a:r>
              <a:rPr lang="da-DK" sz="900" b="1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a-DK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Wrap-up across technologies and competencies </a:t>
            </a:r>
          </a:p>
          <a:p>
            <a:pPr fontAlgn="auto">
              <a:spcAft>
                <a:spcPts val="0"/>
              </a:spcAft>
            </a:pPr>
            <a:r>
              <a:rPr lang="en-US" sz="900" dirty="0">
                <a:solidFill>
                  <a:srgbClr val="1F1F1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Invitation to a follow-up workshop in August </a:t>
            </a:r>
          </a:p>
          <a:p>
            <a:pPr fontAlgn="auto">
              <a:spcAft>
                <a:spcPts val="0"/>
              </a:spcAft>
            </a:pPr>
            <a:endParaRPr lang="da-DK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152232D-B32D-5E23-9AD2-FD0C17D87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91" y="365126"/>
            <a:ext cx="10514231" cy="1325563"/>
          </a:xfrm>
        </p:spPr>
        <p:txBody>
          <a:bodyPr/>
          <a:lstStyle/>
          <a:p>
            <a:r>
              <a:rPr lang="da-DK" dirty="0"/>
              <a:t>HR konference 4. juni</a:t>
            </a:r>
          </a:p>
        </p:txBody>
      </p:sp>
    </p:spTree>
    <p:extLst>
      <p:ext uri="{BB962C8B-B14F-4D97-AF65-F5344CB8AC3E}">
        <p14:creationId xmlns:p14="http://schemas.microsoft.com/office/powerpoint/2010/main" val="3693059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EO i Norges største elselskab: Stigende behov for strøm kalder på nyt og  intelligent software nu">
            <a:extLst>
              <a:ext uri="{FF2B5EF4-FFF2-40B4-BE49-F238E27FC236}">
                <a16:creationId xmlns:a16="http://schemas.microsoft.com/office/drawing/2014/main" id="{C3261A0A-B31A-FB4D-5688-44F9574C1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554" y="2712400"/>
            <a:ext cx="3939573" cy="221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DTU ansætter ny koncerndirektør - Forskerforum">
            <a:extLst>
              <a:ext uri="{FF2B5EF4-FFF2-40B4-BE49-F238E27FC236}">
                <a16:creationId xmlns:a16="http://schemas.microsoft.com/office/drawing/2014/main" id="{107FD399-7B7F-F4DD-ECF1-2EB23E40A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470" y="2717583"/>
            <a:ext cx="3199589" cy="208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hristina Ankjærgaard - Welcome to DTU Research Database">
            <a:extLst>
              <a:ext uri="{FF2B5EF4-FFF2-40B4-BE49-F238E27FC236}">
                <a16:creationId xmlns:a16="http://schemas.microsoft.com/office/drawing/2014/main" id="{B1A01FA9-3177-D7C8-94D0-CA9F17C707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14"/>
          <a:stretch>
            <a:fillRect/>
          </a:stretch>
        </p:blipFill>
        <p:spPr bwMode="auto">
          <a:xfrm>
            <a:off x="9828323" y="4575895"/>
            <a:ext cx="1869114" cy="195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halmers University of Technology - EFL European Federation for Living">
            <a:extLst>
              <a:ext uri="{FF2B5EF4-FFF2-40B4-BE49-F238E27FC236}">
                <a16:creationId xmlns:a16="http://schemas.microsoft.com/office/drawing/2014/main" id="{2ED31A02-1160-B625-BE8F-5DE55F0A1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83849" y="6652153"/>
            <a:ext cx="753949" cy="46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Mandag Morgen | Læs mindre - forstå mere">
            <a:extLst>
              <a:ext uri="{FF2B5EF4-FFF2-40B4-BE49-F238E27FC236}">
                <a16:creationId xmlns:a16="http://schemas.microsoft.com/office/drawing/2014/main" id="{29B9851B-3308-6F4C-DB87-A55B284670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847588" y="3276620"/>
            <a:ext cx="399998" cy="399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endParaRPr lang="da-DK" sz="1800">
              <a:solidFill>
                <a:prstClr val="black"/>
              </a:solidFill>
              <a:latin typeface="Aptos" panose="02110004020202020204"/>
              <a:ea typeface="+mn-ea"/>
            </a:endParaRPr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EFF2C4FC-6E5A-4632-0FD0-8BFC3AE0A72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5676"/>
          <a:stretch>
            <a:fillRect/>
          </a:stretch>
        </p:blipFill>
        <p:spPr>
          <a:xfrm>
            <a:off x="1581008" y="507180"/>
            <a:ext cx="3018717" cy="2197148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FD90637B-621A-11DF-0CBD-D1A6A7F718E2}"/>
              </a:ext>
            </a:extLst>
          </p:cNvPr>
          <p:cNvSpPr txBox="1"/>
          <p:nvPr/>
        </p:nvSpPr>
        <p:spPr>
          <a:xfrm>
            <a:off x="276510" y="507180"/>
            <a:ext cx="769441" cy="5976548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3800" b="1" dirty="0" err="1">
                <a:solidFill>
                  <a:prstClr val="white"/>
                </a:solidFill>
                <a:latin typeface=" neo sans pro"/>
                <a:ea typeface="+mn-ea"/>
              </a:rPr>
              <a:t>Lifelong</a:t>
            </a:r>
            <a:r>
              <a:rPr lang="da-DK" sz="3800" b="1" dirty="0">
                <a:solidFill>
                  <a:prstClr val="white"/>
                </a:solidFill>
                <a:latin typeface=" neo sans pro"/>
                <a:ea typeface="+mn-ea"/>
              </a:rPr>
              <a:t> Learning Conference</a:t>
            </a:r>
            <a:endParaRPr lang="da-DK" sz="3800" b="1" dirty="0">
              <a:solidFill>
                <a:prstClr val="white"/>
              </a:solidFill>
              <a:latin typeface="Neo sans"/>
              <a:ea typeface="+mn-ea"/>
            </a:endParaRPr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D5BE9155-7085-5721-0C88-8A5366DA76A1}"/>
              </a:ext>
            </a:extLst>
          </p:cNvPr>
          <p:cNvSpPr txBox="1"/>
          <p:nvPr/>
        </p:nvSpPr>
        <p:spPr>
          <a:xfrm>
            <a:off x="1045880" y="-128895"/>
            <a:ext cx="553998" cy="5586105"/>
          </a:xfrm>
          <a:prstGeom prst="rect">
            <a:avLst/>
          </a:prstGeom>
          <a:noFill/>
        </p:spPr>
        <p:txBody>
          <a:bodyPr vert="vert270" wrap="square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2400" b="1" dirty="0">
                <a:solidFill>
                  <a:prstClr val="white"/>
                </a:solidFill>
                <a:latin typeface="Neo sans pro"/>
                <a:ea typeface="Aptos" panose="020B0004020202020204" pitchFamily="34" charset="0"/>
                <a:cs typeface="Aptos" panose="020B0004020202020204" pitchFamily="34" charset="0"/>
              </a:rPr>
              <a:t>27 November, 9 to 14,  DTU</a:t>
            </a:r>
            <a:endParaRPr lang="da-DK" sz="2400" b="1" dirty="0">
              <a:solidFill>
                <a:prstClr val="white"/>
              </a:solidFill>
              <a:latin typeface="Neo sans pro"/>
              <a:ea typeface="+mn-ea"/>
            </a:endParaRP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33B996A6-F4E0-4B0C-A8F3-29FA1B8ADDED}"/>
              </a:ext>
            </a:extLst>
          </p:cNvPr>
          <p:cNvSpPr txBox="1"/>
          <p:nvPr/>
        </p:nvSpPr>
        <p:spPr>
          <a:xfrm>
            <a:off x="2283541" y="2418953"/>
            <a:ext cx="1854371" cy="276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neo sans pro"/>
                <a:ea typeface="+mn-ea"/>
              </a:rPr>
              <a:t>Stina Vang Elias, DEA</a:t>
            </a:r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A8A852EC-C21A-45FD-1427-D6E9BE0C67D0}"/>
              </a:ext>
            </a:extLst>
          </p:cNvPr>
          <p:cNvSpPr txBox="1"/>
          <p:nvPr/>
        </p:nvSpPr>
        <p:spPr>
          <a:xfrm>
            <a:off x="9878337" y="6269373"/>
            <a:ext cx="2057132" cy="276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</a:rPr>
              <a:t>Christina Ankjærgaard, DTU</a:t>
            </a:r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AECE779A-3618-4D5F-73B0-08901C7EFA10}"/>
              </a:ext>
            </a:extLst>
          </p:cNvPr>
          <p:cNvSpPr txBox="1"/>
          <p:nvPr/>
        </p:nvSpPr>
        <p:spPr>
          <a:xfrm>
            <a:off x="9515994" y="4352983"/>
            <a:ext cx="2316326" cy="276963"/>
          </a:xfrm>
          <a:prstGeom prst="rect">
            <a:avLst/>
          </a:prstGeom>
          <a:solidFill>
            <a:schemeClr val="tx1">
              <a:lumMod val="50000"/>
              <a:lumOff val="50000"/>
              <a:alpha val="10000"/>
            </a:schemeClr>
          </a:solidFill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</a:rPr>
              <a:t>Carsten Orth Gaarn-Larsen, DTU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8A0BD7-1FF2-9072-9927-A11E2C990A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53810" y="4590554"/>
            <a:ext cx="1811751" cy="1916093"/>
          </a:xfrm>
          <a:prstGeom prst="rect">
            <a:avLst/>
          </a:prstGeom>
        </p:spPr>
      </p:pic>
      <p:pic>
        <p:nvPicPr>
          <p:cNvPr id="1026" name="Picture 2" descr="Interview Of The Week: Johan Stahre, Manufacturing 4.0 ...">
            <a:extLst>
              <a:ext uri="{FF2B5EF4-FFF2-40B4-BE49-F238E27FC236}">
                <a16:creationId xmlns:a16="http://schemas.microsoft.com/office/drawing/2014/main" id="{F1E89CB7-7AA3-1F30-7914-AE1CCB3F6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455" y="2650992"/>
            <a:ext cx="2724978" cy="198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F6DED81D-2877-1771-B9AE-3EB70C2F3B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5933" y="519099"/>
            <a:ext cx="3939573" cy="2216009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A96BE1EE-7F33-F96E-4448-A23CF46B88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5111" y="507013"/>
            <a:ext cx="1647861" cy="2197149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C4B7B5A6-BE85-77E5-8C12-A40920C6CBE0}"/>
              </a:ext>
            </a:extLst>
          </p:cNvPr>
          <p:cNvSpPr txBox="1"/>
          <p:nvPr/>
        </p:nvSpPr>
        <p:spPr>
          <a:xfrm>
            <a:off x="6349987" y="4323890"/>
            <a:ext cx="2316480" cy="276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 neo sans pro"/>
                <a:ea typeface="+mn-ea"/>
              </a:rPr>
              <a:t>Johan </a:t>
            </a:r>
            <a:r>
              <a:rPr lang="da-DK" sz="1200" dirty="0" err="1">
                <a:solidFill>
                  <a:prstClr val="white"/>
                </a:solidFill>
                <a:latin typeface=" neo sans pro"/>
                <a:ea typeface="+mn-ea"/>
              </a:rPr>
              <a:t>Stahre</a:t>
            </a:r>
            <a:r>
              <a:rPr lang="da-DK" sz="1200" dirty="0">
                <a:solidFill>
                  <a:prstClr val="white"/>
                </a:solidFill>
                <a:latin typeface=" neo sans pro"/>
                <a:ea typeface="+mn-ea"/>
              </a:rPr>
              <a:t>, </a:t>
            </a:r>
            <a:r>
              <a:rPr lang="da-DK" sz="1200" dirty="0" err="1">
                <a:solidFill>
                  <a:prstClr val="white"/>
                </a:solidFill>
                <a:latin typeface=" neo sans pro"/>
                <a:ea typeface="+mn-ea"/>
              </a:rPr>
              <a:t>Chalmers</a:t>
            </a:r>
            <a:endParaRPr lang="da-DK" sz="1200" dirty="0">
              <a:solidFill>
                <a:prstClr val="white"/>
              </a:solidFill>
              <a:latin typeface=" neo sans pro"/>
              <a:ea typeface="+mn-ea"/>
            </a:endParaRPr>
          </a:p>
        </p:txBody>
      </p:sp>
      <p:sp>
        <p:nvSpPr>
          <p:cNvPr id="22" name="Tekstfelt 21">
            <a:extLst>
              <a:ext uri="{FF2B5EF4-FFF2-40B4-BE49-F238E27FC236}">
                <a16:creationId xmlns:a16="http://schemas.microsoft.com/office/drawing/2014/main" id="{5D5306D0-EC48-AE02-6856-95864DFEA25B}"/>
              </a:ext>
            </a:extLst>
          </p:cNvPr>
          <p:cNvSpPr txBox="1"/>
          <p:nvPr/>
        </p:nvSpPr>
        <p:spPr>
          <a:xfrm>
            <a:off x="6655128" y="6104216"/>
            <a:ext cx="1904752" cy="46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</a:rPr>
              <a:t>Christoph Ellersgaard, </a:t>
            </a:r>
          </a:p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</a:rPr>
              <a:t>CBS</a:t>
            </a:r>
          </a:p>
        </p:txBody>
      </p:sp>
      <p:pic>
        <p:nvPicPr>
          <p:cNvPr id="1042" name="Picture 18" descr="Corporate Entrepreneurial Leadership (CEL™) Refresher Course 2024 -  Efteruddannelse og kurser fra DTU Learn for Life">
            <a:extLst>
              <a:ext uri="{FF2B5EF4-FFF2-40B4-BE49-F238E27FC236}">
                <a16:creationId xmlns:a16="http://schemas.microsoft.com/office/drawing/2014/main" id="{6A95F58A-E02F-3DE0-0AD9-CEA39D698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0892" y="4639825"/>
            <a:ext cx="1617446" cy="1887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kstfelt 22">
            <a:extLst>
              <a:ext uri="{FF2B5EF4-FFF2-40B4-BE49-F238E27FC236}">
                <a16:creationId xmlns:a16="http://schemas.microsoft.com/office/drawing/2014/main" id="{20881546-30A1-D57E-012A-C9B952861C1A}"/>
              </a:ext>
            </a:extLst>
          </p:cNvPr>
          <p:cNvSpPr txBox="1"/>
          <p:nvPr/>
        </p:nvSpPr>
        <p:spPr>
          <a:xfrm>
            <a:off x="8771155" y="6090567"/>
            <a:ext cx="1402983" cy="46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</a:rPr>
              <a:t>Teresa Sabrina Salvati, DTU</a:t>
            </a:r>
          </a:p>
        </p:txBody>
      </p:sp>
      <p:pic>
        <p:nvPicPr>
          <p:cNvPr id="9" name="Picture 4" descr="Jes Broeng - DTU Entrepreneurship | LinkedIn">
            <a:extLst>
              <a:ext uri="{FF2B5EF4-FFF2-40B4-BE49-F238E27FC236}">
                <a16:creationId xmlns:a16="http://schemas.microsoft.com/office/drawing/2014/main" id="{4B56AAD2-B3C4-C00D-BB24-9531E190F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287" y="2727201"/>
            <a:ext cx="1988833" cy="1988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DACB7203-A276-7ADC-0009-5F3E1C9C72EA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b="12942"/>
          <a:stretch>
            <a:fillRect/>
          </a:stretch>
        </p:blipFill>
        <p:spPr>
          <a:xfrm>
            <a:off x="1580075" y="4726175"/>
            <a:ext cx="2995036" cy="1780472"/>
          </a:xfrm>
          <a:prstGeom prst="rect">
            <a:avLst/>
          </a:prstGeom>
        </p:spPr>
      </p:pic>
      <p:pic>
        <p:nvPicPr>
          <p:cNvPr id="1032" name="Picture 8" descr="Jan Madsen">
            <a:extLst>
              <a:ext uri="{FF2B5EF4-FFF2-40B4-BE49-F238E27FC236}">
                <a16:creationId xmlns:a16="http://schemas.microsoft.com/office/drawing/2014/main" id="{5AAFFD2C-9A45-8266-022F-6FF07D47DB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42" t="-708" r="1842" b="25537"/>
          <a:stretch>
            <a:fillRect/>
          </a:stretch>
        </p:blipFill>
        <p:spPr bwMode="auto">
          <a:xfrm>
            <a:off x="4555379" y="4656300"/>
            <a:ext cx="1852746" cy="185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kstfelt 28">
            <a:extLst>
              <a:ext uri="{FF2B5EF4-FFF2-40B4-BE49-F238E27FC236}">
                <a16:creationId xmlns:a16="http://schemas.microsoft.com/office/drawing/2014/main" id="{8049CECE-9648-77BC-0E05-EA21B103013F}"/>
              </a:ext>
            </a:extLst>
          </p:cNvPr>
          <p:cNvSpPr txBox="1"/>
          <p:nvPr/>
        </p:nvSpPr>
        <p:spPr>
          <a:xfrm>
            <a:off x="4169008" y="4417927"/>
            <a:ext cx="2311295" cy="276963"/>
          </a:xfrm>
          <a:prstGeom prst="rect">
            <a:avLst/>
          </a:prstGeom>
          <a:solidFill>
            <a:schemeClr val="tx1">
              <a:lumMod val="50000"/>
              <a:lumOff val="50000"/>
              <a:alpha val="10000"/>
            </a:schemeClr>
          </a:solidFill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 err="1">
                <a:solidFill>
                  <a:prstClr val="white"/>
                </a:solidFill>
                <a:latin typeface=" neo sans pro"/>
                <a:ea typeface="+mn-ea"/>
              </a:rPr>
              <a:t>Andreea</a:t>
            </a:r>
            <a:r>
              <a:rPr lang="da-DK" sz="1200" dirty="0">
                <a:solidFill>
                  <a:prstClr val="white"/>
                </a:solidFill>
                <a:latin typeface=" neo sans pro"/>
                <a:ea typeface="+mn-ea"/>
              </a:rPr>
              <a:t> </a:t>
            </a:r>
            <a:r>
              <a:rPr lang="da-DK" sz="1200" dirty="0" err="1">
                <a:solidFill>
                  <a:prstClr val="white"/>
                </a:solidFill>
                <a:latin typeface=" neo sans pro"/>
                <a:ea typeface="+mn-ea"/>
              </a:rPr>
              <a:t>Balasiu</a:t>
            </a:r>
            <a:r>
              <a:rPr lang="da-DK" sz="1200" dirty="0">
                <a:solidFill>
                  <a:prstClr val="white"/>
                </a:solidFill>
                <a:latin typeface=" neo sans pro"/>
                <a:ea typeface="+mn-ea"/>
              </a:rPr>
              <a:t>, Siemens </a:t>
            </a:r>
          </a:p>
        </p:txBody>
      </p:sp>
      <p:sp>
        <p:nvSpPr>
          <p:cNvPr id="20" name="Tekstfelt 19">
            <a:extLst>
              <a:ext uri="{FF2B5EF4-FFF2-40B4-BE49-F238E27FC236}">
                <a16:creationId xmlns:a16="http://schemas.microsoft.com/office/drawing/2014/main" id="{83363581-2BE7-5DD6-A80E-04C59D97BFAB}"/>
              </a:ext>
            </a:extLst>
          </p:cNvPr>
          <p:cNvSpPr txBox="1"/>
          <p:nvPr/>
        </p:nvSpPr>
        <p:spPr>
          <a:xfrm>
            <a:off x="4845882" y="6189002"/>
            <a:ext cx="1647861" cy="276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</a:rPr>
              <a:t>Jan Madsen, DTU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D15AE367-83BB-C2B2-6F9A-EB768047C869}"/>
              </a:ext>
            </a:extLst>
          </p:cNvPr>
          <p:cNvSpPr txBox="1"/>
          <p:nvPr/>
        </p:nvSpPr>
        <p:spPr>
          <a:xfrm>
            <a:off x="1909787" y="6231548"/>
            <a:ext cx="2315880" cy="276963"/>
          </a:xfrm>
          <a:prstGeom prst="rect">
            <a:avLst/>
          </a:prstGeom>
          <a:solidFill>
            <a:schemeClr val="tx1">
              <a:lumMod val="50000"/>
              <a:lumOff val="50000"/>
              <a:alpha val="10000"/>
            </a:schemeClr>
          </a:solidFill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</a:rPr>
              <a:t>Anders Overgaard Bjarklev, DTU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3422E501-CAA2-86A0-9762-35249493FEE9}"/>
              </a:ext>
            </a:extLst>
          </p:cNvPr>
          <p:cNvSpPr txBox="1"/>
          <p:nvPr/>
        </p:nvSpPr>
        <p:spPr>
          <a:xfrm>
            <a:off x="4683223" y="2473528"/>
            <a:ext cx="1511881" cy="276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black"/>
                </a:solidFill>
                <a:latin typeface="Neo sans pro"/>
                <a:ea typeface="+mn-ea"/>
              </a:rPr>
              <a:t>Lia Leffland, ATV</a:t>
            </a:r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7ABA5F9B-A1A6-2A00-6A5F-77DF73A2F454}"/>
              </a:ext>
            </a:extLst>
          </p:cNvPr>
          <p:cNvSpPr txBox="1"/>
          <p:nvPr/>
        </p:nvSpPr>
        <p:spPr>
          <a:xfrm>
            <a:off x="6492893" y="2379179"/>
            <a:ext cx="1983990" cy="276963"/>
          </a:xfrm>
          <a:prstGeom prst="rect">
            <a:avLst/>
          </a:prstGeom>
          <a:solidFill>
            <a:schemeClr val="tx1">
              <a:lumMod val="50000"/>
              <a:lumOff val="50000"/>
              <a:alpha val="10000"/>
            </a:schemeClr>
          </a:solidFill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</a:rPr>
              <a:t>Louise Elkjær, DHI</a:t>
            </a:r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0E510388-111E-510B-F4EF-2749B6DFB2CA}"/>
              </a:ext>
            </a:extLst>
          </p:cNvPr>
          <p:cNvSpPr txBox="1"/>
          <p:nvPr/>
        </p:nvSpPr>
        <p:spPr>
          <a:xfrm>
            <a:off x="1873846" y="4426294"/>
            <a:ext cx="1654086" cy="276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  <a:cs typeface="Mongolian Baiti" panose="03000500000000000000" pitchFamily="66" charset="0"/>
              </a:rPr>
              <a:t>Jes Broeng, DTU</a:t>
            </a:r>
          </a:p>
        </p:txBody>
      </p:sp>
      <p:pic>
        <p:nvPicPr>
          <p:cNvPr id="1040" name="Picture 16" descr="Mette Harrestrup">
            <a:extLst>
              <a:ext uri="{FF2B5EF4-FFF2-40B4-BE49-F238E27FC236}">
                <a16:creationId xmlns:a16="http://schemas.microsoft.com/office/drawing/2014/main" id="{67247B38-2BB0-95B7-6B3A-5FB5F81650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9" r="5587"/>
          <a:stretch>
            <a:fillRect/>
          </a:stretch>
        </p:blipFill>
        <p:spPr bwMode="auto">
          <a:xfrm>
            <a:off x="9496140" y="488235"/>
            <a:ext cx="2186920" cy="2224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kstfelt 16">
            <a:extLst>
              <a:ext uri="{FF2B5EF4-FFF2-40B4-BE49-F238E27FC236}">
                <a16:creationId xmlns:a16="http://schemas.microsoft.com/office/drawing/2014/main" id="{8DFB5FD6-2AC4-5FF5-1EC6-E4A55226B59A}"/>
              </a:ext>
            </a:extLst>
          </p:cNvPr>
          <p:cNvSpPr txBox="1"/>
          <p:nvPr/>
        </p:nvSpPr>
        <p:spPr>
          <a:xfrm>
            <a:off x="9682304" y="2074898"/>
            <a:ext cx="1877870" cy="276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a-DK" sz="1200" dirty="0">
                <a:solidFill>
                  <a:prstClr val="white"/>
                </a:solidFill>
                <a:latin typeface="Neo sans pro"/>
                <a:ea typeface="+mn-ea"/>
              </a:rPr>
              <a:t>Mette Harrestrup, DTU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ED1FCE99-9AA4-F187-8067-155B025E3406}"/>
              </a:ext>
            </a:extLst>
          </p:cNvPr>
          <p:cNvSpPr txBox="1"/>
          <p:nvPr/>
        </p:nvSpPr>
        <p:spPr>
          <a:xfrm>
            <a:off x="4049845" y="3741531"/>
            <a:ext cx="5120042" cy="147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09" fontAlgn="auto">
              <a:spcBef>
                <a:spcPts val="0"/>
              </a:spcBef>
              <a:spcAft>
                <a:spcPts val="0"/>
              </a:spcAft>
            </a:pPr>
            <a:r>
              <a:rPr lang="da-DK" sz="3000" dirty="0">
                <a:solidFill>
                  <a:prstClr val="black"/>
                </a:solidFill>
                <a:highlight>
                  <a:srgbClr val="FFFF00"/>
                </a:highlight>
                <a:latin typeface="Aptos" panose="02110004020202020204"/>
                <a:ea typeface="+mn-ea"/>
              </a:rPr>
              <a:t>INPUT TIL DTU LIVSLANG LÆRINGS KONFERENCE DEN 26. november 2026</a:t>
            </a:r>
          </a:p>
        </p:txBody>
      </p:sp>
    </p:spTree>
    <p:extLst>
      <p:ext uri="{BB962C8B-B14F-4D97-AF65-F5344CB8AC3E}">
        <p14:creationId xmlns:p14="http://schemas.microsoft.com/office/powerpoint/2010/main" val="3562208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FF6966-8411-17EC-B7E4-1649869E302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03DD26-7D95-E1C8-E66B-4201B21579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19</a:t>
            </a:fld>
            <a:endParaRPr lang="da-DK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51FC38-2697-7EEB-999D-03EBC564A7E8}"/>
              </a:ext>
            </a:extLst>
          </p:cNvPr>
          <p:cNvSpPr txBox="1">
            <a:spLocks/>
          </p:cNvSpPr>
          <p:nvPr/>
        </p:nvSpPr>
        <p:spPr>
          <a:xfrm>
            <a:off x="838091" y="365126"/>
            <a:ext cx="105142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09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4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Inspiration til DTU’s konference for Livslang Læring 26. november 2026</a:t>
            </a:r>
            <a:endParaRPr kumimoji="0" lang="da-DK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ptos Display" panose="02110004020202020204"/>
              <a:ea typeface="+mj-ea"/>
              <a:cs typeface="+mj-cs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DB1AA5-98F2-B5B8-01DB-9F3977A9D0B1}"/>
              </a:ext>
            </a:extLst>
          </p:cNvPr>
          <p:cNvSpPr txBox="1">
            <a:spLocks/>
          </p:cNvSpPr>
          <p:nvPr/>
        </p:nvSpPr>
        <p:spPr>
          <a:xfrm>
            <a:off x="838091" y="1825625"/>
            <a:ext cx="476753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77" indent="-228577" algn="l" defTabSz="914309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3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886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040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194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349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503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657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811" indent="-228577" algn="l" defTabSz="914309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da-DK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r>
              <a:rPr lang="da-DK" sz="1600" dirty="0">
                <a:latin typeface="Arial" panose="020B0604020202020204" pitchFamily="34" charset="0"/>
                <a:cs typeface="Arial" panose="020B0604020202020204" pitchFamily="34" charset="0"/>
              </a:rPr>
              <a:t>Konferencen træder i sted for Q4 studieledermøde</a:t>
            </a:r>
          </a:p>
          <a:p>
            <a:pPr fontAlgn="auto">
              <a:spcAft>
                <a:spcPts val="0"/>
              </a:spcAft>
            </a:pPr>
            <a:r>
              <a:rPr lang="da-DK" sz="1600" dirty="0">
                <a:latin typeface="Arial" panose="020B0604020202020204" pitchFamily="34" charset="0"/>
                <a:cs typeface="Arial" panose="020B0604020202020204" pitchFamily="34" charset="0"/>
              </a:rPr>
              <a:t>Formatet er:</a:t>
            </a:r>
          </a:p>
          <a:p>
            <a:pPr fontAlgn="auto">
              <a:spcAft>
                <a:spcPts val="0"/>
              </a:spcAft>
            </a:pPr>
            <a:endParaRPr lang="da-DK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spcAft>
                <a:spcPts val="0"/>
              </a:spcAft>
            </a:pPr>
            <a:r>
              <a:rPr lang="da-DK" sz="1600" dirty="0">
                <a:latin typeface="Arial" panose="020B0604020202020204" pitchFamily="34" charset="0"/>
                <a:cs typeface="Arial" panose="020B0604020202020204" pitchFamily="34" charset="0"/>
              </a:rPr>
              <a:t>Fremhæve DTU cases</a:t>
            </a:r>
          </a:p>
          <a:p>
            <a:pPr lvl="1" fontAlgn="auto">
              <a:spcAft>
                <a:spcPts val="0"/>
              </a:spcAft>
            </a:pPr>
            <a:endParaRPr lang="da-DK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spcAft>
                <a:spcPts val="0"/>
              </a:spcAft>
            </a:pPr>
            <a:r>
              <a:rPr lang="da-DK" sz="1600" dirty="0">
                <a:latin typeface="Arial" panose="020B0604020202020204" pitchFamily="34" charset="0"/>
                <a:cs typeface="Arial" panose="020B0604020202020204" pitchFamily="34" charset="0"/>
              </a:rPr>
              <a:t>Perspektiv ude fra – i 2025 havde vi DEA, CBS, ATV og </a:t>
            </a:r>
            <a:r>
              <a:rPr lang="da-DK" sz="1600" dirty="0" err="1">
                <a:latin typeface="Arial" panose="020B0604020202020204" pitchFamily="34" charset="0"/>
                <a:cs typeface="Arial" panose="020B0604020202020204" pitchFamily="34" charset="0"/>
              </a:rPr>
              <a:t>Chalmers</a:t>
            </a:r>
            <a:r>
              <a:rPr lang="da-DK" sz="1600" dirty="0">
                <a:latin typeface="Arial" panose="020B0604020202020204" pitchFamily="34" charset="0"/>
                <a:cs typeface="Arial" panose="020B0604020202020204" pitchFamily="34" charset="0"/>
              </a:rPr>
              <a:t> til at præsentere</a:t>
            </a:r>
          </a:p>
          <a:p>
            <a:pPr lvl="1" fontAlgn="auto">
              <a:spcAft>
                <a:spcPts val="0"/>
              </a:spcAft>
            </a:pPr>
            <a:endParaRPr lang="da-DK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fontAlgn="auto">
              <a:spcAft>
                <a:spcPts val="0"/>
              </a:spcAft>
            </a:pPr>
            <a:r>
              <a:rPr lang="da-DK" sz="1600" dirty="0">
                <a:latin typeface="Arial" panose="020B0604020202020204" pitchFamily="34" charset="0"/>
                <a:cs typeface="Arial" panose="020B0604020202020204" pitchFamily="34" charset="0"/>
              </a:rPr>
              <a:t>Kundeperspektivet – hvad siger virksomhederne – i 2025 oplæg fra DHI og Siemens. </a:t>
            </a:r>
          </a:p>
          <a:p>
            <a:pPr lvl="1" fontAlgn="auto">
              <a:spcAft>
                <a:spcPts val="0"/>
              </a:spcAft>
            </a:pPr>
            <a:endParaRPr lang="da-DK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da-DK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A16582-FAF6-DE5E-ED45-239E8EB03BFB}"/>
              </a:ext>
            </a:extLst>
          </p:cNvPr>
          <p:cNvSpPr txBox="1"/>
          <p:nvPr/>
        </p:nvSpPr>
        <p:spPr>
          <a:xfrm>
            <a:off x="8735743" y="1184034"/>
            <a:ext cx="2736304" cy="2003213"/>
          </a:xfrm>
          <a:prstGeom prst="rect">
            <a:avLst/>
          </a:prstGeom>
          <a:solidFill>
            <a:srgbClr val="0E2841"/>
          </a:solidFill>
        </p:spPr>
        <p:txBody>
          <a:bodyPr wrap="square" lIns="108000" tIns="108000" rIns="108000" bIns="10800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</a:rPr>
              <a:t>Hvad synes I kunne være interessant at have med/fokusere på – hvad giver værdi for jer at høre om?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D9E3CC8-CFFB-178A-D8AD-BF58AD59B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499" y="3486087"/>
            <a:ext cx="5025548" cy="296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80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C1393C32-4593-A727-A772-60975780A8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Diplomstudieleder-møde</a:t>
            </a:r>
            <a:endParaRPr lang="en-GB" dirty="0"/>
          </a:p>
        </p:txBody>
      </p:sp>
      <p:sp>
        <p:nvSpPr>
          <p:cNvPr id="23" name="Subtitle 22">
            <a:extLst>
              <a:ext uri="{FF2B5EF4-FFF2-40B4-BE49-F238E27FC236}">
                <a16:creationId xmlns:a16="http://schemas.microsoft.com/office/drawing/2014/main" id="{2A505916-C26B-4D8F-DD23-7BF9A136D3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3. </a:t>
            </a:r>
            <a:r>
              <a:rPr lang="en-GB" dirty="0" err="1"/>
              <a:t>juni</a:t>
            </a:r>
            <a:r>
              <a:rPr lang="en-GB" dirty="0"/>
              <a:t> 2026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7D4DE17D-67D9-66AA-C1C4-1E8F443F4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90800" y="6541200"/>
            <a:ext cx="5497200" cy="316800"/>
          </a:xfrm>
        </p:spPr>
        <p:txBody>
          <a:bodyPr anchor="ctr"/>
          <a:lstStyle/>
          <a:p>
            <a:pPr algn="r"/>
            <a:r>
              <a:rPr lang="en-GB">
                <a:solidFill>
                  <a:schemeClr val="bg1"/>
                </a:solidFill>
              </a:rPr>
              <a:t>Titel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A221E4-1851-497D-90EE-984C71121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450" y="6541200"/>
            <a:ext cx="432600" cy="316800"/>
          </a:xfrm>
        </p:spPr>
        <p:txBody>
          <a:bodyPr/>
          <a:lstStyle/>
          <a:p>
            <a:fld id="{24C8C45C-947F-4981-8B3F-4F32E973C901}" type="slidenum">
              <a:rPr lang="en-GB" smtClean="0"/>
              <a:pPr/>
              <a:t>2</a:t>
            </a:fld>
            <a:endParaRPr lang="en-GB" dirty="0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A068D229-C10D-E6D4-5477-85C69A8B19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2000" y="6541200"/>
            <a:ext cx="1105200" cy="316800"/>
          </a:xfrm>
        </p:spPr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3207141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AC0F4-938E-E551-385B-3E7C4B387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D34F8-09F5-1A99-0DD2-4813A8DFAC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Eventuelt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D4DEDF-D29E-A206-675C-C7CADB6E42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3. Juni 2026 diplomstudieledermøde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AEBD2-F202-2B81-65C7-2B0EE52F3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683D8-41E6-15D9-F7E9-1404226B4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9C5A3A-3A49-FDED-C8E9-4548F258E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27954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4701F51-76CA-6218-F57D-6D38E0749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Dagsorden</a:t>
            </a:r>
            <a:r>
              <a:rPr lang="en-GB" dirty="0"/>
              <a:t> </a:t>
            </a:r>
            <a:r>
              <a:rPr lang="en-GB" dirty="0" err="1"/>
              <a:t>diplomstudieledermøde</a:t>
            </a:r>
            <a:r>
              <a:rPr lang="en-GB" dirty="0"/>
              <a:t> 3. </a:t>
            </a:r>
            <a:r>
              <a:rPr lang="en-GB" dirty="0" err="1"/>
              <a:t>juni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2DC0AB-2BB9-30A8-2AEA-3CC1BD12C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800" y="1706400"/>
            <a:ext cx="5184502" cy="4545578"/>
          </a:xfrm>
        </p:spPr>
        <p:txBody>
          <a:bodyPr/>
          <a:lstStyle/>
          <a:p>
            <a:endParaRPr lang="da-DK" dirty="0"/>
          </a:p>
          <a:p>
            <a:pPr lvl="0"/>
            <a:r>
              <a:rPr lang="da-DK" sz="2400" b="1" dirty="0"/>
              <a:t>Velkomst </a:t>
            </a:r>
            <a:r>
              <a:rPr lang="da-DK" sz="2400" dirty="0"/>
              <a:t> </a:t>
            </a:r>
          </a:p>
          <a:p>
            <a:pPr lvl="0"/>
            <a:r>
              <a:rPr lang="da-DK" sz="2400" b="1" dirty="0"/>
              <a:t>Årshjul for studieledermøderne </a:t>
            </a:r>
            <a:r>
              <a:rPr lang="da-DK" sz="2400" i="1" dirty="0"/>
              <a:t> </a:t>
            </a:r>
            <a:endParaRPr lang="da-DK" sz="2400" dirty="0"/>
          </a:p>
          <a:p>
            <a:pPr lvl="0"/>
            <a:r>
              <a:rPr lang="da-DK" sz="2400" b="1" dirty="0"/>
              <a:t>Hovedtema: Kursusevalueringer og samarbejde med ISN </a:t>
            </a:r>
          </a:p>
          <a:p>
            <a:pPr lvl="0"/>
            <a:r>
              <a:rPr lang="da-DK" sz="2400" b="1" dirty="0"/>
              <a:t>Sidste nyt fra LFL og AUS </a:t>
            </a:r>
            <a:r>
              <a:rPr lang="da-DK" sz="2400" i="1" dirty="0"/>
              <a:t> </a:t>
            </a:r>
            <a:endParaRPr lang="da-DK" sz="2400" dirty="0"/>
          </a:p>
          <a:p>
            <a:pPr lvl="0"/>
            <a:r>
              <a:rPr lang="da-DK" sz="2400" b="1" dirty="0"/>
              <a:t>Eventuelt  </a:t>
            </a:r>
            <a:endParaRPr lang="da-DK" sz="24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E967E4-EADF-7E19-BEDB-3653565A1E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2000" y="6541200"/>
            <a:ext cx="1105200" cy="316800"/>
          </a:xfrm>
        </p:spPr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E41ADD-762E-B1C4-747E-745159999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90800" y="6541200"/>
            <a:ext cx="5497200" cy="316800"/>
          </a:xfrm>
        </p:spPr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506450" y="6541200"/>
            <a:ext cx="432600" cy="316800"/>
          </a:xfrm>
        </p:spPr>
        <p:txBody>
          <a:bodyPr/>
          <a:lstStyle/>
          <a:p>
            <a:fld id="{103EA872-A674-449B-A120-B97244F8E91D}" type="slidenum">
              <a:rPr lang="en-GB" smtClean="0"/>
              <a:pPr/>
              <a:t>3</a:t>
            </a:fld>
            <a:endParaRPr lang="en-GB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96381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50A7A-2D50-7C7F-A92A-E43FDED7AC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Nyt </a:t>
            </a:r>
            <a:r>
              <a:rPr lang="da-DK" dirty="0" err="1"/>
              <a:t>årshjul</a:t>
            </a:r>
            <a:r>
              <a:rPr lang="da-DK" dirty="0"/>
              <a:t> studieledermøder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F4D709-FEDF-6317-C334-5E868731B8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3. Juni 2026 diplomstudieledermøde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F34B1-6307-6614-6664-A4A256DAE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54D625-8F71-EF7B-B08B-BCD1314AC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6368F-09FA-55A5-0315-E6E8D3DBB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76245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3A9C6D6-98DB-8BD8-12C3-D02049ED88B3}"/>
              </a:ext>
            </a:extLst>
          </p:cNvPr>
          <p:cNvSpPr txBox="1"/>
          <p:nvPr/>
        </p:nvSpPr>
        <p:spPr>
          <a:xfrm>
            <a:off x="8513803" y="3140968"/>
            <a:ext cx="2232245" cy="1499623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Deltagelse i DTU konference om Livslang Læring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552358-3A08-8E95-D74D-0786AA0E1A10}"/>
              </a:ext>
            </a:extLst>
          </p:cNvPr>
          <p:cNvSpPr txBox="1"/>
          <p:nvPr/>
        </p:nvSpPr>
        <p:spPr>
          <a:xfrm>
            <a:off x="6275227" y="3143454"/>
            <a:ext cx="2232245" cy="155091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Fælles studieledermøde for deltidsuddannelser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A8A2D3-D4AD-9E93-C98F-038E94D90504}"/>
              </a:ext>
            </a:extLst>
          </p:cNvPr>
          <p:cNvSpPr txBox="1"/>
          <p:nvPr/>
        </p:nvSpPr>
        <p:spPr>
          <a:xfrm>
            <a:off x="4006971" y="3140968"/>
            <a:ext cx="2261919" cy="1848437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Opdelt studieledermøde for henholdsvis deltidsdiplom og deltidsmaster. Her vil der være et gennemgående tema som der kan arbejdes med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5DEB21-CE70-B7FE-3D1A-BE193B3CC644}"/>
              </a:ext>
            </a:extLst>
          </p:cNvPr>
          <p:cNvSpPr txBox="1"/>
          <p:nvPr/>
        </p:nvSpPr>
        <p:spPr>
          <a:xfrm>
            <a:off x="1774726" y="3140968"/>
            <a:ext cx="2232245" cy="1550919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Fælles studieledermøde for deltidsuddannelser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300" b="0" i="0" u="none" strike="noStrike" kern="1200" cap="none" spc="0" normalizeH="0" baseline="0" noProof="0" dirty="0" err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83B0C6C-A4CD-BE52-64B0-EDD280147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Årshjul for studieledermøder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E2D5E-95AF-47A2-C8A8-DB55C196F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Dato</a:t>
            </a:r>
            <a:endParaRPr kumimoji="0" lang="en-GB" sz="700" b="0" i="0" u="none" strike="noStrike" kern="1200" cap="none" spc="0" normalizeH="0" baseline="0" noProof="0" dirty="0">
              <a:ln>
                <a:noFill/>
              </a:ln>
              <a:noFill/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45BD9-2F4A-7099-ED39-E7C7C8121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7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Titel</a:t>
            </a:r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72345-711B-D0B6-ED4F-A07D56781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defPPr>
              <a:defRPr lang="da-DK"/>
            </a:defPPr>
            <a:lvl1pPr algn="l" rtl="0" fontAlgn="base">
              <a:spcBef>
                <a:spcPct val="50000"/>
              </a:spcBef>
              <a:spcAft>
                <a:spcPct val="0"/>
              </a:spcAft>
              <a:defRPr sz="700" b="1" kern="1200">
                <a:solidFill>
                  <a:schemeClr val="bg1"/>
                </a:solidFill>
                <a:latin typeface="+mn-lt"/>
                <a:ea typeface="ＭＳ Ｐゴシック" pitchFamily="-80" charset="-128"/>
                <a:cs typeface="+mn-cs"/>
              </a:defRPr>
            </a:lvl1pPr>
            <a:lvl2pPr marL="4572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2pPr>
            <a:lvl3pPr marL="9144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3pPr>
            <a:lvl4pPr marL="13716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4pPr>
            <a:lvl5pPr marL="1828800" algn="l" rtl="0" fontAlgn="base">
              <a:spcBef>
                <a:spcPct val="50000"/>
              </a:spcBef>
              <a:spcAft>
                <a:spcPct val="0"/>
              </a:spcAft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03EA872-A674-449B-A120-B97244F8E91D}" type="slidenum">
              <a:rPr kumimoji="0" lang="da-DK" sz="7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a-DK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F7F2EA34-BB28-DE69-A6D9-11C0603677EC}"/>
              </a:ext>
            </a:extLst>
          </p:cNvPr>
          <p:cNvSpPr/>
          <p:nvPr/>
        </p:nvSpPr>
        <p:spPr bwMode="auto">
          <a:xfrm>
            <a:off x="1774726" y="4581128"/>
            <a:ext cx="9312374" cy="648072"/>
          </a:xfrm>
          <a:prstGeom prst="homePlate">
            <a:avLst/>
          </a:prstGeom>
          <a:solidFill>
            <a:schemeClr val="accent4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4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1942946-9273-F8CA-81A4-F8658C4897AE}"/>
              </a:ext>
            </a:extLst>
          </p:cNvPr>
          <p:cNvCxnSpPr>
            <a:stCxn id="10" idx="0"/>
            <a:endCxn id="10" idx="2"/>
          </p:cNvCxnSpPr>
          <p:nvPr/>
        </p:nvCxnSpPr>
        <p:spPr bwMode="auto">
          <a:xfrm>
            <a:off x="6268895" y="4581128"/>
            <a:ext cx="0" cy="6480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03F84D1-E79E-1D35-D346-F98D3BA8F40A}"/>
              </a:ext>
            </a:extLst>
          </p:cNvPr>
          <p:cNvCxnSpPr/>
          <p:nvPr/>
        </p:nvCxnSpPr>
        <p:spPr bwMode="auto">
          <a:xfrm>
            <a:off x="4006974" y="4581128"/>
            <a:ext cx="0" cy="6480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1850B9A-ECF7-7DC5-E7C1-9EBE141EC845}"/>
              </a:ext>
            </a:extLst>
          </p:cNvPr>
          <p:cNvCxnSpPr/>
          <p:nvPr/>
        </p:nvCxnSpPr>
        <p:spPr bwMode="auto">
          <a:xfrm>
            <a:off x="8507472" y="4581128"/>
            <a:ext cx="0" cy="64807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7FCA13C-8A07-DCE7-1BFF-A0E090B6476E}"/>
              </a:ext>
            </a:extLst>
          </p:cNvPr>
          <p:cNvSpPr txBox="1"/>
          <p:nvPr/>
        </p:nvSpPr>
        <p:spPr>
          <a:xfrm>
            <a:off x="2854846" y="4797152"/>
            <a:ext cx="86409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Q1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D291D3-244F-4BD0-3DBE-9D191B07F11B}"/>
              </a:ext>
            </a:extLst>
          </p:cNvPr>
          <p:cNvSpPr txBox="1"/>
          <p:nvPr/>
        </p:nvSpPr>
        <p:spPr>
          <a:xfrm>
            <a:off x="5015086" y="4799602"/>
            <a:ext cx="86409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Q2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EDF1BA-AEDC-B443-147A-8702D6706034}"/>
              </a:ext>
            </a:extLst>
          </p:cNvPr>
          <p:cNvSpPr txBox="1"/>
          <p:nvPr/>
        </p:nvSpPr>
        <p:spPr>
          <a:xfrm>
            <a:off x="7391350" y="4797152"/>
            <a:ext cx="86409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Q3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F0E9E8E-BB0A-5E01-7ADB-04097DD07DEE}"/>
              </a:ext>
            </a:extLst>
          </p:cNvPr>
          <p:cNvSpPr txBox="1"/>
          <p:nvPr/>
        </p:nvSpPr>
        <p:spPr>
          <a:xfrm>
            <a:off x="9623598" y="4797152"/>
            <a:ext cx="864096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Q4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D55AF12-29E5-B9B9-54B6-8CB4356A511E}"/>
              </a:ext>
            </a:extLst>
          </p:cNvPr>
          <p:cNvSpPr txBox="1"/>
          <p:nvPr/>
        </p:nvSpPr>
        <p:spPr>
          <a:xfrm>
            <a:off x="1774726" y="1628800"/>
            <a:ext cx="6984776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pitchFamily="-80" charset="-128"/>
                <a:cs typeface="+mn-cs"/>
              </a:rPr>
              <a:t>Som nævnt på sidste studieledermøde har vi et nyt årshjul for studieledermøder. Vi holder to samlede (Q1 og Q3), et opdelt i Q2 og i Q4 tæller DTU konferencen om Livslang læring som et studieledermøde. I år bliver det d. 26. november fra 9-14. </a:t>
            </a:r>
          </a:p>
        </p:txBody>
      </p:sp>
    </p:spTree>
    <p:extLst>
      <p:ext uri="{BB962C8B-B14F-4D97-AF65-F5344CB8AC3E}">
        <p14:creationId xmlns:p14="http://schemas.microsoft.com/office/powerpoint/2010/main" val="4957066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18C01-97A7-B721-6629-34B5AE6AFA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/>
              <a:t>Hovedtema:</a:t>
            </a:r>
            <a:br>
              <a:rPr lang="da-DK" dirty="0"/>
            </a:br>
            <a:r>
              <a:rPr lang="da-DK" dirty="0"/>
              <a:t>kursusevalueringer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32EC9-7DCB-1A33-AE99-162B91C4AB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3. Juni diplomstudieledermøde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1583B-9080-F88E-6FB6-79367CF36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326DB-71C0-6A65-F145-A779063DB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330F8-3265-3DAD-5AD9-A310C9F68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32480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70EA3-06A1-6067-8546-C84A26EA3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Kursusevaluering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6DCBD-3BA3-927F-1911-B78AC72FAE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i="1" dirty="0">
                <a:solidFill>
                  <a:schemeClr val="accent1"/>
                </a:solidFill>
              </a:rPr>
              <a:t>Formål</a:t>
            </a:r>
            <a:r>
              <a:rPr lang="da-DK" b="1" i="1" dirty="0"/>
              <a:t> med kursusevaluering er at udvikle kurserne og sikre den faglige kvalitet i uddannelserne.</a:t>
            </a:r>
            <a:endParaRPr lang="da-DK" i="1" dirty="0"/>
          </a:p>
          <a:p>
            <a:endParaRPr lang="da-DK" dirty="0"/>
          </a:p>
          <a:p>
            <a:pPr marL="0" indent="0">
              <a:buNone/>
            </a:pPr>
            <a:r>
              <a:rPr lang="da-DK" dirty="0"/>
              <a:t>Kursusevalueringerne er et redskab til: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Forbedre det enkelte kursus</a:t>
            </a:r>
            <a:r>
              <a:rPr lang="da-DK" dirty="0"/>
              <a:t> gennem feedback til underviser og kursusansvarlig – løbende dialog, midtvejs- og slutevaluering.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Dialog og forventningsafstemning</a:t>
            </a:r>
            <a:r>
              <a:rPr lang="da-DK" dirty="0"/>
              <a:t> mellem studerende og undervisere.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b="1" dirty="0"/>
              <a:t>Systematisk grundlag for kvalitetsarbejde</a:t>
            </a:r>
            <a:r>
              <a:rPr lang="da-DK" dirty="0"/>
              <a:t> så studienævn og studieleder kan prioritere  indsatser og følge op på udfordringer. 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200" dirty="0"/>
              <a:t>Kilde: DTU’s retningslinjer for kursusevaluering.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1A802-C112-5CDC-A69C-141355D19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47FC0-19EE-48DD-7276-8748D1E39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0DE2E-FB99-D9F4-86AE-A35B4F1E1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22828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18F5D-7652-075E-F0A9-9F853782F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Institutstudienævnet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8E4B0-3B6E-DAEF-5328-146B17CDF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>
                <a:solidFill>
                  <a:schemeClr val="accent1"/>
                </a:solidFill>
              </a:rPr>
              <a:t>Formål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i="1" dirty="0"/>
              <a:t>§ 2. Institutstudienævnet har ansvar for at sikre tilrettelæggelse, gennemførelse og udvikling af den undervisning, som varetages af det pågældende institut eller den pågældende universitetsenhed, samt påse opfølgning af undervisningsevalueringer.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i="1" dirty="0"/>
          </a:p>
          <a:p>
            <a:pPr marL="0" indent="0">
              <a:buNone/>
            </a:pPr>
            <a:r>
              <a:rPr lang="da-DK" i="1" dirty="0"/>
              <a:t>I ISN-regi forbinder kursusevalueringerne de studerendes konkrete erfaringer med den mere overordnede udvikling af kurser, undervisning og uddannelser. Kursusevalueringer er således et redskab til læring, kvalitetsudvikling og prioritering. </a:t>
            </a:r>
          </a:p>
          <a:p>
            <a:pPr marL="0" indent="0">
              <a:buNone/>
            </a:pPr>
            <a:endParaRPr lang="da-DK" dirty="0"/>
          </a:p>
          <a:p>
            <a:pPr>
              <a:buFontTx/>
              <a:buChar char="-"/>
            </a:pPr>
            <a:endParaRPr lang="da-DK" dirty="0"/>
          </a:p>
          <a:p>
            <a:pPr>
              <a:buFontTx/>
              <a:buChar char="-"/>
            </a:pPr>
            <a:endParaRPr lang="da-DK" dirty="0"/>
          </a:p>
          <a:p>
            <a:pPr>
              <a:buFontTx/>
              <a:buChar char="-"/>
            </a:pPr>
            <a:endParaRPr lang="da-DK" dirty="0"/>
          </a:p>
          <a:p>
            <a:pPr marL="0" indent="0">
              <a:buNone/>
            </a:pPr>
            <a:r>
              <a:rPr lang="da-DK" sz="1200" dirty="0"/>
              <a:t>Kilde: ISN forretningsorden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02BB5-56F7-B495-84E1-A41F6F38D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/>
              <a:t>Dato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B2651-56F4-A586-49C2-9CAC3B4F6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/>
              <a:t>Titel</a:t>
            </a:r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AE056-0CBC-219D-2CC1-E3013C159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2249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FBAE-9CB7-181D-92D1-8135D8170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Studieleder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7D4EBB-7C06-7753-2451-5FFF27EAB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b="1" dirty="0"/>
              <a:t>Kvalitetssikring og udvikling </a:t>
            </a:r>
          </a:p>
          <a:p>
            <a:pPr marL="0" indent="0">
              <a:buNone/>
            </a:pPr>
            <a:endParaRPr lang="da-DK" dirty="0"/>
          </a:p>
          <a:p>
            <a:pPr lvl="0"/>
            <a:r>
              <a:rPr lang="da-DK" dirty="0"/>
              <a:t>Udarbejde en årlig studielederrapport i forbindelse med opdatering af studieordningen (studieplanen) i april/maj, som en del af DTU’s kvalitetssikringssystem. </a:t>
            </a:r>
          </a:p>
          <a:p>
            <a:pPr lvl="0"/>
            <a:endParaRPr lang="da-DK" dirty="0"/>
          </a:p>
          <a:p>
            <a:pPr lvl="0"/>
            <a:r>
              <a:rPr lang="da-DK" dirty="0"/>
              <a:t>Samarbejde med Afdeling for Uddannelse og Studerende (AUS) om kvalitetssikring af uddannelsen, herunder stå i spidsen for uddannelsesevalueringer og opfølgning her på. </a:t>
            </a:r>
          </a:p>
          <a:p>
            <a:pPr lvl="0"/>
            <a:endParaRPr lang="da-DK" dirty="0"/>
          </a:p>
          <a:p>
            <a:pPr lvl="0"/>
            <a:r>
              <a:rPr lang="da-DK" dirty="0"/>
              <a:t>Følge op på ISN kursus- og eksamensevalueringer evt. i samråd med eksterne samarbejdspartnere. </a:t>
            </a:r>
          </a:p>
          <a:p>
            <a:pPr lvl="0"/>
            <a:endParaRPr lang="da-DK" dirty="0"/>
          </a:p>
          <a:p>
            <a:pPr lvl="0"/>
            <a:r>
              <a:rPr lang="da-DK" dirty="0"/>
              <a:t>Bidrage i dialogen med instituttet om de eksterne underviseres faglighed og kvalitet i undervisningen samt tilknytningen til det faglige miljø. 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1200" dirty="0"/>
              <a:t>Kilde: Udpegningsbrev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78669-ACB8-B56C-4E7C-15B12F358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dirty="0"/>
              <a:t>Dato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157963-4748-D4F2-988C-5C4D7E00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a-DK" dirty="0"/>
              <a:t>Titel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B7AAB6-8141-EA3C-AF9C-1DFAAF20F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368526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Corporate red.pptx" id="{D8D1412A-BA71-4CA5-9027-DA5DFE963281}" vid="{DAF49E42-DF32-4990-8807-AABFE1938B7D}"/>
    </a:ext>
  </a:extLst>
</a:theme>
</file>

<file path=ppt/theme/theme2.xml><?xml version="1.0" encoding="utf-8"?>
<a:theme xmlns:a="http://schemas.openxmlformats.org/drawingml/2006/main" name="1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4"/>
        </a:solidFill>
        <a:ln w="9525" cap="flat" cmpd="sng" algn="ctr">
          <a:solidFill>
            <a:schemeClr val="accent4"/>
          </a:solidFill>
          <a:prstDash val="solid"/>
          <a:miter lim="800000"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2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4"/>
        </a:solidFill>
        <a:ln w="9525" cap="flat" cmpd="sng" algn="ctr">
          <a:solidFill>
            <a:schemeClr val="accent4"/>
          </a:solidFill>
          <a:prstDash val="solid"/>
          <a:miter lim="800000"/>
          <a:headEnd type="none" w="med" len="med"/>
          <a:tailEnd type="none" w="med" len="med"/>
        </a:ln>
        <a:effectLst/>
      </a:spPr>
      <a:bodyPr rot="0" spcFirstLastPara="0" vertOverflow="overflow" horzOverflow="overflow" vert="horz" wrap="square" lIns="90000" tIns="46800" rIns="90000" bIns="46800" numCol="1" spcCol="0" rtlCol="0" fromWordArt="0" anchor="ctr" anchorCtr="0" forceAA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Navy blue.pptx" id="{85B3F76E-D971-4380-8C89-90CFB41E4899}" vid="{5338C44D-382F-4B71-874A-F1D947B547A4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10.xml><?xml version="1.0" encoding="utf-8"?>
<TemplafyTemplateConfiguration><![CDATA[{"elementsMetadata":[],"transformationConfigurations":[{"language":"{{DocumentLanguage}}","disableUpdates":false,"type":"proofingLanguage"}],"templateName":"DTU Template 16_9 - Corporate red","templateDescription":"","enableDocumentContentUpdater":true,"version":"1.2"}]]></TemplafyTemplateConfiguration>
</file>

<file path=customXml/item11.xml><?xml version="1.0" encoding="utf-8"?>
<TemplafySlideFormConfiguration><![CDATA[{"formFields":[],"formDataEntries":[]}]]></TemplafySlideFormConfiguration>
</file>

<file path=customXml/item12.xml><?xml version="1.0" encoding="utf-8"?>
<TemplafyFormConfiguration><![CDATA[{"formFields":[{"required":false,"type":"datePicker","name":"Date","label":"Date","helpTexts":{"prefix":"","postfix":""},"spacing":{},"fullyQualifiedName":"Date"},{"required":false,"placeholder":"","lines":0,"type":"textBox","name":"PresentationTitle","label":"Presentation title","helpTexts":{"prefix":"","postfix":""},"spacing":{},"fullyQualifiedName":"PresentationTitle"}],"formDataEntries":[]}]]></TemplafyFormConfiguration>
</file>

<file path=customXml/item13.xml><?xml version="1.0" encoding="utf-8"?>
<TemplafySlideTemplateConfiguration><![CDATA[{"elementsMetadata":[],"documentContentValidatorConfiguration":{"enableDocumentContentValidator":false,"documentContentValidatorVersion":0},"slideId":"636957680393408390","enableDocumentContentUpdater":true,"version":"1.2"}]]></TemplafySlideTemplate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TemplateConfiguration><![CDATA[{"elementsMetadata":[],"documentContentValidatorConfiguration":{"enableDocumentContentValidator":false,"documentContentValidatorVersion":0},"slideId":"636957681585124447","enableDocumentContentUpdater":true,"version":"1.2"}]]></TemplafySlideTemplateConfiguration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15bde23-c48d-41ea-a697-dffaa8fbae8d">
      <UserInfo>
        <DisplayName>Anders Becher Vedsmand</DisplayName>
        <AccountId>8136</AccountId>
        <AccountType/>
      </UserInfo>
    </SharedWithUsers>
  </documentManagement>
</p:properties>
</file>

<file path=customXml/item3.xml><?xml version="1.0" encoding="utf-8"?>
<TemplafySlideFormConfiguration><![CDATA[{"formFields":[],"formDataEntries":[]}]]></TemplafySlideFormConfiguration>
</file>

<file path=customXml/item4.xml><?xml version="1.0" encoding="utf-8"?>
<TemplafySlideTemplateConfiguration><![CDATA[{"elementsMetadata":[],"documentContentValidatorConfiguration":{"enableDocumentContentValidator":false,"documentContentValidatorVersion":0},"slideId":"636957680393236694","enableDocumentContentUpdater":true,"version":"1.2"}]]></TemplafySlideTemplateConfiguration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DA1FD2B40FDA458284BB6FCA763489" ma:contentTypeVersion="5" ma:contentTypeDescription="Create a new document." ma:contentTypeScope="" ma:versionID="72b2569ebc96083092f6d8e76413cd52">
  <xsd:schema xmlns:xsd="http://www.w3.org/2001/XMLSchema" xmlns:xs="http://www.w3.org/2001/XMLSchema" xmlns:p="http://schemas.microsoft.com/office/2006/metadata/properties" xmlns:ns2="683dcda1-f8c3-442f-ae64-e236c052732d" xmlns:ns3="715bde23-c48d-41ea-a697-dffaa8fbae8d" targetNamespace="http://schemas.microsoft.com/office/2006/metadata/properties" ma:root="true" ma:fieldsID="df14c340b530a7b5c38005fefa6a5693" ns2:_="" ns3:_="">
    <xsd:import namespace="683dcda1-f8c3-442f-ae64-e236c052732d"/>
    <xsd:import namespace="715bde23-c48d-41ea-a697-dffaa8fbae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3dcda1-f8c3-442f-ae64-e236c05273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5bde23-c48d-41ea-a697-dffaa8fbae8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7.xml><?xml version="1.0" encoding="utf-8"?>
<TemplafySlideTemplateConfiguration><![CDATA[{"elementsMetadata":[],"documentContentValidatorConfiguration":{"enableDocumentContentValidator":false,"documentContentValidatorVersion":0},"slideId":"636957681585124447","enableDocumentContentUpdater":true,"version":"1.2"}]]></TemplafySlideTemplateConfiguration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CA9FC985-930B-40D4-827F-9FAC5D35EA8C}">
  <ds:schemaRefs/>
</ds:datastoreItem>
</file>

<file path=customXml/itemProps10.xml><?xml version="1.0" encoding="utf-8"?>
<ds:datastoreItem xmlns:ds="http://schemas.openxmlformats.org/officeDocument/2006/customXml" ds:itemID="{1334258C-C3E7-4029-A615-C886A240FB15}">
  <ds:schemaRefs/>
</ds:datastoreItem>
</file>

<file path=customXml/itemProps11.xml><?xml version="1.0" encoding="utf-8"?>
<ds:datastoreItem xmlns:ds="http://schemas.openxmlformats.org/officeDocument/2006/customXml" ds:itemID="{C6406FEB-B081-4DE3-B790-BA4B3B8258E1}">
  <ds:schemaRefs/>
</ds:datastoreItem>
</file>

<file path=customXml/itemProps12.xml><?xml version="1.0" encoding="utf-8"?>
<ds:datastoreItem xmlns:ds="http://schemas.openxmlformats.org/officeDocument/2006/customXml" ds:itemID="{43763224-B85A-4B53-A86A-261D26A71C30}">
  <ds:schemaRefs/>
</ds:datastoreItem>
</file>

<file path=customXml/itemProps13.xml><?xml version="1.0" encoding="utf-8"?>
<ds:datastoreItem xmlns:ds="http://schemas.openxmlformats.org/officeDocument/2006/customXml" ds:itemID="{6B8AD017-B053-4E30-93B9-B28A44CEC3A4}">
  <ds:schemaRefs/>
</ds:datastoreItem>
</file>

<file path=customXml/itemProps14.xml><?xml version="1.0" encoding="utf-8"?>
<ds:datastoreItem xmlns:ds="http://schemas.openxmlformats.org/officeDocument/2006/customXml" ds:itemID="{30F792F5-8A21-41FA-82B7-19091E0A0497}">
  <ds:schemaRefs/>
</ds:datastoreItem>
</file>

<file path=customXml/itemProps15.xml><?xml version="1.0" encoding="utf-8"?>
<ds:datastoreItem xmlns:ds="http://schemas.openxmlformats.org/officeDocument/2006/customXml" ds:itemID="{8D986220-4284-4311-A961-DE5907150021}">
  <ds:schemaRefs/>
</ds:datastoreItem>
</file>

<file path=customXml/itemProps2.xml><?xml version="1.0" encoding="utf-8"?>
<ds:datastoreItem xmlns:ds="http://schemas.openxmlformats.org/officeDocument/2006/customXml" ds:itemID="{55F20C36-75B9-412C-984C-BB0C68788AE9}">
  <ds:schemaRefs>
    <ds:schemaRef ds:uri="http://schemas.microsoft.com/office/2006/metadata/properties"/>
    <ds:schemaRef ds:uri="http://schemas.microsoft.com/office/infopath/2007/PartnerControls"/>
    <ds:schemaRef ds:uri="715bde23-c48d-41ea-a697-dffaa8fbae8d"/>
  </ds:schemaRefs>
</ds:datastoreItem>
</file>

<file path=customXml/itemProps3.xml><?xml version="1.0" encoding="utf-8"?>
<ds:datastoreItem xmlns:ds="http://schemas.openxmlformats.org/officeDocument/2006/customXml" ds:itemID="{9587AFF5-BFB0-40A3-85CA-ADEED7540807}">
  <ds:schemaRefs/>
</ds:datastoreItem>
</file>

<file path=customXml/itemProps4.xml><?xml version="1.0" encoding="utf-8"?>
<ds:datastoreItem xmlns:ds="http://schemas.openxmlformats.org/officeDocument/2006/customXml" ds:itemID="{D27AE696-61B6-4B19-9CED-6F2A3F244FE3}">
  <ds:schemaRefs/>
</ds:datastoreItem>
</file>

<file path=customXml/itemProps5.xml><?xml version="1.0" encoding="utf-8"?>
<ds:datastoreItem xmlns:ds="http://schemas.openxmlformats.org/officeDocument/2006/customXml" ds:itemID="{2F6E6B89-59D8-40A9-BBDC-57506DC3F6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3dcda1-f8c3-442f-ae64-e236c052732d"/>
    <ds:schemaRef ds:uri="715bde23-c48d-41ea-a697-dffaa8fbae8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FFAA86A3-D07C-4999-80B6-325F774CCE55}">
  <ds:schemaRefs>
    <ds:schemaRef ds:uri="http://schemas.microsoft.com/sharepoint/v3/contenttype/forms"/>
  </ds:schemaRefs>
</ds:datastoreItem>
</file>

<file path=customXml/itemProps7.xml><?xml version="1.0" encoding="utf-8"?>
<ds:datastoreItem xmlns:ds="http://schemas.openxmlformats.org/officeDocument/2006/customXml" ds:itemID="{68A48CB6-BD0D-4923-9904-A1B6E74851B2}">
  <ds:schemaRefs/>
</ds:datastoreItem>
</file>

<file path=customXml/itemProps8.xml><?xml version="1.0" encoding="utf-8"?>
<ds:datastoreItem xmlns:ds="http://schemas.openxmlformats.org/officeDocument/2006/customXml" ds:itemID="{5DEE4BEE-00BA-4E32-BD26-AF535B50AC95}">
  <ds:schemaRefs/>
</ds:datastoreItem>
</file>

<file path=customXml/itemProps9.xml><?xml version="1.0" encoding="utf-8"?>
<ds:datastoreItem xmlns:ds="http://schemas.openxmlformats.org/officeDocument/2006/customXml" ds:itemID="{1680B9DC-2D51-4402-BB2C-B8DE0C5AC522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DTU Template 16_9 - Corporate red</Template>
  <TotalTime>411</TotalTime>
  <Words>1073</Words>
  <Application>Microsoft Office PowerPoint</Application>
  <PresentationFormat>Custom</PresentationFormat>
  <Paragraphs>230</Paragraphs>
  <Slides>20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 neo sans pro</vt:lpstr>
      <vt:lpstr>Aptos</vt:lpstr>
      <vt:lpstr>Aptos Display</vt:lpstr>
      <vt:lpstr>Arial</vt:lpstr>
      <vt:lpstr>Neo sans</vt:lpstr>
      <vt:lpstr>Neo sans pro</vt:lpstr>
      <vt:lpstr>Nneo sans pro</vt:lpstr>
      <vt:lpstr>Verdana</vt:lpstr>
      <vt:lpstr>Blank</vt:lpstr>
      <vt:lpstr>1_Blank</vt:lpstr>
      <vt:lpstr>Office Theme</vt:lpstr>
      <vt:lpstr>Office-tema</vt:lpstr>
      <vt:lpstr>2_Blank</vt:lpstr>
      <vt:lpstr>PowerPoint Presentation</vt:lpstr>
      <vt:lpstr>Diplomstudieleder-møde</vt:lpstr>
      <vt:lpstr>Dagsorden diplomstudieledermøde 3. juni</vt:lpstr>
      <vt:lpstr>Nyt årshjul studieledermøder</vt:lpstr>
      <vt:lpstr>Årshjul for studieledermøder</vt:lpstr>
      <vt:lpstr>Hovedtema: kursusevalueringer</vt:lpstr>
      <vt:lpstr>Kursusevaluering</vt:lpstr>
      <vt:lpstr>Institutstudienævnet</vt:lpstr>
      <vt:lpstr>Studieleder </vt:lpstr>
      <vt:lpstr>Erfaringer fra AAU og SDU</vt:lpstr>
      <vt:lpstr>Workshop</vt:lpstr>
      <vt:lpstr>Nyt fra LFL og AUS</vt:lpstr>
      <vt:lpstr>Eksisterende annoncer for 2026 </vt:lpstr>
      <vt:lpstr>Ny annoncer pr juni 2026 </vt:lpstr>
      <vt:lpstr>WEBSHOP 2.0</vt:lpstr>
      <vt:lpstr>Kompetencer</vt:lpstr>
      <vt:lpstr>HR konference 4. juni</vt:lpstr>
      <vt:lpstr>PowerPoint Presentation</vt:lpstr>
      <vt:lpstr>PowerPoint Presentation</vt:lpstr>
      <vt:lpstr>Eventuelt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Kit Bjerregaard Sørensen</dc:creator>
  <cp:lastModifiedBy>Kit Bjerregaard Sørensen</cp:lastModifiedBy>
  <cp:revision>26</cp:revision>
  <dcterms:created xsi:type="dcterms:W3CDTF">2026-05-27T12:49:16Z</dcterms:created>
  <dcterms:modified xsi:type="dcterms:W3CDTF">2026-06-03T10:54:36Z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imeStamp">
    <vt:lpwstr>2019-06-10T12:53:59.0527961Z</vt:lpwstr>
  </property>
  <property fmtid="{D5CDD505-2E9C-101B-9397-08002B2CF9AE}" pid="4" name="ContentTypeId">
    <vt:lpwstr>0x0101009ADA1FD2B40FDA458284BB6FCA763489</vt:lpwstr>
  </property>
</Properties>
</file>