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9"/>
  </p:sldMasterIdLst>
  <p:notesMasterIdLst>
    <p:notesMasterId r:id="rId31"/>
  </p:notesMasterIdLst>
  <p:handoutMasterIdLst>
    <p:handoutMasterId r:id="rId32"/>
  </p:handoutMasterIdLst>
  <p:sldIdLst>
    <p:sldId id="256" r:id="rId10"/>
    <p:sldId id="260" r:id="rId11"/>
    <p:sldId id="257" r:id="rId12"/>
    <p:sldId id="263" r:id="rId13"/>
    <p:sldId id="274" r:id="rId14"/>
    <p:sldId id="275" r:id="rId15"/>
    <p:sldId id="281" r:id="rId16"/>
    <p:sldId id="272" r:id="rId17"/>
    <p:sldId id="265" r:id="rId18"/>
    <p:sldId id="278" r:id="rId19"/>
    <p:sldId id="266" r:id="rId20"/>
    <p:sldId id="285" r:id="rId21"/>
    <p:sldId id="277" r:id="rId22"/>
    <p:sldId id="282" r:id="rId23"/>
    <p:sldId id="267" r:id="rId24"/>
    <p:sldId id="269" r:id="rId25"/>
    <p:sldId id="273" r:id="rId26"/>
    <p:sldId id="279" r:id="rId27"/>
    <p:sldId id="280" r:id="rId28"/>
    <p:sldId id="270" r:id="rId29"/>
    <p:sldId id="271" r:id="rId30"/>
  </p:sldIdLst>
  <p:sldSz cx="12190413" cy="6858000"/>
  <p:notesSz cx="6797675" cy="9926638"/>
  <p:custDataLst>
    <p:tags r:id="rId33"/>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0000"/>
    <a:srgbClr val="00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998" autoAdjust="0"/>
  </p:normalViewPr>
  <p:slideViewPr>
    <p:cSldViewPr showGuides="1">
      <p:cViewPr varScale="1">
        <p:scale>
          <a:sx n="97" d="100"/>
          <a:sy n="97" d="100"/>
        </p:scale>
        <p:origin x="1128" y="90"/>
      </p:cViewPr>
      <p:guideLst/>
    </p:cSldViewPr>
  </p:slideViewPr>
  <p:outlineViewPr>
    <p:cViewPr>
      <p:scale>
        <a:sx n="33" d="100"/>
        <a:sy n="33" d="100"/>
      </p:scale>
      <p:origin x="0" y="-9600"/>
    </p:cViewPr>
  </p:outlineViewPr>
  <p:notesTextViewPr>
    <p:cViewPr>
      <p:scale>
        <a:sx n="3" d="2"/>
        <a:sy n="3" d="2"/>
      </p:scale>
      <p:origin x="0" y="0"/>
    </p:cViewPr>
  </p:notesTextViewPr>
  <p:notesViewPr>
    <p:cSldViewPr showGuides="1">
      <p:cViewPr varScale="1">
        <p:scale>
          <a:sx n="75" d="100"/>
          <a:sy n="75" d="100"/>
        </p:scale>
        <p:origin x="402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‹nr.›</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‹nr.›</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atens-adm.dk/fleks-og-barsel/den-statslige-barselsfond/refusionssats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34BB09-483B-4C4B-A5A4-C02A22055B01}" type="slidenum">
              <a:rPr lang="da-DK" smtClean="0"/>
              <a:pPr/>
              <a:t>1</a:t>
            </a:fld>
            <a:endParaRPr lang="da-DK" dirty="0"/>
          </a:p>
        </p:txBody>
      </p:sp>
    </p:spTree>
    <p:extLst>
      <p:ext uri="{BB962C8B-B14F-4D97-AF65-F5344CB8AC3E}">
        <p14:creationId xmlns:p14="http://schemas.microsoft.com/office/powerpoint/2010/main" val="6052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skal svare på den sidste rubrik i Virk.</a:t>
            </a:r>
          </a:p>
          <a:p>
            <a:endParaRPr lang="da-DK" dirty="0"/>
          </a:p>
          <a:p>
            <a:r>
              <a:rPr lang="da-DK" dirty="0"/>
              <a:t>Mange afslag under </a:t>
            </a:r>
            <a:r>
              <a:rPr lang="da-DK" dirty="0" err="1"/>
              <a:t>corona</a:t>
            </a:r>
            <a:r>
              <a:rPr lang="da-DK" dirty="0"/>
              <a:t>.</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10</a:t>
            </a:fld>
            <a:endParaRPr lang="da-DK" dirty="0"/>
          </a:p>
        </p:txBody>
      </p:sp>
    </p:spTree>
    <p:extLst>
      <p:ext uri="{BB962C8B-B14F-4D97-AF65-F5344CB8AC3E}">
        <p14:creationId xmlns:p14="http://schemas.microsoft.com/office/powerpoint/2010/main" val="227664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Jeanne</a:t>
            </a:r>
          </a:p>
          <a:p>
            <a:endParaRPr lang="da-DK" dirty="0"/>
          </a:p>
          <a:p>
            <a:r>
              <a:rPr lang="da-DK" dirty="0"/>
              <a:t>Første sætning: ingen arme ingen småkager!</a:t>
            </a:r>
          </a:p>
          <a:p>
            <a:endParaRPr lang="da-DK" dirty="0"/>
          </a:p>
          <a:p>
            <a:r>
              <a:rPr lang="da-DK" dirty="0"/>
              <a:t>Anden sætning: Eksempel:</a:t>
            </a:r>
          </a:p>
          <a:p>
            <a:r>
              <a:rPr lang="da-DK" dirty="0"/>
              <a:t>Anmelder vi først efter 11 uger, så er det først fra anmeldelsesdatoen vi får penge = 4 ugers karens + 7 ugers mistet refusion.</a:t>
            </a:r>
          </a:p>
          <a:p>
            <a:endParaRPr lang="da-DK" dirty="0"/>
          </a:p>
          <a:p>
            <a:r>
              <a:rPr lang="da-DK" dirty="0"/>
              <a:t>Vi har enkelte sager hvor der er mistet refusion helt op til 50.000 kr. og mere, fordi vi ikke har fået anmeldt sagen eller timesedlerne ikke er afleveret og godkendt.</a:t>
            </a:r>
          </a:p>
          <a:p>
            <a:endParaRPr lang="da-DK" dirty="0"/>
          </a:p>
          <a:p>
            <a:r>
              <a:rPr lang="da-DK" dirty="0"/>
              <a:t>Og her betyder vi får refusion = institutterne får refusionen</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11</a:t>
            </a:fld>
            <a:endParaRPr lang="da-DK" dirty="0"/>
          </a:p>
        </p:txBody>
      </p:sp>
    </p:spTree>
    <p:extLst>
      <p:ext uri="{BB962C8B-B14F-4D97-AF65-F5344CB8AC3E}">
        <p14:creationId xmlns:p14="http://schemas.microsoft.com/office/powerpoint/2010/main" val="230983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Margrethe</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13</a:t>
            </a:fld>
            <a:endParaRPr lang="da-DK" dirty="0"/>
          </a:p>
        </p:txBody>
      </p:sp>
    </p:spTree>
    <p:extLst>
      <p:ext uri="{BB962C8B-B14F-4D97-AF65-F5344CB8AC3E}">
        <p14:creationId xmlns:p14="http://schemas.microsoft.com/office/powerpoint/2010/main" val="125288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https://statens-adm.dk/fleks-og-barsel/den-statslige-barselsfond/refusionssatser/</a:t>
            </a:r>
            <a:endParaRPr lang="da-DK" dirty="0"/>
          </a:p>
          <a:p>
            <a:r>
              <a:rPr lang="da-DK" dirty="0"/>
              <a:t>4700 i 7 uger = 33000</a:t>
            </a:r>
          </a:p>
          <a:p>
            <a:endParaRPr lang="da-DK" dirty="0"/>
          </a:p>
          <a:p>
            <a:r>
              <a:rPr lang="da-DK" dirty="0"/>
              <a:t>Margrethe</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14</a:t>
            </a:fld>
            <a:endParaRPr lang="da-DK" dirty="0"/>
          </a:p>
        </p:txBody>
      </p:sp>
    </p:spTree>
    <p:extLst>
      <p:ext uri="{BB962C8B-B14F-4D97-AF65-F5344CB8AC3E}">
        <p14:creationId xmlns:p14="http://schemas.microsoft.com/office/powerpoint/2010/main" val="179541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Jeanne</a:t>
            </a:r>
          </a:p>
          <a:p>
            <a:endParaRPr lang="da-DK" dirty="0"/>
          </a:p>
          <a:p>
            <a:r>
              <a:rPr lang="da-DK" dirty="0"/>
              <a:t>Manglende oplysninger: Oplysningsskemaet er ikke afleveret. Stress er ikke en godkendt årsag. Vi har få sager hvor medarbejderen ikke er i stand til at handle på grund af sygdom, så der kan vi tale med jobcentret og appellere til en forlængelse af fristen. Men de kan faktisk afvise os.</a:t>
            </a:r>
          </a:p>
          <a:p>
            <a:endParaRPr lang="da-DK" dirty="0"/>
          </a:p>
          <a:p>
            <a:r>
              <a:rPr lang="da-DK" dirty="0"/>
              <a:t>Manglende medvirken: Det kan være at medarbejderen ikke har deltaget i et påkrævet møde.</a:t>
            </a:r>
          </a:p>
          <a:p>
            <a:endParaRPr lang="da-DK" dirty="0"/>
          </a:p>
          <a:p>
            <a:r>
              <a:rPr lang="da-DK" dirty="0"/>
              <a:t>Afslag: Medarbejderen får brev om fx overgang til ressourceforløb og vælger at se bort fra brevet og den givne deadline</a:t>
            </a:r>
          </a:p>
          <a:p>
            <a:endParaRPr lang="da-DK" dirty="0"/>
          </a:p>
          <a:p>
            <a:r>
              <a:rPr lang="da-DK" dirty="0"/>
              <a:t>Afslag: Medarbejderen vil deltage i konference midt i sygeperioden. Straks raskmeldt og vi måtte starte helt forfra. </a:t>
            </a:r>
            <a:r>
              <a:rPr lang="da-DK" dirty="0" err="1"/>
              <a:t>Dvs</a:t>
            </a:r>
            <a:r>
              <a:rPr lang="da-DK" dirty="0"/>
              <a:t> 6 ugers </a:t>
            </a:r>
            <a:r>
              <a:rPr lang="da-DK"/>
              <a:t>mistet refusion.</a:t>
            </a:r>
            <a:endParaRPr lang="da-DK" dirty="0"/>
          </a:p>
        </p:txBody>
      </p:sp>
      <p:sp>
        <p:nvSpPr>
          <p:cNvPr id="4" name="Pladsholder til slidenummer 3"/>
          <p:cNvSpPr>
            <a:spLocks noGrp="1"/>
          </p:cNvSpPr>
          <p:nvPr>
            <p:ph type="sldNum" sz="quarter" idx="5"/>
          </p:nvPr>
        </p:nvSpPr>
        <p:spPr/>
        <p:txBody>
          <a:bodyPr/>
          <a:lstStyle/>
          <a:p>
            <a:fld id="{C734BB09-483B-4C4B-A5A4-C02A22055B01}" type="slidenum">
              <a:rPr lang="da-DK" smtClean="0"/>
              <a:pPr/>
              <a:t>15</a:t>
            </a:fld>
            <a:endParaRPr lang="da-DK" dirty="0"/>
          </a:p>
        </p:txBody>
      </p:sp>
    </p:spTree>
    <p:extLst>
      <p:ext uri="{BB962C8B-B14F-4D97-AF65-F5344CB8AC3E}">
        <p14:creationId xmlns:p14="http://schemas.microsoft.com/office/powerpoint/2010/main" val="239331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Margrethe</a:t>
            </a:r>
          </a:p>
          <a:p>
            <a:endParaRPr lang="da-DK" dirty="0"/>
          </a:p>
          <a:p>
            <a:r>
              <a:rPr lang="da-DK" dirty="0"/>
              <a:t>Vi venter og rykker for godkendte timesedler, så godkend de sygemeldtes tidsregistrering først hvis du er tidspresset.</a:t>
            </a:r>
          </a:p>
          <a:p>
            <a:r>
              <a:rPr lang="da-DK" dirty="0"/>
              <a:t>Det er væsentligt for refusionssøgningen</a:t>
            </a:r>
          </a:p>
          <a:p>
            <a:r>
              <a:rPr lang="da-DK" dirty="0"/>
              <a:t>Du har måske godkendt alt hvad du har modtaget – MEEEEN har du modtaget det hele?</a:t>
            </a:r>
          </a:p>
          <a:p>
            <a:endParaRPr lang="da-DK" dirty="0"/>
          </a:p>
          <a:p>
            <a:endParaRPr lang="da-DK" dirty="0"/>
          </a:p>
          <a:p>
            <a:r>
              <a:rPr lang="da-DK" dirty="0"/>
              <a:t>HUSK når du siger at alt er godkendt, så har du kun godkendt de timesedler der er afleveret. Men dem som ikke er afleveret, er jo ikke godkendt!</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16</a:t>
            </a:fld>
            <a:endParaRPr lang="da-DK" dirty="0"/>
          </a:p>
        </p:txBody>
      </p:sp>
    </p:spTree>
    <p:extLst>
      <p:ext uri="{BB962C8B-B14F-4D97-AF65-F5344CB8AC3E}">
        <p14:creationId xmlns:p14="http://schemas.microsoft.com/office/powerpoint/2010/main" val="146030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Margrethe</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17</a:t>
            </a:fld>
            <a:endParaRPr lang="da-DK" dirty="0"/>
          </a:p>
        </p:txBody>
      </p:sp>
    </p:spTree>
    <p:extLst>
      <p:ext uri="{BB962C8B-B14F-4D97-AF65-F5344CB8AC3E}">
        <p14:creationId xmlns:p14="http://schemas.microsoft.com/office/powerpoint/2010/main" val="3221766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0" i="0" dirty="0">
                <a:solidFill>
                  <a:srgbClr val="1A1A1A"/>
                </a:solidFill>
                <a:effectLst/>
                <a:highlight>
                  <a:srgbClr val="F5F5F5"/>
                </a:highlight>
                <a:latin typeface="IBM Plex Serif" panose="020F0502020204030204" pitchFamily="18" charset="0"/>
              </a:rPr>
              <a:t>Ved refusion fra første sygedag og sygdom i starten af måneden: det er som regel for sent at anmelde, når vi får tidsregistreringen, da vi skal anmelde senest 30 dage efter første sygedag.</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18</a:t>
            </a:fld>
            <a:endParaRPr lang="da-DK" dirty="0"/>
          </a:p>
        </p:txBody>
      </p:sp>
    </p:spTree>
    <p:extLst>
      <p:ext uri="{BB962C8B-B14F-4D97-AF65-F5344CB8AC3E}">
        <p14:creationId xmlns:p14="http://schemas.microsoft.com/office/powerpoint/2010/main" val="2076012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734BB09-483B-4C4B-A5A4-C02A22055B01}" type="slidenum">
              <a:rPr lang="da-DK" smtClean="0"/>
              <a:pPr/>
              <a:t>19</a:t>
            </a:fld>
            <a:endParaRPr lang="da-DK" dirty="0"/>
          </a:p>
        </p:txBody>
      </p:sp>
    </p:spTree>
    <p:extLst>
      <p:ext uri="{BB962C8B-B14F-4D97-AF65-F5344CB8AC3E}">
        <p14:creationId xmlns:p14="http://schemas.microsoft.com/office/powerpoint/2010/main" val="154677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O:\AHR\Intern\Lønteam\Lønsager\LDV-rapporter – til og med december 2025 – af dem vi har modtaget – der kan mangle nogen</a:t>
            </a:r>
          </a:p>
          <a:p>
            <a:r>
              <a:rPr lang="da-DK" dirty="0"/>
              <a:t>Margrethe</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20</a:t>
            </a:fld>
            <a:endParaRPr lang="da-DK" dirty="0"/>
          </a:p>
        </p:txBody>
      </p:sp>
    </p:spTree>
    <p:extLst>
      <p:ext uri="{BB962C8B-B14F-4D97-AF65-F5344CB8AC3E}">
        <p14:creationId xmlns:p14="http://schemas.microsoft.com/office/powerpoint/2010/main" val="163266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734BB09-483B-4C4B-A5A4-C02A22055B01}" type="slidenum">
              <a:rPr lang="da-DK" smtClean="0"/>
              <a:pPr/>
              <a:t>2</a:t>
            </a:fld>
            <a:endParaRPr lang="da-DK" dirty="0"/>
          </a:p>
        </p:txBody>
      </p:sp>
    </p:spTree>
    <p:extLst>
      <p:ext uri="{BB962C8B-B14F-4D97-AF65-F5344CB8AC3E}">
        <p14:creationId xmlns:p14="http://schemas.microsoft.com/office/powerpoint/2010/main" val="2105633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 mange sager vi har:</a:t>
            </a:r>
          </a:p>
          <a:p>
            <a:endParaRPr lang="da-DK" dirty="0"/>
          </a:p>
          <a:p>
            <a:pPr algn="l">
              <a:spcBef>
                <a:spcPts val="432"/>
              </a:spcBef>
            </a:pPr>
            <a:r>
              <a:rPr lang="da-DK" dirty="0">
                <a:latin typeface="+mn-lt"/>
              </a:rPr>
              <a:t>Pt. har vi ca. 230 barselssager og</a:t>
            </a:r>
          </a:p>
          <a:p>
            <a:pPr algn="l">
              <a:spcBef>
                <a:spcPts val="432"/>
              </a:spcBef>
            </a:pPr>
            <a:r>
              <a:rPr lang="da-DK" dirty="0">
                <a:latin typeface="+mn-lt"/>
              </a:rPr>
              <a:t>215 sygesager</a:t>
            </a:r>
          </a:p>
          <a:p>
            <a:endParaRPr lang="da-DK"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a-DK" dirty="0"/>
              <a:t>Vi har også andre opgaver i </a:t>
            </a:r>
            <a:r>
              <a:rPr lang="da-DK" dirty="0" err="1"/>
              <a:t>Compensation</a:t>
            </a:r>
            <a:r>
              <a:rPr lang="da-DK" dirty="0"/>
              <a:t> &amp; </a:t>
            </a:r>
            <a:r>
              <a:rPr lang="da-DK" dirty="0" err="1"/>
              <a:t>Benefits</a:t>
            </a:r>
            <a:r>
              <a:rPr lang="da-DK" dirty="0"/>
              <a:t>, på årsbasis er der samlet ca. 1 årsværk, der arbejder med refusioner.</a:t>
            </a:r>
            <a:br>
              <a:rPr lang="da-DK" dirty="0"/>
            </a:br>
            <a:endParaRPr lang="da-DK" dirty="0"/>
          </a:p>
          <a:p>
            <a:r>
              <a:rPr lang="da-DK" dirty="0">
                <a:sym typeface="Wingdings" panose="05000000000000000000" pitchFamily="2" charset="2"/>
              </a:rPr>
              <a:t></a:t>
            </a:r>
            <a:endParaRPr lang="da-DK" dirty="0"/>
          </a:p>
        </p:txBody>
      </p:sp>
      <p:sp>
        <p:nvSpPr>
          <p:cNvPr id="4" name="Pladsholder til slidenummer 3"/>
          <p:cNvSpPr>
            <a:spLocks noGrp="1"/>
          </p:cNvSpPr>
          <p:nvPr>
            <p:ph type="sldNum" sz="quarter" idx="5"/>
          </p:nvPr>
        </p:nvSpPr>
        <p:spPr/>
        <p:txBody>
          <a:bodyPr/>
          <a:lstStyle/>
          <a:p>
            <a:fld id="{C734BB09-483B-4C4B-A5A4-C02A22055B01}" type="slidenum">
              <a:rPr lang="da-DK" smtClean="0"/>
              <a:pPr/>
              <a:t>21</a:t>
            </a:fld>
            <a:endParaRPr lang="da-DK" dirty="0"/>
          </a:p>
        </p:txBody>
      </p:sp>
    </p:spTree>
    <p:extLst>
      <p:ext uri="{BB962C8B-B14F-4D97-AF65-F5344CB8AC3E}">
        <p14:creationId xmlns:p14="http://schemas.microsoft.com/office/powerpoint/2010/main" val="24372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Margrethe</a:t>
            </a:r>
          </a:p>
          <a:p>
            <a:r>
              <a:rPr lang="da-DK" dirty="0"/>
              <a:t>Mange nye ledere – og hjælp til at finde de rigtige ting på </a:t>
            </a:r>
            <a:r>
              <a:rPr lang="da-DK" dirty="0" err="1"/>
              <a:t>inside</a:t>
            </a:r>
            <a:endParaRPr lang="da-DK" dirty="0"/>
          </a:p>
          <a:p>
            <a:endParaRPr lang="da-DK" dirty="0"/>
          </a:p>
          <a:p>
            <a:r>
              <a:rPr lang="da-DK" dirty="0"/>
              <a:t>Samme spørgsmål og udfordringer fra mange hver måned, det er ikke altid, man har reglerne i hovedet, når der en gang i mellem kommer en langtidssyg</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3</a:t>
            </a:fld>
            <a:endParaRPr lang="da-DK" dirty="0"/>
          </a:p>
        </p:txBody>
      </p:sp>
    </p:spTree>
    <p:extLst>
      <p:ext uri="{BB962C8B-B14F-4D97-AF65-F5344CB8AC3E}">
        <p14:creationId xmlns:p14="http://schemas.microsoft.com/office/powerpoint/2010/main" val="367731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Margrethe</a:t>
            </a:r>
          </a:p>
          <a:p>
            <a:endParaRPr lang="da-DK" dirty="0"/>
          </a:p>
          <a:p>
            <a:r>
              <a:rPr lang="da-DK" dirty="0"/>
              <a:t>Dette er hvem I kan få henvendelser fra eller kan kontakte, når det drejer sig om refusioner.</a:t>
            </a:r>
          </a:p>
          <a:p>
            <a:r>
              <a:rPr lang="da-DK" dirty="0"/>
              <a:t>Vi har også andre opgaver i </a:t>
            </a:r>
            <a:r>
              <a:rPr lang="da-DK" dirty="0" err="1"/>
              <a:t>Compensation</a:t>
            </a:r>
            <a:r>
              <a:rPr lang="da-DK" dirty="0"/>
              <a:t> &amp; </a:t>
            </a:r>
            <a:r>
              <a:rPr lang="da-DK" dirty="0" err="1"/>
              <a:t>Benefits</a:t>
            </a:r>
            <a:r>
              <a:rPr lang="da-DK" dirty="0"/>
              <a:t>, på årsbasis er der samlet ca. 1 årsværk, der arbejder med refusioner.</a:t>
            </a:r>
            <a:br>
              <a:rPr lang="da-DK" dirty="0"/>
            </a:br>
            <a:endParaRPr lang="da-DK" dirty="0"/>
          </a:p>
        </p:txBody>
      </p:sp>
      <p:sp>
        <p:nvSpPr>
          <p:cNvPr id="4" name="Pladsholder til slidenummer 3"/>
          <p:cNvSpPr>
            <a:spLocks noGrp="1"/>
          </p:cNvSpPr>
          <p:nvPr>
            <p:ph type="sldNum" sz="quarter" idx="5"/>
          </p:nvPr>
        </p:nvSpPr>
        <p:spPr/>
        <p:txBody>
          <a:bodyPr/>
          <a:lstStyle/>
          <a:p>
            <a:fld id="{C734BB09-483B-4C4B-A5A4-C02A22055B01}" type="slidenum">
              <a:rPr lang="da-DK" smtClean="0"/>
              <a:pPr/>
              <a:t>4</a:t>
            </a:fld>
            <a:endParaRPr lang="da-DK" dirty="0"/>
          </a:p>
        </p:txBody>
      </p:sp>
    </p:spTree>
    <p:extLst>
      <p:ext uri="{BB962C8B-B14F-4D97-AF65-F5344CB8AC3E}">
        <p14:creationId xmlns:p14="http://schemas.microsoft.com/office/powerpoint/2010/main" val="34559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Jeanne</a:t>
            </a:r>
          </a:p>
          <a:p>
            <a:endParaRPr lang="da-DK" dirty="0"/>
          </a:p>
          <a:p>
            <a:r>
              <a:rPr lang="da-DK" dirty="0"/>
              <a:t>Du må gerne give os besked før de 30 dage.</a:t>
            </a:r>
          </a:p>
          <a:p>
            <a:endParaRPr lang="da-DK" dirty="0"/>
          </a:p>
          <a:p>
            <a:r>
              <a:rPr lang="da-DK" dirty="0"/>
              <a:t>Terminsdatoen kan være en lille udfordring, idet flere kvinder ikke ønsker at oplyse om deres graviditet tidligt i forløbet, derfor notere de sygdom i stedet for graviditetsbetinget fravær.</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5</a:t>
            </a:fld>
            <a:endParaRPr lang="da-DK" dirty="0"/>
          </a:p>
        </p:txBody>
      </p:sp>
    </p:spTree>
    <p:extLst>
      <p:ext uri="{BB962C8B-B14F-4D97-AF65-F5344CB8AC3E}">
        <p14:creationId xmlns:p14="http://schemas.microsoft.com/office/powerpoint/2010/main" val="349119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734BB09-483B-4C4B-A5A4-C02A22055B01}" type="slidenum">
              <a:rPr lang="da-DK" smtClean="0"/>
              <a:pPr/>
              <a:t>6</a:t>
            </a:fld>
            <a:endParaRPr lang="da-DK" dirty="0"/>
          </a:p>
        </p:txBody>
      </p:sp>
    </p:spTree>
    <p:extLst>
      <p:ext uri="{BB962C8B-B14F-4D97-AF65-F5344CB8AC3E}">
        <p14:creationId xmlns:p14="http://schemas.microsoft.com/office/powerpoint/2010/main" val="323846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Margrethe</a:t>
            </a:r>
          </a:p>
          <a:p>
            <a:r>
              <a:rPr lang="da-DK" dirty="0"/>
              <a:t>De røde: andre på DTU (medarbejder, leder, evt. </a:t>
            </a:r>
            <a:r>
              <a:rPr lang="da-DK" dirty="0" err="1"/>
              <a:t>HR-jura</a:t>
            </a:r>
            <a:r>
              <a:rPr lang="da-DK" dirty="0"/>
              <a:t>, AØR)</a:t>
            </a:r>
          </a:p>
          <a:p>
            <a:r>
              <a:rPr lang="da-DK" dirty="0"/>
              <a:t>De grønne: Leders ansvar</a:t>
            </a:r>
          </a:p>
          <a:p>
            <a:r>
              <a:rPr lang="da-DK" dirty="0"/>
              <a:t>De orange: </a:t>
            </a:r>
            <a:r>
              <a:rPr lang="da-DK" dirty="0" err="1"/>
              <a:t>Compensation</a:t>
            </a:r>
            <a:r>
              <a:rPr lang="da-DK" dirty="0"/>
              <a:t> &amp; </a:t>
            </a:r>
            <a:r>
              <a:rPr lang="da-DK" dirty="0" err="1"/>
              <a:t>Benefits</a:t>
            </a:r>
            <a:r>
              <a:rPr lang="da-DK" dirty="0"/>
              <a:t> arbejdsopgaver</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7</a:t>
            </a:fld>
            <a:endParaRPr lang="da-DK" dirty="0"/>
          </a:p>
        </p:txBody>
      </p:sp>
    </p:spTree>
    <p:extLst>
      <p:ext uri="{BB962C8B-B14F-4D97-AF65-F5344CB8AC3E}">
        <p14:creationId xmlns:p14="http://schemas.microsoft.com/office/powerpoint/2010/main" val="8349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Jeanne</a:t>
            </a:r>
          </a:p>
          <a:p>
            <a:endParaRPr lang="da-DK" dirty="0"/>
          </a:p>
          <a:p>
            <a:r>
              <a:rPr lang="da-DK" dirty="0"/>
              <a:t>Anmeldelse af sygdom skal faktisk deles i to: </a:t>
            </a:r>
          </a:p>
          <a:p>
            <a:r>
              <a:rPr lang="da-DK" dirty="0"/>
              <a:t>1 HR skal have anmeldelsen fra jer, og </a:t>
            </a:r>
          </a:p>
          <a:p>
            <a:r>
              <a:rPr lang="da-DK" dirty="0"/>
              <a:t>2 vi anmelder sagen til </a:t>
            </a:r>
            <a:r>
              <a:rPr lang="da-DK" dirty="0" err="1"/>
              <a:t>medarbejdernss</a:t>
            </a:r>
            <a:r>
              <a:rPr lang="da-DK" dirty="0"/>
              <a:t> bopælskommune</a:t>
            </a:r>
          </a:p>
          <a:p>
            <a:endParaRPr lang="da-DK" dirty="0"/>
          </a:p>
          <a:p>
            <a:r>
              <a:rPr lang="da-DK" dirty="0"/>
              <a:t>Nogle ved allerede ved anmeldelsen at det vil være længerevarende sygdom. Medarbejderen har været involveret i en ulykke eller er alvorlig syg. Nogle gange får vi også besked om operationer ud i fremtiden.</a:t>
            </a:r>
          </a:p>
          <a:p>
            <a:endParaRPr lang="da-DK" dirty="0"/>
          </a:p>
          <a:p>
            <a:r>
              <a:rPr lang="da-DK" dirty="0"/>
              <a:t>Alarmlisten kommer til os ca. den 8. i den efterfølgende måned. Så husk at godkende timesedlerne senest den 3. hverdag. </a:t>
            </a:r>
          </a:p>
          <a:p>
            <a:endParaRPr lang="da-DK" dirty="0"/>
          </a:p>
          <a:p>
            <a:r>
              <a:rPr lang="da-DK" dirty="0"/>
              <a:t>Synes I der er mange regler? Det gør vi også. Men vi er underlagt sygedagpengelovens paragraffer, tidsfrister og temmelig ufleksible offentlige systemer. Samtidig skal vi til enhver tid kunne dokumentere hvad vi laver, hvis der skulle komme revision. </a:t>
            </a:r>
          </a:p>
        </p:txBody>
      </p:sp>
      <p:sp>
        <p:nvSpPr>
          <p:cNvPr id="4" name="Pladsholder til slidenummer 3"/>
          <p:cNvSpPr>
            <a:spLocks noGrp="1"/>
          </p:cNvSpPr>
          <p:nvPr>
            <p:ph type="sldNum" sz="quarter" idx="5"/>
          </p:nvPr>
        </p:nvSpPr>
        <p:spPr/>
        <p:txBody>
          <a:bodyPr/>
          <a:lstStyle/>
          <a:p>
            <a:fld id="{C734BB09-483B-4C4B-A5A4-C02A22055B01}" type="slidenum">
              <a:rPr lang="da-DK" smtClean="0"/>
              <a:pPr/>
              <a:t>8</a:t>
            </a:fld>
            <a:endParaRPr lang="da-DK" dirty="0"/>
          </a:p>
        </p:txBody>
      </p:sp>
    </p:spTree>
    <p:extLst>
      <p:ext uri="{BB962C8B-B14F-4D97-AF65-F5344CB8AC3E}">
        <p14:creationId xmlns:p14="http://schemas.microsoft.com/office/powerpoint/2010/main" val="121906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Jeanne</a:t>
            </a:r>
          </a:p>
          <a:p>
            <a:pPr algn="l"/>
            <a:endParaRPr lang="da-DK" dirty="0">
              <a:solidFill>
                <a:srgbClr val="1A1A1A"/>
              </a:solidFill>
              <a:highlight>
                <a:srgbClr val="F5F5F5"/>
              </a:highlight>
              <a:latin typeface="IBM Plex Serif" panose="020F0502020204030204" pitchFamily="18" charset="0"/>
            </a:endParaRPr>
          </a:p>
          <a:p>
            <a:pPr marL="171450" indent="-171450" algn="l">
              <a:buFontTx/>
              <a:buChar char="-"/>
            </a:pPr>
            <a:r>
              <a:rPr lang="da-DK" dirty="0">
                <a:solidFill>
                  <a:srgbClr val="1A1A1A"/>
                </a:solidFill>
                <a:highlight>
                  <a:srgbClr val="F5F5F5"/>
                </a:highlight>
                <a:latin typeface="IBM Plex Serif" panose="020F0502020204030204" pitchFamily="18" charset="0"/>
              </a:rPr>
              <a:t>Beskæftigelseskrav på næste slide</a:t>
            </a:r>
          </a:p>
          <a:p>
            <a:pPr algn="l"/>
            <a:endParaRPr lang="da-DK" b="0" i="0" dirty="0">
              <a:solidFill>
                <a:srgbClr val="1A1A1A"/>
              </a:solidFill>
              <a:effectLst/>
              <a:highlight>
                <a:srgbClr val="F5F5F5"/>
              </a:highlight>
              <a:latin typeface="IBM Plex Serif" panose="020F0502020204030204" pitchFamily="18" charset="0"/>
            </a:endParaRPr>
          </a:p>
          <a:p>
            <a:pPr algn="l"/>
            <a:r>
              <a:rPr lang="da-DK" dirty="0">
                <a:solidFill>
                  <a:srgbClr val="1A1A1A"/>
                </a:solidFill>
                <a:highlight>
                  <a:srgbClr val="F5F5F5"/>
                </a:highlight>
                <a:latin typeface="IBM Plex Serif" panose="020F0502020204030204" pitchFamily="18" charset="0"/>
              </a:rPr>
              <a:t>Vi kan ikke anmelde graviditetsbetinget fravær UDEN en terminsdato</a:t>
            </a:r>
          </a:p>
          <a:p>
            <a:pPr algn="l"/>
            <a:r>
              <a:rPr lang="da-DK" b="0" i="0" dirty="0">
                <a:solidFill>
                  <a:srgbClr val="1A1A1A"/>
                </a:solidFill>
                <a:effectLst/>
                <a:highlight>
                  <a:srgbClr val="F5F5F5"/>
                </a:highlight>
                <a:latin typeface="IBM Plex Serif" panose="020F0502020204030204" pitchFamily="18" charset="0"/>
              </a:rPr>
              <a:t>Ved refusion fra første sygedag og sygdom i starten af måneden: det er som regel for sent at anmelde, når vi får tidsregistreringen, da vi skal anmelde senest 30 dage efter første sygedag.</a:t>
            </a:r>
          </a:p>
          <a:p>
            <a:endParaRPr lang="da-DK" dirty="0"/>
          </a:p>
        </p:txBody>
      </p:sp>
      <p:sp>
        <p:nvSpPr>
          <p:cNvPr id="4" name="Pladsholder til slidenummer 3"/>
          <p:cNvSpPr>
            <a:spLocks noGrp="1"/>
          </p:cNvSpPr>
          <p:nvPr>
            <p:ph type="sldNum" sz="quarter" idx="5"/>
          </p:nvPr>
        </p:nvSpPr>
        <p:spPr/>
        <p:txBody>
          <a:bodyPr/>
          <a:lstStyle/>
          <a:p>
            <a:fld id="{C734BB09-483B-4C4B-A5A4-C02A22055B01}" type="slidenum">
              <a:rPr lang="da-DK" smtClean="0"/>
              <a:pPr/>
              <a:t>9</a:t>
            </a:fld>
            <a:endParaRPr lang="da-DK" dirty="0"/>
          </a:p>
        </p:txBody>
      </p:sp>
    </p:spTree>
    <p:extLst>
      <p:ext uri="{BB962C8B-B14F-4D97-AF65-F5344CB8AC3E}">
        <p14:creationId xmlns:p14="http://schemas.microsoft.com/office/powerpoint/2010/main" val="2918417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a:t>Klik for at redigere titeltypografien i masteren</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a:t>Klik for at redigere undertiteltypografien i masteren</a:t>
            </a:r>
            <a:endParaRPr lang="en-GB" noProof="0"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a:t>Klik for at redigere titeltypografien i masteren</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a:t>Klik for at redigere undertiteltypografien i masteren</a:t>
            </a:r>
            <a:endParaRPr lang="en-GB" noProof="0"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a:t>Klik for at redigere titeltypografien i masteren</a:t>
            </a:r>
            <a:endParaRPr lang="en-GB"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a:t>Klik for at redigere titeltypografien i masteren</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131213533"/>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a:t>Klik for at redigere titeltypografien i masteren</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‹nr.›</a:t>
            </a:fld>
            <a:endParaRPr lang="en-GB"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a:t>Klik for at redigere titeltypografien i masteren</a:t>
            </a:r>
            <a:endParaRPr lang="en-GB"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a:solidFill>
                  <a:schemeClr val="bg1"/>
                </a:solidFill>
                <a:latin typeface="+mn-lt"/>
              </a:rPr>
              <a:t>DTU</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dirty="0">
                <a:ln>
                  <a:noFill/>
                </a:ln>
                <a:solidFill>
                  <a:schemeClr val="bg1"/>
                </a:solidFill>
                <a:effectLst/>
                <a:latin typeface="+mn-lt"/>
                <a:ea typeface="ＭＳ Ｐゴシック" pitchFamily="-80" charset="-128"/>
              </a:rPr>
              <a:t>Date</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dirty="0">
                <a:solidFill>
                  <a:schemeClr val="bg1"/>
                </a:solidFill>
                <a:latin typeface="+mn-lt"/>
              </a:rPr>
              <a:t>Title</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2.xml"/><Relationship Id="rId1" Type="http://schemas.openxmlformats.org/officeDocument/2006/relationships/customXml" Target="../../customXml/item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5.xml"/><Relationship Id="rId1" Type="http://schemas.openxmlformats.org/officeDocument/2006/relationships/customXml" Target="../../customXml/item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7.xml"/><Relationship Id="rId1" Type="http://schemas.openxmlformats.org/officeDocument/2006/relationships/customXml" Target="../../customXml/item3.xml"/><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inside.dtu.dk/human-resources/under-ansaettelsen/fravaer/sygdom-og-sygefravae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13EF6E-BC23-40A0-80D4-1EBE64DCC5D9}"/>
              </a:ext>
            </a:extLst>
          </p:cNvPr>
          <p:cNvSpPr>
            <a:spLocks noGrp="1"/>
          </p:cNvSpPr>
          <p:nvPr>
            <p:ph type="sldNum" sz="quarter" idx="12"/>
          </p:nvPr>
        </p:nvSpPr>
        <p:spPr/>
        <p:txBody>
          <a:bodyPr/>
          <a:lstStyle/>
          <a:p>
            <a:fld id="{103EA872-A674-449B-A120-B97244F8E91D}" type="slidenum">
              <a:rPr lang="en-GB" smtClean="0"/>
              <a:pPr/>
              <a:t>1</a:t>
            </a:fld>
            <a:endParaRPr lang="en-GB" dirty="0"/>
          </a:p>
        </p:txBody>
      </p:sp>
    </p:spTree>
    <p:custDataLst>
      <p:custData r:id="rId1"/>
      <p:custData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553BF-C328-48DB-B3F2-E49867BE213C}"/>
              </a:ext>
            </a:extLst>
          </p:cNvPr>
          <p:cNvSpPr>
            <a:spLocks noGrp="1"/>
          </p:cNvSpPr>
          <p:nvPr>
            <p:ph type="title"/>
          </p:nvPr>
        </p:nvSpPr>
        <p:spPr/>
        <p:txBody>
          <a:bodyPr/>
          <a:lstStyle/>
          <a:p>
            <a:r>
              <a:rPr lang="da-DK" dirty="0"/>
              <a:t>Beskæftigelseskrav</a:t>
            </a:r>
          </a:p>
        </p:txBody>
      </p:sp>
      <p:sp>
        <p:nvSpPr>
          <p:cNvPr id="3" name="Pladsholder til indhold 2">
            <a:extLst>
              <a:ext uri="{FF2B5EF4-FFF2-40B4-BE49-F238E27FC236}">
                <a16:creationId xmlns:a16="http://schemas.microsoft.com/office/drawing/2014/main" id="{600BACB2-EC41-71FC-9D89-205E7175778E}"/>
              </a:ext>
            </a:extLst>
          </p:cNvPr>
          <p:cNvSpPr>
            <a:spLocks noGrp="1"/>
          </p:cNvSpPr>
          <p:nvPr>
            <p:ph idx="1"/>
          </p:nvPr>
        </p:nvSpPr>
        <p:spPr/>
        <p:txBody>
          <a:bodyPr/>
          <a:lstStyle/>
          <a:p>
            <a:pPr marL="0" indent="0" algn="l">
              <a:buNone/>
            </a:pPr>
            <a:r>
              <a:rPr lang="da-DK" b="1" dirty="0"/>
              <a:t>Generelt</a:t>
            </a:r>
          </a:p>
          <a:p>
            <a:r>
              <a:rPr lang="da-DK" dirty="0"/>
              <a:t>er i beskæftigelse og har været beskæftiget i mindst 240 timer, inden for de seneste 6 afsluttede kalendermåneder forud for første fraværsdag </a:t>
            </a:r>
            <a:r>
              <a:rPr lang="da-DK" b="1" dirty="0"/>
              <a:t>og</a:t>
            </a:r>
            <a:r>
              <a:rPr lang="da-DK" dirty="0"/>
              <a:t> </a:t>
            </a:r>
          </a:p>
          <a:p>
            <a:r>
              <a:rPr lang="da-DK" dirty="0"/>
              <a:t>i mindst 5 af disse måneder har været beskæftiget i minimum 40 timer i hver måned</a:t>
            </a:r>
            <a:endParaRPr lang="da-DK" b="1" dirty="0"/>
          </a:p>
          <a:p>
            <a:pPr marL="0" indent="0" algn="l">
              <a:buNone/>
            </a:pPr>
            <a:endParaRPr lang="da-DK" b="1" dirty="0"/>
          </a:p>
          <a:p>
            <a:pPr marL="0" indent="0" algn="l">
              <a:buNone/>
            </a:pPr>
            <a:r>
              <a:rPr lang="da-DK" b="1" dirty="0"/>
              <a:t>Nyansatte</a:t>
            </a:r>
          </a:p>
          <a:p>
            <a:r>
              <a:rPr lang="da-DK" dirty="0"/>
              <a:t>Medarbejderen har været ansat uafbrudt i de seneste 8 uger før 1. fraværsdag og har arbejdet i mindst 74 timer i denne periode, </a:t>
            </a:r>
            <a:r>
              <a:rPr lang="da-DK" b="1" dirty="0"/>
              <a:t>eller</a:t>
            </a:r>
          </a:p>
          <a:p>
            <a:r>
              <a:rPr lang="da-DK" dirty="0"/>
              <a:t>Medarbejderen tidligere har været ansat, og den samlede beskæftigelse i de seneste 8 uger før 1. fraværsdag udgør mindst 74 timer</a:t>
            </a:r>
          </a:p>
          <a:p>
            <a:pPr marL="171450" indent="-171450" algn="l">
              <a:buFontTx/>
              <a:buChar char="-"/>
            </a:pPr>
            <a:endParaRPr lang="da-DK" dirty="0"/>
          </a:p>
          <a:p>
            <a:pPr marL="0" indent="0" algn="l">
              <a:buNone/>
            </a:pPr>
            <a:endParaRPr lang="da-DK" dirty="0"/>
          </a:p>
          <a:p>
            <a:endParaRPr lang="da-DK" dirty="0"/>
          </a:p>
        </p:txBody>
      </p:sp>
      <p:sp>
        <p:nvSpPr>
          <p:cNvPr id="4" name="Pladsholder til slidenummer 3">
            <a:extLst>
              <a:ext uri="{FF2B5EF4-FFF2-40B4-BE49-F238E27FC236}">
                <a16:creationId xmlns:a16="http://schemas.microsoft.com/office/drawing/2014/main" id="{D76ED6B2-3BF6-CF44-18CE-7C16443686D7}"/>
              </a:ext>
            </a:extLst>
          </p:cNvPr>
          <p:cNvSpPr>
            <a:spLocks noGrp="1"/>
          </p:cNvSpPr>
          <p:nvPr>
            <p:ph type="sldNum" sz="quarter" idx="11"/>
          </p:nvPr>
        </p:nvSpPr>
        <p:spPr/>
        <p:txBody>
          <a:bodyPr/>
          <a:lstStyle/>
          <a:p>
            <a:fld id="{103EA872-A674-449B-A120-B97244F8E91D}" type="slidenum">
              <a:rPr lang="en-GB" smtClean="0"/>
              <a:pPr/>
              <a:t>10</a:t>
            </a:fld>
            <a:endParaRPr lang="en-GB" dirty="0"/>
          </a:p>
        </p:txBody>
      </p:sp>
    </p:spTree>
    <p:extLst>
      <p:ext uri="{BB962C8B-B14F-4D97-AF65-F5344CB8AC3E}">
        <p14:creationId xmlns:p14="http://schemas.microsoft.com/office/powerpoint/2010/main" val="67172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EA622-EE97-185E-D560-D7939DA20631}"/>
              </a:ext>
            </a:extLst>
          </p:cNvPr>
          <p:cNvSpPr>
            <a:spLocks noGrp="1"/>
          </p:cNvSpPr>
          <p:nvPr>
            <p:ph type="title"/>
          </p:nvPr>
        </p:nvSpPr>
        <p:spPr>
          <a:xfrm>
            <a:off x="1774726" y="426127"/>
            <a:ext cx="9312374" cy="972716"/>
          </a:xfrm>
        </p:spPr>
        <p:txBody>
          <a:bodyPr wrap="square" anchor="b">
            <a:normAutofit/>
          </a:bodyPr>
          <a:lstStyle/>
          <a:p>
            <a:r>
              <a:rPr lang="da-DK" dirty="0"/>
              <a:t>Hvis vi ikke anmelder eller anmelder for sent</a:t>
            </a:r>
          </a:p>
        </p:txBody>
      </p:sp>
      <p:pic>
        <p:nvPicPr>
          <p:cNvPr id="3074" name="Picture 2" descr="Stor energikoncern giver ubegrænsede sygedage til ansatte med syge børn |  Nordjylland | DR">
            <a:extLst>
              <a:ext uri="{FF2B5EF4-FFF2-40B4-BE49-F238E27FC236}">
                <a16:creationId xmlns:a16="http://schemas.microsoft.com/office/drawing/2014/main" id="{B285D25B-352B-74A7-FED6-AA01DAE5B3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4800" y="2739437"/>
            <a:ext cx="4410177" cy="2480724"/>
          </a:xfrm>
          <a:prstGeom prst="rect">
            <a:avLst/>
          </a:prstGeom>
          <a:solidFill>
            <a:srgbClr val="FFFFFF"/>
          </a:solidFill>
        </p:spPr>
      </p:pic>
      <p:sp>
        <p:nvSpPr>
          <p:cNvPr id="3" name="Pladsholder til indhold 2">
            <a:extLst>
              <a:ext uri="{FF2B5EF4-FFF2-40B4-BE49-F238E27FC236}">
                <a16:creationId xmlns:a16="http://schemas.microsoft.com/office/drawing/2014/main" id="{4FFDE9DF-920C-54A3-125A-AAF91BB1E626}"/>
              </a:ext>
            </a:extLst>
          </p:cNvPr>
          <p:cNvSpPr>
            <a:spLocks noGrp="1"/>
          </p:cNvSpPr>
          <p:nvPr>
            <p:ph sz="half" idx="2"/>
          </p:nvPr>
        </p:nvSpPr>
        <p:spPr>
          <a:xfrm>
            <a:off x="6678001" y="1706399"/>
            <a:ext cx="4409100" cy="4546800"/>
          </a:xfrm>
        </p:spPr>
        <p:txBody>
          <a:bodyPr wrap="square" anchor="t">
            <a:normAutofit/>
          </a:bodyPr>
          <a:lstStyle/>
          <a:p>
            <a:endParaRPr lang="da-DK" dirty="0"/>
          </a:p>
          <a:p>
            <a:pPr marL="0" indent="0">
              <a:buNone/>
            </a:pPr>
            <a:r>
              <a:rPr lang="da-DK" dirty="0"/>
              <a:t>Hvis vi ikke anmelder sygdom, får vi ingen refusion.</a:t>
            </a:r>
          </a:p>
          <a:p>
            <a:endParaRPr lang="da-DK" dirty="0"/>
          </a:p>
          <a:p>
            <a:pPr marL="0" indent="0">
              <a:buNone/>
            </a:pPr>
            <a:r>
              <a:rPr lang="da-DK" dirty="0"/>
              <a:t>Hvis vi anmelder for sent, får vi først refusion fra den dag sygdommen bliver anmeldt.</a:t>
            </a:r>
          </a:p>
          <a:p>
            <a:endParaRPr lang="da-DK" dirty="0"/>
          </a:p>
          <a:p>
            <a:pPr marL="0" indent="0">
              <a:buNone/>
            </a:pPr>
            <a:r>
              <a:rPr lang="da-DK" dirty="0"/>
              <a:t>Vi får refusion, hvis medarbejderen har ret til sygedagpenge. Refusionen træder i stedet for sygedagpenge, idet medarbejderen får løn under sygdom.</a:t>
            </a:r>
          </a:p>
          <a:p>
            <a:pPr marL="0" indent="0">
              <a:buNone/>
            </a:pPr>
            <a:endParaRPr lang="da-DK" dirty="0"/>
          </a:p>
          <a:p>
            <a:pPr>
              <a:buFont typeface="Wingdings" panose="05000000000000000000" pitchFamily="2" charset="2"/>
              <a:buChar char="Ø"/>
            </a:pPr>
            <a:endParaRPr lang="da-DK" dirty="0"/>
          </a:p>
        </p:txBody>
      </p:sp>
      <p:sp>
        <p:nvSpPr>
          <p:cNvPr id="4" name="Pladsholder til slidenummer 3">
            <a:extLst>
              <a:ext uri="{FF2B5EF4-FFF2-40B4-BE49-F238E27FC236}">
                <a16:creationId xmlns:a16="http://schemas.microsoft.com/office/drawing/2014/main" id="{D8DF9A3E-D5A6-F2C6-6F6F-63D3BE13CBB5}"/>
              </a:ext>
            </a:extLst>
          </p:cNvPr>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11</a:t>
            </a:fld>
            <a:endParaRPr lang="en-GB" dirty="0"/>
          </a:p>
        </p:txBody>
      </p:sp>
    </p:spTree>
    <p:extLst>
      <p:ext uri="{BB962C8B-B14F-4D97-AF65-F5344CB8AC3E}">
        <p14:creationId xmlns:p14="http://schemas.microsoft.com/office/powerpoint/2010/main" val="109046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2B5B2-433A-5526-8953-2C25431B704C}"/>
              </a:ext>
            </a:extLst>
          </p:cNvPr>
          <p:cNvSpPr>
            <a:spLocks noGrp="1"/>
          </p:cNvSpPr>
          <p:nvPr>
            <p:ph type="title"/>
          </p:nvPr>
        </p:nvSpPr>
        <p:spPr/>
        <p:txBody>
          <a:bodyPr/>
          <a:lstStyle/>
          <a:p>
            <a:r>
              <a:rPr lang="da-DK" dirty="0"/>
              <a:t>Dødsfald/opsigelse/bortvisning</a:t>
            </a:r>
          </a:p>
        </p:txBody>
      </p:sp>
      <p:sp>
        <p:nvSpPr>
          <p:cNvPr id="3" name="Pladsholder til indhold 2">
            <a:extLst>
              <a:ext uri="{FF2B5EF4-FFF2-40B4-BE49-F238E27FC236}">
                <a16:creationId xmlns:a16="http://schemas.microsoft.com/office/drawing/2014/main" id="{0DCA1C1D-2B06-0139-872E-996C90E20002}"/>
              </a:ext>
            </a:extLst>
          </p:cNvPr>
          <p:cNvSpPr>
            <a:spLocks noGrp="1"/>
          </p:cNvSpPr>
          <p:nvPr>
            <p:ph idx="1"/>
          </p:nvPr>
        </p:nvSpPr>
        <p:spPr/>
        <p:txBody>
          <a:bodyPr/>
          <a:lstStyle/>
          <a:p>
            <a:pPr marL="0" lvl="0" indent="0">
              <a:buNone/>
            </a:pPr>
            <a:r>
              <a:rPr lang="da-DK" dirty="0"/>
              <a:t>Opsigelse/bortvisning</a:t>
            </a:r>
          </a:p>
          <a:p>
            <a:pPr marL="0" lvl="0" indent="0">
              <a:buNone/>
            </a:pPr>
            <a:r>
              <a:rPr lang="da-DK" dirty="0"/>
              <a:t>Ofte sygemeldes medarbejdere i opsigelsesperioden – instituttet glemmer at DTU kan få refusion og indmelder ikke sygdommen</a:t>
            </a:r>
          </a:p>
          <a:p>
            <a:pPr marL="0" lvl="0" indent="0">
              <a:buNone/>
            </a:pPr>
            <a:endParaRPr lang="da-DK" dirty="0"/>
          </a:p>
          <a:p>
            <a:pPr marL="0" lvl="0" indent="0">
              <a:buNone/>
            </a:pPr>
            <a:r>
              <a:rPr lang="da-DK" dirty="0"/>
              <a:t>Hvis opsigelsen skyldes sygdom har vi ofte påbegyndt sagen, men man glemmer at registrere sygdom. – giv os alligevel besked, så vi kan slutte sagen på en god måde</a:t>
            </a:r>
          </a:p>
          <a:p>
            <a:pPr marL="0" lvl="0" indent="0">
              <a:buNone/>
            </a:pPr>
            <a:endParaRPr lang="da-DK" dirty="0"/>
          </a:p>
          <a:p>
            <a:pPr lvl="0"/>
            <a:endParaRPr lang="da-DK" dirty="0"/>
          </a:p>
          <a:p>
            <a:pPr marL="0" lvl="0" indent="0">
              <a:buNone/>
            </a:pPr>
            <a:r>
              <a:rPr lang="da-DK" dirty="0"/>
              <a:t>Ved dødsfald </a:t>
            </a:r>
          </a:p>
          <a:p>
            <a:pPr lvl="0"/>
            <a:r>
              <a:rPr lang="da-DK" dirty="0"/>
              <a:t>Løn måneden ud</a:t>
            </a:r>
          </a:p>
          <a:p>
            <a:pPr lvl="0"/>
            <a:r>
              <a:rPr lang="da-DK" dirty="0"/>
              <a:t>Refusion til og med dødsdagen</a:t>
            </a:r>
          </a:p>
          <a:p>
            <a:pPr lvl="0"/>
            <a:endParaRPr lang="da-DK" dirty="0"/>
          </a:p>
          <a:p>
            <a:pPr marL="0" lvl="0" indent="0">
              <a:buNone/>
            </a:pPr>
            <a:r>
              <a:rPr lang="da-DK" dirty="0"/>
              <a:t>Vi skal altså kende dødsdagen</a:t>
            </a:r>
          </a:p>
          <a:p>
            <a:pPr marL="0" lvl="0" indent="0">
              <a:buNone/>
            </a:pPr>
            <a:endParaRPr lang="da-DK" dirty="0"/>
          </a:p>
        </p:txBody>
      </p:sp>
      <p:sp>
        <p:nvSpPr>
          <p:cNvPr id="4" name="Pladsholder til slidenummer 3">
            <a:extLst>
              <a:ext uri="{FF2B5EF4-FFF2-40B4-BE49-F238E27FC236}">
                <a16:creationId xmlns:a16="http://schemas.microsoft.com/office/drawing/2014/main" id="{6B13C718-E3BF-47C3-A36D-F74BBC784D04}"/>
              </a:ext>
            </a:extLst>
          </p:cNvPr>
          <p:cNvSpPr>
            <a:spLocks noGrp="1"/>
          </p:cNvSpPr>
          <p:nvPr>
            <p:ph type="sldNum" sz="quarter" idx="11"/>
          </p:nvPr>
        </p:nvSpPr>
        <p:spPr/>
        <p:txBody>
          <a:bodyPr/>
          <a:lstStyle/>
          <a:p>
            <a:fld id="{103EA872-A674-449B-A120-B97244F8E91D}" type="slidenum">
              <a:rPr lang="en-GB" smtClean="0"/>
              <a:pPr/>
              <a:t>12</a:t>
            </a:fld>
            <a:endParaRPr lang="en-GB" dirty="0"/>
          </a:p>
        </p:txBody>
      </p:sp>
    </p:spTree>
    <p:extLst>
      <p:ext uri="{BB962C8B-B14F-4D97-AF65-F5344CB8AC3E}">
        <p14:creationId xmlns:p14="http://schemas.microsoft.com/office/powerpoint/2010/main" val="90505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DA393-50DF-0EE7-22B1-E9CF9D02E92B}"/>
              </a:ext>
            </a:extLst>
          </p:cNvPr>
          <p:cNvSpPr>
            <a:spLocks noGrp="1"/>
          </p:cNvSpPr>
          <p:nvPr>
            <p:ph type="title"/>
          </p:nvPr>
        </p:nvSpPr>
        <p:spPr/>
        <p:txBody>
          <a:bodyPr/>
          <a:lstStyle/>
          <a:p>
            <a:r>
              <a:rPr lang="da-DK" dirty="0"/>
              <a:t>Fejlkilder</a:t>
            </a:r>
          </a:p>
        </p:txBody>
      </p:sp>
      <p:sp>
        <p:nvSpPr>
          <p:cNvPr id="3" name="Pladsholder til indhold 2">
            <a:extLst>
              <a:ext uri="{FF2B5EF4-FFF2-40B4-BE49-F238E27FC236}">
                <a16:creationId xmlns:a16="http://schemas.microsoft.com/office/drawing/2014/main" id="{0B6EFFE5-7F49-AA34-97A0-9C0B84A2CC71}"/>
              </a:ext>
            </a:extLst>
          </p:cNvPr>
          <p:cNvSpPr>
            <a:spLocks noGrp="1"/>
          </p:cNvSpPr>
          <p:nvPr>
            <p:ph idx="1"/>
          </p:nvPr>
        </p:nvSpPr>
        <p:spPr/>
        <p:txBody>
          <a:bodyPr/>
          <a:lstStyle/>
          <a:p>
            <a:pPr marL="0" indent="0">
              <a:buNone/>
            </a:pPr>
            <a:endParaRPr lang="da-DK" dirty="0"/>
          </a:p>
          <a:p>
            <a:pPr marL="0" indent="0">
              <a:buNone/>
            </a:pPr>
            <a:r>
              <a:rPr lang="da-DK" dirty="0"/>
              <a:t>Vores erfaringer med ”fejl”, hvor vi mister refusion</a:t>
            </a:r>
          </a:p>
          <a:p>
            <a:pPr marL="0" indent="0">
              <a:buNone/>
            </a:pPr>
            <a:endParaRPr lang="da-DK" dirty="0"/>
          </a:p>
          <a:p>
            <a:pPr marL="534988" indent="-534988">
              <a:lnSpc>
                <a:spcPct val="150000"/>
              </a:lnSpc>
              <a:buFont typeface="Wingdings" panose="05000000000000000000" pitchFamily="2" charset="2"/>
              <a:buChar char="Ø"/>
            </a:pPr>
            <a:r>
              <a:rPr lang="da-DK" dirty="0"/>
              <a:t>Medarbejder registrerer først længerevarende sygdom, når de kommer tilbage på arbejde</a:t>
            </a:r>
          </a:p>
          <a:p>
            <a:pPr marL="534988" indent="-534988">
              <a:lnSpc>
                <a:spcPct val="150000"/>
              </a:lnSpc>
              <a:buFont typeface="Wingdings" panose="05000000000000000000" pitchFamily="2" charset="2"/>
              <a:buChar char="Ø"/>
            </a:pPr>
            <a:r>
              <a:rPr lang="da-DK" dirty="0"/>
              <a:t>Medarbejder raskmelder sig til kommunen, når arbejdet genoptages delvist</a:t>
            </a:r>
          </a:p>
          <a:p>
            <a:pPr marL="534988" indent="-534988">
              <a:lnSpc>
                <a:spcPct val="150000"/>
              </a:lnSpc>
              <a:buFont typeface="Wingdings" panose="05000000000000000000" pitchFamily="2" charset="2"/>
              <a:buChar char="Ø"/>
            </a:pPr>
            <a:endParaRPr lang="da-DK" dirty="0"/>
          </a:p>
          <a:p>
            <a:pPr marL="534988" indent="-534988">
              <a:lnSpc>
                <a:spcPct val="150000"/>
              </a:lnSpc>
              <a:buFont typeface="Wingdings" panose="05000000000000000000" pitchFamily="2" charset="2"/>
              <a:buChar char="Ø"/>
            </a:pPr>
            <a:r>
              <a:rPr lang="da-DK" dirty="0"/>
              <a:t>Graviditetsbetinget sygdom registreres som almindelig sygdom og for sent</a:t>
            </a:r>
          </a:p>
          <a:p>
            <a:pPr marL="534988" indent="-534988">
              <a:lnSpc>
                <a:spcPct val="150000"/>
              </a:lnSpc>
              <a:buFont typeface="Wingdings" panose="05000000000000000000" pitchFamily="2" charset="2"/>
              <a:buChar char="Ø"/>
            </a:pPr>
            <a:r>
              <a:rPr lang="da-DK" dirty="0"/>
              <a:t>14 dages fædreorlov bliver først registreret alt for sent (eller slet ikke)</a:t>
            </a:r>
          </a:p>
          <a:p>
            <a:pPr marL="534988" indent="-534988">
              <a:lnSpc>
                <a:spcPct val="150000"/>
              </a:lnSpc>
              <a:buFont typeface="Wingdings" panose="05000000000000000000" pitchFamily="2" charset="2"/>
              <a:buChar char="Ø"/>
            </a:pPr>
            <a:endParaRPr lang="da-DK" dirty="0"/>
          </a:p>
          <a:p>
            <a:pPr marL="534988" indent="-534988">
              <a:lnSpc>
                <a:spcPct val="150000"/>
              </a:lnSpc>
              <a:buFont typeface="Wingdings" panose="05000000000000000000" pitchFamily="2" charset="2"/>
              <a:buChar char="Ø"/>
            </a:pPr>
            <a:endParaRPr lang="da-DK" dirty="0"/>
          </a:p>
          <a:p>
            <a:pPr marL="534988" indent="-534988">
              <a:lnSpc>
                <a:spcPct val="150000"/>
              </a:lnSpc>
              <a:buFont typeface="Wingdings" panose="05000000000000000000" pitchFamily="2" charset="2"/>
              <a:buChar char="Ø"/>
            </a:pPr>
            <a:endParaRPr lang="da-DK" dirty="0"/>
          </a:p>
          <a:p>
            <a:pPr marL="0" indent="0">
              <a:buNone/>
            </a:pPr>
            <a:endParaRPr lang="da-DK" dirty="0"/>
          </a:p>
        </p:txBody>
      </p:sp>
      <p:sp>
        <p:nvSpPr>
          <p:cNvPr id="4" name="Pladsholder til slidenummer 3">
            <a:extLst>
              <a:ext uri="{FF2B5EF4-FFF2-40B4-BE49-F238E27FC236}">
                <a16:creationId xmlns:a16="http://schemas.microsoft.com/office/drawing/2014/main" id="{2E431AEF-4A05-C38D-5F58-176A6A6C201F}"/>
              </a:ext>
            </a:extLst>
          </p:cNvPr>
          <p:cNvSpPr>
            <a:spLocks noGrp="1"/>
          </p:cNvSpPr>
          <p:nvPr>
            <p:ph type="sldNum" sz="quarter" idx="11"/>
          </p:nvPr>
        </p:nvSpPr>
        <p:spPr/>
        <p:txBody>
          <a:bodyPr/>
          <a:lstStyle/>
          <a:p>
            <a:fld id="{103EA872-A674-449B-A120-B97244F8E91D}" type="slidenum">
              <a:rPr lang="en-GB" smtClean="0"/>
              <a:pPr/>
              <a:t>13</a:t>
            </a:fld>
            <a:endParaRPr lang="en-GB" dirty="0"/>
          </a:p>
        </p:txBody>
      </p:sp>
    </p:spTree>
    <p:extLst>
      <p:ext uri="{BB962C8B-B14F-4D97-AF65-F5344CB8AC3E}">
        <p14:creationId xmlns:p14="http://schemas.microsoft.com/office/powerpoint/2010/main" val="238184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71FEB-4BF4-AAFA-AE39-DC3B4100FBCE}"/>
              </a:ext>
            </a:extLst>
          </p:cNvPr>
          <p:cNvSpPr>
            <a:spLocks noGrp="1"/>
          </p:cNvSpPr>
          <p:nvPr>
            <p:ph type="title"/>
          </p:nvPr>
        </p:nvSpPr>
        <p:spPr/>
        <p:txBody>
          <a:bodyPr/>
          <a:lstStyle/>
          <a:p>
            <a:r>
              <a:rPr lang="da-DK" dirty="0"/>
              <a:t>Hvor meget udgør refusionen</a:t>
            </a:r>
          </a:p>
        </p:txBody>
      </p:sp>
      <p:sp>
        <p:nvSpPr>
          <p:cNvPr id="3" name="Pladsholder til indhold 2">
            <a:extLst>
              <a:ext uri="{FF2B5EF4-FFF2-40B4-BE49-F238E27FC236}">
                <a16:creationId xmlns:a16="http://schemas.microsoft.com/office/drawing/2014/main" id="{1CD24ECE-8084-2AFD-0403-20491D2616D1}"/>
              </a:ext>
            </a:extLst>
          </p:cNvPr>
          <p:cNvSpPr>
            <a:spLocks noGrp="1"/>
          </p:cNvSpPr>
          <p:nvPr>
            <p:ph idx="1"/>
          </p:nvPr>
        </p:nvSpPr>
        <p:spPr/>
        <p:txBody>
          <a:bodyPr/>
          <a:lstStyle/>
          <a:p>
            <a:pPr marL="0" indent="0">
              <a:buNone/>
            </a:pPr>
            <a:r>
              <a:rPr lang="da-DK" dirty="0"/>
              <a:t>Taksterne reguleres hvert år den 1. januar</a:t>
            </a:r>
          </a:p>
          <a:p>
            <a:endParaRPr lang="da-DK" dirty="0"/>
          </a:p>
          <a:p>
            <a:pPr marL="0" indent="0">
              <a:buNone/>
            </a:pPr>
            <a:r>
              <a:rPr lang="da-DK" dirty="0"/>
              <a:t>I 2026 udgør refusionen fra kommunen/ Udbetaling Danmark </a:t>
            </a:r>
          </a:p>
          <a:p>
            <a:pPr marL="0" indent="0">
              <a:buNone/>
            </a:pPr>
            <a:r>
              <a:rPr lang="da-DK" dirty="0"/>
              <a:t>ved sygdom og barsel:</a:t>
            </a:r>
          </a:p>
          <a:p>
            <a:pPr marL="0" indent="0">
              <a:buNone/>
            </a:pPr>
            <a:r>
              <a:rPr lang="da-DK" dirty="0"/>
              <a:t>	Pr. dag kr. 1.017,00</a:t>
            </a:r>
          </a:p>
          <a:p>
            <a:pPr marL="0" indent="0">
              <a:buNone/>
            </a:pPr>
            <a:r>
              <a:rPr lang="da-DK" dirty="0"/>
              <a:t>	Pr. uge kr. 5.085,00</a:t>
            </a:r>
          </a:p>
          <a:p>
            <a:pPr marL="0" indent="0">
              <a:buNone/>
            </a:pPr>
            <a:endParaRPr lang="da-DK" dirty="0"/>
          </a:p>
          <a:p>
            <a:pPr marL="0" indent="0">
              <a:buNone/>
            </a:pPr>
            <a:r>
              <a:rPr lang="da-DK" dirty="0"/>
              <a:t>Ved barsel modtager vi også refusion fra den statslige barselfond</a:t>
            </a:r>
          </a:p>
          <a:p>
            <a:pPr marL="0" indent="0">
              <a:buNone/>
            </a:pPr>
            <a:endParaRPr lang="da-DK" dirty="0"/>
          </a:p>
        </p:txBody>
      </p:sp>
      <p:sp>
        <p:nvSpPr>
          <p:cNvPr id="4" name="Pladsholder til slidenummer 3">
            <a:extLst>
              <a:ext uri="{FF2B5EF4-FFF2-40B4-BE49-F238E27FC236}">
                <a16:creationId xmlns:a16="http://schemas.microsoft.com/office/drawing/2014/main" id="{E9E6060B-DAC4-D3B8-05CD-D68B7BF653F2}"/>
              </a:ext>
            </a:extLst>
          </p:cNvPr>
          <p:cNvSpPr>
            <a:spLocks noGrp="1"/>
          </p:cNvSpPr>
          <p:nvPr>
            <p:ph type="sldNum" sz="quarter" idx="11"/>
          </p:nvPr>
        </p:nvSpPr>
        <p:spPr/>
        <p:txBody>
          <a:bodyPr/>
          <a:lstStyle/>
          <a:p>
            <a:fld id="{103EA872-A674-449B-A120-B97244F8E91D}" type="slidenum">
              <a:rPr lang="en-GB" smtClean="0"/>
              <a:pPr/>
              <a:t>14</a:t>
            </a:fld>
            <a:endParaRPr lang="en-GB" dirty="0"/>
          </a:p>
        </p:txBody>
      </p:sp>
      <p:sp>
        <p:nvSpPr>
          <p:cNvPr id="5" name="Tekstfelt 4">
            <a:extLst>
              <a:ext uri="{FF2B5EF4-FFF2-40B4-BE49-F238E27FC236}">
                <a16:creationId xmlns:a16="http://schemas.microsoft.com/office/drawing/2014/main" id="{B81AA573-10DB-83F2-F0F7-AEC3AEE7000E}"/>
              </a:ext>
            </a:extLst>
          </p:cNvPr>
          <p:cNvSpPr txBox="1"/>
          <p:nvPr/>
        </p:nvSpPr>
        <p:spPr>
          <a:xfrm>
            <a:off x="8687494" y="1844824"/>
            <a:ext cx="2520280" cy="1436291"/>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432"/>
              </a:spcBef>
            </a:pPr>
            <a:endParaRPr lang="da-DK" dirty="0">
              <a:latin typeface="+mn-lt"/>
            </a:endParaRPr>
          </a:p>
          <a:p>
            <a:pPr algn="ctr">
              <a:spcBef>
                <a:spcPts val="432"/>
              </a:spcBef>
            </a:pPr>
            <a:r>
              <a:rPr lang="da-DK" dirty="0">
                <a:latin typeface="+mn-lt"/>
              </a:rPr>
              <a:t>Ressourceforløb:</a:t>
            </a:r>
          </a:p>
          <a:p>
            <a:pPr algn="ctr">
              <a:spcBef>
                <a:spcPts val="432"/>
              </a:spcBef>
            </a:pPr>
            <a:r>
              <a:rPr lang="da-DK" dirty="0">
                <a:latin typeface="+mn-lt"/>
              </a:rPr>
              <a:t>Ca. 16.900 pr. måned</a:t>
            </a:r>
          </a:p>
          <a:p>
            <a:pPr algn="ctr">
              <a:spcBef>
                <a:spcPts val="432"/>
              </a:spcBef>
            </a:pPr>
            <a:r>
              <a:rPr lang="da-DK" dirty="0"/>
              <a:t>Alt efter overenskomst</a:t>
            </a:r>
            <a:endParaRPr lang="da-DK" dirty="0">
              <a:latin typeface="+mn-lt"/>
            </a:endParaRPr>
          </a:p>
          <a:p>
            <a:pPr algn="l">
              <a:spcBef>
                <a:spcPts val="432"/>
              </a:spcBef>
            </a:pPr>
            <a:endParaRPr lang="da-DK" dirty="0">
              <a:latin typeface="+mn-lt"/>
            </a:endParaRPr>
          </a:p>
        </p:txBody>
      </p:sp>
      <p:sp>
        <p:nvSpPr>
          <p:cNvPr id="7" name="Tekstfelt 6">
            <a:extLst>
              <a:ext uri="{FF2B5EF4-FFF2-40B4-BE49-F238E27FC236}">
                <a16:creationId xmlns:a16="http://schemas.microsoft.com/office/drawing/2014/main" id="{DD51EF2C-F870-A51E-BDB7-AFD7F6F0AD6E}"/>
              </a:ext>
            </a:extLst>
          </p:cNvPr>
          <p:cNvSpPr txBox="1"/>
          <p:nvPr/>
        </p:nvSpPr>
        <p:spPr>
          <a:xfrm>
            <a:off x="6707274" y="4941168"/>
            <a:ext cx="4140460" cy="679673"/>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500"/>
              </a:spcBef>
            </a:pPr>
            <a:endParaRPr lang="da-DK" sz="400" b="0" i="0" dirty="0">
              <a:solidFill>
                <a:srgbClr val="343536"/>
              </a:solidFill>
              <a:effectLst/>
              <a:highlight>
                <a:srgbClr val="FFFFFF"/>
              </a:highlight>
              <a:latin typeface="Open Sans" panose="020B0606030504020204" pitchFamily="34" charset="0"/>
            </a:endParaRPr>
          </a:p>
          <a:p>
            <a:pPr algn="ctr">
              <a:spcBef>
                <a:spcPts val="500"/>
              </a:spcBef>
            </a:pPr>
            <a:r>
              <a:rPr lang="da-DK" sz="1200" dirty="0">
                <a:highlight>
                  <a:srgbClr val="FFFFFF"/>
                </a:highlight>
              </a:rPr>
              <a:t>Til kategorien stillinger i lønramme 36 og derover henregnes alle stillinger, hvor den årlige grundløn (ekskl. pensionsbidrag) udgør 589.314 kr. årligt</a:t>
            </a:r>
            <a:endParaRPr lang="da-DK" sz="1200" dirty="0">
              <a:latin typeface="+mn-lt"/>
            </a:endParaRPr>
          </a:p>
        </p:txBody>
      </p:sp>
      <p:pic>
        <p:nvPicPr>
          <p:cNvPr id="8" name="Billede 7" descr="Et billede, der indeholder tekst, skærmbillede, Font/skrifttype, linje/række&#10;&#10;AI-genereret indhold kan være ukorrekt.">
            <a:extLst>
              <a:ext uri="{FF2B5EF4-FFF2-40B4-BE49-F238E27FC236}">
                <a16:creationId xmlns:a16="http://schemas.microsoft.com/office/drawing/2014/main" id="{3816C1A7-D6D0-9547-5BC7-0D9863BE9F3F}"/>
              </a:ext>
            </a:extLst>
          </p:cNvPr>
          <p:cNvPicPr>
            <a:picLocks noChangeAspect="1"/>
          </p:cNvPicPr>
          <p:nvPr/>
        </p:nvPicPr>
        <p:blipFill>
          <a:blip r:embed="rId3"/>
          <a:stretch>
            <a:fillRect/>
          </a:stretch>
        </p:blipFill>
        <p:spPr>
          <a:xfrm>
            <a:off x="1750918" y="4541987"/>
            <a:ext cx="4667901" cy="1219370"/>
          </a:xfrm>
          <a:prstGeom prst="rect">
            <a:avLst/>
          </a:prstGeom>
        </p:spPr>
      </p:pic>
    </p:spTree>
    <p:extLst>
      <p:ext uri="{BB962C8B-B14F-4D97-AF65-F5344CB8AC3E}">
        <p14:creationId xmlns:p14="http://schemas.microsoft.com/office/powerpoint/2010/main" val="242677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5E1FE-AF36-E2A5-0C62-84D712E55209}"/>
              </a:ext>
            </a:extLst>
          </p:cNvPr>
          <p:cNvSpPr>
            <a:spLocks noGrp="1"/>
          </p:cNvSpPr>
          <p:nvPr>
            <p:ph type="title"/>
          </p:nvPr>
        </p:nvSpPr>
        <p:spPr/>
        <p:txBody>
          <a:bodyPr/>
          <a:lstStyle/>
          <a:p>
            <a:r>
              <a:rPr lang="da-DK" dirty="0"/>
              <a:t>Jobcentret / kommunen</a:t>
            </a:r>
          </a:p>
        </p:txBody>
      </p:sp>
      <p:sp>
        <p:nvSpPr>
          <p:cNvPr id="3" name="Pladsholder til indhold 2">
            <a:extLst>
              <a:ext uri="{FF2B5EF4-FFF2-40B4-BE49-F238E27FC236}">
                <a16:creationId xmlns:a16="http://schemas.microsoft.com/office/drawing/2014/main" id="{67AAF2ED-16A4-A2BC-4BDD-B88297D1C1ED}"/>
              </a:ext>
            </a:extLst>
          </p:cNvPr>
          <p:cNvSpPr>
            <a:spLocks noGrp="1"/>
          </p:cNvSpPr>
          <p:nvPr>
            <p:ph idx="1"/>
          </p:nvPr>
        </p:nvSpPr>
        <p:spPr>
          <a:xfrm>
            <a:off x="1774726" y="1628799"/>
            <a:ext cx="9312374" cy="4803073"/>
          </a:xfrm>
        </p:spPr>
        <p:txBody>
          <a:bodyPr/>
          <a:lstStyle/>
          <a:p>
            <a:pPr marL="0" indent="0">
              <a:buNone/>
            </a:pPr>
            <a:r>
              <a:rPr lang="da-DK" dirty="0"/>
              <a:t>Når vi har anmeldt en sag eller søgt refusion, kan vi få henvendelser fra kommunens Jobcenter</a:t>
            </a:r>
          </a:p>
          <a:p>
            <a:pPr marL="0" indent="0">
              <a:buNone/>
            </a:pPr>
            <a:endParaRPr lang="da-DK" dirty="0"/>
          </a:p>
          <a:p>
            <a:pPr marL="0" indent="0">
              <a:buNone/>
            </a:pPr>
            <a:r>
              <a:rPr lang="da-DK" dirty="0"/>
              <a:t>Hvad gør vi ved dem:</a:t>
            </a:r>
          </a:p>
          <a:p>
            <a:r>
              <a:rPr lang="da-DK" dirty="0"/>
              <a:t>I nogle tilfælde tilbyder Jobcentret </a:t>
            </a:r>
            <a:r>
              <a:rPr lang="da-DK" b="1" dirty="0"/>
              <a:t>samarbejde</a:t>
            </a:r>
            <a:r>
              <a:rPr lang="da-DK" dirty="0"/>
              <a:t> til at få vedkommende tilbage i arbejde, det er leders afgørelse om denne mulighed ønskes</a:t>
            </a:r>
          </a:p>
          <a:p>
            <a:r>
              <a:rPr lang="da-DK" dirty="0"/>
              <a:t>De henvendelser refusionsteamet umiddelbart kan tage sig af, bliver ekspederet fx ved  </a:t>
            </a:r>
            <a:r>
              <a:rPr lang="da-DK" b="1" dirty="0"/>
              <a:t>manglende oplysninger</a:t>
            </a:r>
          </a:p>
          <a:p>
            <a:r>
              <a:rPr lang="da-DK" dirty="0"/>
              <a:t>Nogle vedrører medarbejderens </a:t>
            </a:r>
            <a:r>
              <a:rPr lang="da-DK" b="1" dirty="0"/>
              <a:t>manglende medvirken </a:t>
            </a:r>
            <a:r>
              <a:rPr lang="da-DK" dirty="0"/>
              <a:t>til opfølgning, de sendes videre til vedkommendes leder, der forventes at tage en samtale med vedkommende</a:t>
            </a:r>
          </a:p>
          <a:p>
            <a:r>
              <a:rPr lang="da-DK" dirty="0"/>
              <a:t>Nogle kan være </a:t>
            </a:r>
            <a:r>
              <a:rPr lang="da-DK" b="1" dirty="0"/>
              <a:t>afslag</a:t>
            </a:r>
            <a:r>
              <a:rPr lang="da-DK" dirty="0"/>
              <a:t> på refusion og alt efter begrundelsen for afslaget, kan arbejdsgiver klage over afgørelsen eller acceptere denne. Afslaget sendes altid videre til leder, der afgør, om der skal klages. HR’s jurister kan hjælpe med klagen</a:t>
            </a:r>
          </a:p>
          <a:p>
            <a:endParaRPr lang="da-DK" dirty="0"/>
          </a:p>
          <a:p>
            <a:pPr marL="0" indent="0">
              <a:buNone/>
            </a:pPr>
            <a:r>
              <a:rPr lang="da-DK" dirty="0"/>
              <a:t>Hvis kommunen forventer svar på en henvendelse er det væsentligt at medarbejder/DTU svarer inden for deadline.</a:t>
            </a:r>
          </a:p>
        </p:txBody>
      </p:sp>
      <p:sp>
        <p:nvSpPr>
          <p:cNvPr id="4" name="Pladsholder til slidenummer 3">
            <a:extLst>
              <a:ext uri="{FF2B5EF4-FFF2-40B4-BE49-F238E27FC236}">
                <a16:creationId xmlns:a16="http://schemas.microsoft.com/office/drawing/2014/main" id="{34973C51-BF3B-C010-C3BB-650F7D30E0AC}"/>
              </a:ext>
            </a:extLst>
          </p:cNvPr>
          <p:cNvSpPr>
            <a:spLocks noGrp="1"/>
          </p:cNvSpPr>
          <p:nvPr>
            <p:ph type="sldNum" sz="quarter" idx="11"/>
          </p:nvPr>
        </p:nvSpPr>
        <p:spPr/>
        <p:txBody>
          <a:bodyPr/>
          <a:lstStyle/>
          <a:p>
            <a:fld id="{103EA872-A674-449B-A120-B97244F8E91D}" type="slidenum">
              <a:rPr lang="en-GB" smtClean="0"/>
              <a:pPr/>
              <a:t>15</a:t>
            </a:fld>
            <a:endParaRPr lang="en-GB" dirty="0"/>
          </a:p>
        </p:txBody>
      </p:sp>
    </p:spTree>
    <p:extLst>
      <p:ext uri="{BB962C8B-B14F-4D97-AF65-F5344CB8AC3E}">
        <p14:creationId xmlns:p14="http://schemas.microsoft.com/office/powerpoint/2010/main" val="255641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A0601-AB1D-5CCF-A9F7-E5F55D310CB7}"/>
              </a:ext>
            </a:extLst>
          </p:cNvPr>
          <p:cNvSpPr>
            <a:spLocks noGrp="1"/>
          </p:cNvSpPr>
          <p:nvPr>
            <p:ph type="title"/>
          </p:nvPr>
        </p:nvSpPr>
        <p:spPr>
          <a:xfrm>
            <a:off x="1774726" y="426127"/>
            <a:ext cx="9312374" cy="972716"/>
          </a:xfrm>
        </p:spPr>
        <p:txBody>
          <a:bodyPr wrap="square" anchor="b">
            <a:normAutofit/>
          </a:bodyPr>
          <a:lstStyle/>
          <a:p>
            <a:r>
              <a:rPr lang="da-DK" dirty="0"/>
              <a:t>Hvem taster timesedlerne</a:t>
            </a:r>
          </a:p>
        </p:txBody>
      </p:sp>
      <p:pic>
        <p:nvPicPr>
          <p:cNvPr id="6146" name="Picture 2" descr="Little Boy Working Computer Stock Illustrations – 203 Little Boy Working  Computer Stock Illustrations, Vectors &amp; Clipart - Dreamstime">
            <a:extLst>
              <a:ext uri="{FF2B5EF4-FFF2-40B4-BE49-F238E27FC236}">
                <a16:creationId xmlns:a16="http://schemas.microsoft.com/office/drawing/2014/main" id="{1F0CD090-A220-67F0-D4CC-D6707E0CB2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13924" y="1807459"/>
            <a:ext cx="4410177" cy="2524826"/>
          </a:xfrm>
          <a:prstGeom prst="rect">
            <a:avLst/>
          </a:prstGeom>
          <a:solidFill>
            <a:srgbClr val="FFFFFF"/>
          </a:solidFill>
        </p:spPr>
      </p:pic>
      <p:sp>
        <p:nvSpPr>
          <p:cNvPr id="3" name="Pladsholder til indhold 2">
            <a:extLst>
              <a:ext uri="{FF2B5EF4-FFF2-40B4-BE49-F238E27FC236}">
                <a16:creationId xmlns:a16="http://schemas.microsoft.com/office/drawing/2014/main" id="{FA3A32E8-BAFF-A731-3200-946373A741E9}"/>
              </a:ext>
            </a:extLst>
          </p:cNvPr>
          <p:cNvSpPr>
            <a:spLocks noGrp="1"/>
          </p:cNvSpPr>
          <p:nvPr>
            <p:ph sz="half" idx="2"/>
          </p:nvPr>
        </p:nvSpPr>
        <p:spPr>
          <a:xfrm>
            <a:off x="6690402" y="1772816"/>
            <a:ext cx="4409100" cy="4546800"/>
          </a:xfrm>
        </p:spPr>
        <p:txBody>
          <a:bodyPr wrap="square" anchor="t">
            <a:normAutofit/>
          </a:bodyPr>
          <a:lstStyle/>
          <a:p>
            <a:pPr marL="0" indent="0">
              <a:buNone/>
            </a:pPr>
            <a:endParaRPr lang="da-DK" dirty="0"/>
          </a:p>
          <a:p>
            <a:r>
              <a:rPr lang="da-DK" dirty="0"/>
              <a:t>Ved fuldt fravær = lederen </a:t>
            </a:r>
          </a:p>
          <a:p>
            <a:r>
              <a:rPr lang="da-DK" dirty="0"/>
              <a:t>Ved delvist fravær  = medarbejder (sygetimer og arbejdstimer) </a:t>
            </a:r>
          </a:p>
          <a:p>
            <a:endParaRPr lang="da-DK" dirty="0"/>
          </a:p>
          <a:p>
            <a:endParaRPr lang="da-DK" dirty="0"/>
          </a:p>
          <a:p>
            <a:r>
              <a:rPr lang="da-DK" dirty="0"/>
              <a:t>NB – vær opmærksom på at medarbejder ikke raskmelder sig til kommunen, når arbejdet genoptages delvist – så lukker kommunen sagen</a:t>
            </a:r>
          </a:p>
          <a:p>
            <a:endParaRPr lang="da-DK" dirty="0"/>
          </a:p>
        </p:txBody>
      </p:sp>
      <p:sp>
        <p:nvSpPr>
          <p:cNvPr id="4" name="Pladsholder til slidenummer 3">
            <a:extLst>
              <a:ext uri="{FF2B5EF4-FFF2-40B4-BE49-F238E27FC236}">
                <a16:creationId xmlns:a16="http://schemas.microsoft.com/office/drawing/2014/main" id="{6BCB9C03-9C42-A531-E6EA-63A7BF18AA17}"/>
              </a:ext>
            </a:extLst>
          </p:cNvPr>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16</a:t>
            </a:fld>
            <a:endParaRPr lang="en-GB" dirty="0"/>
          </a:p>
        </p:txBody>
      </p:sp>
      <p:sp>
        <p:nvSpPr>
          <p:cNvPr id="5" name="Tekstfelt 4">
            <a:extLst>
              <a:ext uri="{FF2B5EF4-FFF2-40B4-BE49-F238E27FC236}">
                <a16:creationId xmlns:a16="http://schemas.microsoft.com/office/drawing/2014/main" id="{3023C4B5-BC64-7103-573D-59E908534537}"/>
              </a:ext>
            </a:extLst>
          </p:cNvPr>
          <p:cNvSpPr txBox="1"/>
          <p:nvPr/>
        </p:nvSpPr>
        <p:spPr>
          <a:xfrm rot="20812495">
            <a:off x="1062194" y="5169345"/>
            <a:ext cx="4462241" cy="492443"/>
          </a:xfrm>
          <a:prstGeom prst="rect">
            <a:avLst/>
          </a:prstGeom>
          <a:noFill/>
        </p:spPr>
        <p:txBody>
          <a:bodyPr wrap="square" lIns="0" tIns="0" rIns="0" bIns="0" rtlCol="0">
            <a:spAutoFit/>
          </a:bodyPr>
          <a:lstStyle/>
          <a:p>
            <a:pPr>
              <a:spcBef>
                <a:spcPts val="432"/>
              </a:spcBef>
            </a:pPr>
            <a:r>
              <a:rPr lang="da-DK" b="1" dirty="0">
                <a:latin typeface="+mn-lt"/>
              </a:rPr>
              <a:t>Husk</a:t>
            </a:r>
            <a:r>
              <a:rPr lang="da-DK" dirty="0">
                <a:latin typeface="+mn-lt"/>
              </a:rPr>
              <a:t> at raskmelde til HR ved fuld tilbagevenden, via DTU Serviceportal</a:t>
            </a:r>
          </a:p>
        </p:txBody>
      </p:sp>
    </p:spTree>
    <p:extLst>
      <p:ext uri="{BB962C8B-B14F-4D97-AF65-F5344CB8AC3E}">
        <p14:creationId xmlns:p14="http://schemas.microsoft.com/office/powerpoint/2010/main" val="90383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F2EB6-E0D5-C3C1-B3FA-DF4E8BB70E75}"/>
              </a:ext>
            </a:extLst>
          </p:cNvPr>
          <p:cNvSpPr>
            <a:spLocks noGrp="1"/>
          </p:cNvSpPr>
          <p:nvPr>
            <p:ph type="title"/>
          </p:nvPr>
        </p:nvSpPr>
        <p:spPr/>
        <p:txBody>
          <a:bodyPr/>
          <a:lstStyle/>
          <a:p>
            <a:r>
              <a:rPr lang="da-DK" dirty="0"/>
              <a:t>Tidsregistrering af sygdom</a:t>
            </a:r>
          </a:p>
        </p:txBody>
      </p:sp>
      <p:sp>
        <p:nvSpPr>
          <p:cNvPr id="3" name="Pladsholder til indhold 2">
            <a:extLst>
              <a:ext uri="{FF2B5EF4-FFF2-40B4-BE49-F238E27FC236}">
                <a16:creationId xmlns:a16="http://schemas.microsoft.com/office/drawing/2014/main" id="{B2579F74-DFC2-3DDD-667C-FD2B7CC25D7E}"/>
              </a:ext>
            </a:extLst>
          </p:cNvPr>
          <p:cNvSpPr>
            <a:spLocks noGrp="1"/>
          </p:cNvSpPr>
          <p:nvPr>
            <p:ph idx="1"/>
          </p:nvPr>
        </p:nvSpPr>
        <p:spPr>
          <a:xfrm>
            <a:off x="1774726" y="1556792"/>
            <a:ext cx="9312374" cy="4752528"/>
          </a:xfrm>
        </p:spPr>
        <p:txBody>
          <a:bodyPr/>
          <a:lstStyle/>
          <a:p>
            <a:pPr marL="0" indent="0">
              <a:buNone/>
            </a:pPr>
            <a:r>
              <a:rPr lang="da-DK" sz="1600" b="1" dirty="0"/>
              <a:t>Tidsregistrering ved ferie</a:t>
            </a:r>
          </a:p>
          <a:p>
            <a:pPr marL="0" indent="0">
              <a:buNone/>
            </a:pPr>
            <a:endParaRPr lang="da-DK" sz="1600" dirty="0"/>
          </a:p>
          <a:p>
            <a:pPr marL="0" indent="0">
              <a:buNone/>
            </a:pPr>
            <a:r>
              <a:rPr lang="da-DK" sz="1600" dirty="0"/>
              <a:t>Der kan ikke registreres delvis sygdom og ferie samme dag – enten er man syg eller også holder man ferie.</a:t>
            </a:r>
          </a:p>
          <a:p>
            <a:pPr marL="0" indent="0">
              <a:buNone/>
            </a:pPr>
            <a:endParaRPr lang="da-DK" sz="1600" dirty="0"/>
          </a:p>
          <a:p>
            <a:pPr marL="0" indent="0">
              <a:buNone/>
            </a:pPr>
            <a:r>
              <a:rPr lang="da-DK" sz="1600" dirty="0"/>
              <a:t>Afholdelse af ferie/udenlandsrejser SKAL aftales med jobcentret. I sager hvor den sygemeldte er rejst til sit hjemland for at være omgivet af familien under sygdommen er retten til sygedagpenge (og dermed refusion) bortfaldet, da det betragtes som en raskmelding og sagen blev lukket. (Syge- dagpengeloven)</a:t>
            </a:r>
          </a:p>
          <a:p>
            <a:pPr marL="0" indent="0">
              <a:buNone/>
            </a:pPr>
            <a:endParaRPr lang="da-DK" sz="1600" dirty="0"/>
          </a:p>
          <a:p>
            <a:pPr marL="0" indent="0">
              <a:buNone/>
            </a:pPr>
            <a:r>
              <a:rPr lang="da-DK" sz="1600" b="1" dirty="0"/>
              <a:t>Sygdom under 4 timer pr. uge (= ingen refusion)</a:t>
            </a:r>
          </a:p>
          <a:p>
            <a:pPr marL="0" indent="0">
              <a:buNone/>
            </a:pPr>
            <a:endParaRPr lang="da-DK" sz="1600" dirty="0"/>
          </a:p>
          <a:p>
            <a:pPr marL="0" indent="0">
              <a:buNone/>
            </a:pPr>
            <a:r>
              <a:rPr lang="da-DK" sz="1600" dirty="0"/>
              <a:t>Delvis sygdom SKAL overstige 4 timer pr. uge, uanset hvor mange arbejdsdage, der er i ugen, fx ugen med Kr. Himmelfart eller påskeugerne, ellers anses det som en raskmelding, med en ny arbejdsgiverperiode til følge. </a:t>
            </a:r>
          </a:p>
          <a:p>
            <a:pPr marL="0" indent="0">
              <a:buNone/>
            </a:pPr>
            <a:endParaRPr lang="da-DK" sz="1600" dirty="0"/>
          </a:p>
          <a:p>
            <a:pPr marL="0" indent="0">
              <a:buNone/>
            </a:pPr>
            <a:r>
              <a:rPr lang="da-DK" sz="1600" dirty="0"/>
              <a:t>4-timers reglen gælder også for §56-fravær.</a:t>
            </a:r>
          </a:p>
        </p:txBody>
      </p:sp>
      <p:sp>
        <p:nvSpPr>
          <p:cNvPr id="4" name="Pladsholder til slidenummer 3">
            <a:extLst>
              <a:ext uri="{FF2B5EF4-FFF2-40B4-BE49-F238E27FC236}">
                <a16:creationId xmlns:a16="http://schemas.microsoft.com/office/drawing/2014/main" id="{29B06E11-17DB-3970-607C-FC9A456F462D}"/>
              </a:ext>
            </a:extLst>
          </p:cNvPr>
          <p:cNvSpPr>
            <a:spLocks noGrp="1"/>
          </p:cNvSpPr>
          <p:nvPr>
            <p:ph type="sldNum" sz="quarter" idx="11"/>
          </p:nvPr>
        </p:nvSpPr>
        <p:spPr/>
        <p:txBody>
          <a:bodyPr/>
          <a:lstStyle/>
          <a:p>
            <a:fld id="{103EA872-A674-449B-A120-B97244F8E91D}" type="slidenum">
              <a:rPr lang="en-GB" smtClean="0"/>
              <a:pPr/>
              <a:t>17</a:t>
            </a:fld>
            <a:endParaRPr lang="en-GB" dirty="0"/>
          </a:p>
        </p:txBody>
      </p:sp>
    </p:spTree>
    <p:extLst>
      <p:ext uri="{BB962C8B-B14F-4D97-AF65-F5344CB8AC3E}">
        <p14:creationId xmlns:p14="http://schemas.microsoft.com/office/powerpoint/2010/main" val="2762478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4F850-6F88-D829-9B43-7C2ED3DEF106}"/>
              </a:ext>
            </a:extLst>
          </p:cNvPr>
          <p:cNvSpPr>
            <a:spLocks noGrp="1"/>
          </p:cNvSpPr>
          <p:nvPr>
            <p:ph type="title"/>
          </p:nvPr>
        </p:nvSpPr>
        <p:spPr/>
        <p:txBody>
          <a:bodyPr/>
          <a:lstStyle/>
          <a:p>
            <a:r>
              <a:rPr lang="da-DK" dirty="0"/>
              <a:t>Tidsregistrering af sygdom</a:t>
            </a:r>
          </a:p>
        </p:txBody>
      </p:sp>
      <p:sp>
        <p:nvSpPr>
          <p:cNvPr id="3" name="Pladsholder til indhold 2">
            <a:extLst>
              <a:ext uri="{FF2B5EF4-FFF2-40B4-BE49-F238E27FC236}">
                <a16:creationId xmlns:a16="http://schemas.microsoft.com/office/drawing/2014/main" id="{FCEB4E84-5829-68B0-AC54-CC9A2696A440}"/>
              </a:ext>
            </a:extLst>
          </p:cNvPr>
          <p:cNvSpPr>
            <a:spLocks noGrp="1"/>
          </p:cNvSpPr>
          <p:nvPr>
            <p:ph idx="1"/>
          </p:nvPr>
        </p:nvSpPr>
        <p:spPr/>
        <p:txBody>
          <a:bodyPr/>
          <a:lstStyle/>
          <a:p>
            <a:pPr marL="0" indent="0">
              <a:buNone/>
            </a:pPr>
            <a:r>
              <a:rPr lang="da-DK" b="1" dirty="0"/>
              <a:t>Sygdom </a:t>
            </a:r>
            <a:r>
              <a:rPr lang="da-DK" dirty="0"/>
              <a:t>tidsregistreres</a:t>
            </a:r>
            <a:r>
              <a:rPr lang="da-DK" b="1" dirty="0"/>
              <a:t> </a:t>
            </a:r>
            <a:r>
              <a:rPr lang="da-DK" dirty="0"/>
              <a:t>i </a:t>
            </a:r>
            <a:r>
              <a:rPr lang="da-DK" b="1" dirty="0"/>
              <a:t>fraværsmodulet </a:t>
            </a:r>
            <a:r>
              <a:rPr lang="da-DK" dirty="0"/>
              <a:t>i Fusion</a:t>
            </a:r>
          </a:p>
          <a:p>
            <a:pPr marL="0" indent="0">
              <a:buNone/>
            </a:pPr>
            <a:r>
              <a:rPr lang="da-DK" b="1" dirty="0"/>
              <a:t>Arbejde </a:t>
            </a:r>
            <a:r>
              <a:rPr lang="da-DK" dirty="0"/>
              <a:t>tidsregistreres i </a:t>
            </a:r>
            <a:r>
              <a:rPr lang="da-DK" b="1" dirty="0"/>
              <a:t>tidsregistreringsmodulet </a:t>
            </a:r>
            <a:r>
              <a:rPr lang="da-DK" dirty="0"/>
              <a:t>i Fusion</a:t>
            </a:r>
          </a:p>
          <a:p>
            <a:pPr marL="0" indent="0">
              <a:buNone/>
            </a:pPr>
            <a:endParaRPr lang="da-DK" b="1" dirty="0"/>
          </a:p>
          <a:p>
            <a:pPr marL="0" indent="0">
              <a:buNone/>
            </a:pPr>
            <a:r>
              <a:rPr lang="da-DK" dirty="0"/>
              <a:t>Fraværskode: </a:t>
            </a:r>
            <a:r>
              <a:rPr lang="da-DK" b="1" dirty="0"/>
              <a:t>Sygdom </a:t>
            </a:r>
          </a:p>
          <a:p>
            <a:pPr marL="0" indent="0">
              <a:buNone/>
            </a:pPr>
            <a:r>
              <a:rPr lang="da-DK" dirty="0"/>
              <a:t>	Leder registrerer ved fuld tid</a:t>
            </a:r>
            <a:endParaRPr lang="da-DK" b="1" dirty="0"/>
          </a:p>
          <a:p>
            <a:pPr marL="0" indent="0">
              <a:buNone/>
            </a:pPr>
            <a:r>
              <a:rPr lang="da-DK" dirty="0"/>
              <a:t>Fraværskode: </a:t>
            </a:r>
            <a:r>
              <a:rPr lang="da-DK" b="1" dirty="0"/>
              <a:t>Sygdom (delvis syg, med mulighedserklæring)</a:t>
            </a:r>
          </a:p>
          <a:p>
            <a:pPr marL="0" indent="0">
              <a:buNone/>
            </a:pPr>
            <a:r>
              <a:rPr lang="da-DK" sz="1400" dirty="0"/>
              <a:t>	Når en medarbejder er delvis syg, bør der foreligge en sygesamtale og en mulighedserklæring, for at få 	medarbejderen helt i arbejde igen. </a:t>
            </a:r>
          </a:p>
          <a:p>
            <a:pPr marL="0" indent="0">
              <a:buNone/>
            </a:pPr>
            <a:r>
              <a:rPr lang="da-DK" dirty="0"/>
              <a:t>	Medarbejder registrerer arbejde og sygdom </a:t>
            </a:r>
          </a:p>
          <a:p>
            <a:pPr marL="0" indent="0">
              <a:buNone/>
            </a:pPr>
            <a:r>
              <a:rPr lang="da-DK" dirty="0"/>
              <a:t>Fraværskode: </a:t>
            </a:r>
            <a:r>
              <a:rPr lang="da-DK" b="1" dirty="0"/>
              <a:t>Sygdom (graviditetsbetinget) </a:t>
            </a:r>
            <a:r>
              <a:rPr lang="da-DK" dirty="0"/>
              <a:t>oplys terminsdato</a:t>
            </a:r>
            <a:endParaRPr lang="da-DK" b="1" dirty="0"/>
          </a:p>
          <a:p>
            <a:pPr marL="0" indent="0">
              <a:buNone/>
            </a:pPr>
            <a:r>
              <a:rPr lang="da-DK" dirty="0"/>
              <a:t>	Ved fuld tid – leder registrerer i fraværsmodulet, </a:t>
            </a:r>
          </a:p>
          <a:p>
            <a:pPr marL="0" indent="0">
              <a:buNone/>
            </a:pPr>
            <a:r>
              <a:rPr lang="da-DK" dirty="0"/>
              <a:t>	ved deltid – medarbejder registrerer arbejde og sygdom  </a:t>
            </a:r>
          </a:p>
          <a:p>
            <a:pPr marL="0" indent="0">
              <a:buNone/>
            </a:pPr>
            <a:r>
              <a:rPr lang="da-DK" dirty="0"/>
              <a:t>Fraværskode: </a:t>
            </a:r>
            <a:r>
              <a:rPr lang="da-DK" b="1" dirty="0"/>
              <a:t>Sygdom (§56)</a:t>
            </a:r>
          </a:p>
          <a:p>
            <a:pPr marL="0" indent="0">
              <a:buNone/>
            </a:pPr>
            <a:r>
              <a:rPr lang="da-DK" dirty="0"/>
              <a:t>	Ved fuld tid – leder registrerer </a:t>
            </a:r>
          </a:p>
          <a:p>
            <a:pPr marL="0" indent="0">
              <a:buNone/>
            </a:pPr>
            <a:r>
              <a:rPr lang="da-DK" dirty="0"/>
              <a:t>	ved deltid – medarbejder registrerer arbejde og sygdom</a:t>
            </a:r>
          </a:p>
        </p:txBody>
      </p:sp>
      <p:sp>
        <p:nvSpPr>
          <p:cNvPr id="4" name="Pladsholder til slidenummer 3">
            <a:extLst>
              <a:ext uri="{FF2B5EF4-FFF2-40B4-BE49-F238E27FC236}">
                <a16:creationId xmlns:a16="http://schemas.microsoft.com/office/drawing/2014/main" id="{B58B9522-E055-ED03-885A-303B037367B3}"/>
              </a:ext>
            </a:extLst>
          </p:cNvPr>
          <p:cNvSpPr>
            <a:spLocks noGrp="1"/>
          </p:cNvSpPr>
          <p:nvPr>
            <p:ph type="sldNum" sz="quarter" idx="11"/>
          </p:nvPr>
        </p:nvSpPr>
        <p:spPr/>
        <p:txBody>
          <a:bodyPr/>
          <a:lstStyle/>
          <a:p>
            <a:fld id="{103EA872-A674-449B-A120-B97244F8E91D}" type="slidenum">
              <a:rPr lang="en-GB" smtClean="0"/>
              <a:pPr/>
              <a:t>18</a:t>
            </a:fld>
            <a:endParaRPr lang="en-GB" dirty="0"/>
          </a:p>
        </p:txBody>
      </p:sp>
    </p:spTree>
    <p:extLst>
      <p:ext uri="{BB962C8B-B14F-4D97-AF65-F5344CB8AC3E}">
        <p14:creationId xmlns:p14="http://schemas.microsoft.com/office/powerpoint/2010/main" val="360741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148F9-968A-FED2-40E4-4A09EEDE9F2E}"/>
              </a:ext>
            </a:extLst>
          </p:cNvPr>
          <p:cNvSpPr>
            <a:spLocks noGrp="1"/>
          </p:cNvSpPr>
          <p:nvPr>
            <p:ph type="title"/>
          </p:nvPr>
        </p:nvSpPr>
        <p:spPr/>
        <p:txBody>
          <a:bodyPr/>
          <a:lstStyle/>
          <a:p>
            <a:r>
              <a:rPr lang="da-DK" dirty="0"/>
              <a:t>Tidsregistrering af sygdom</a:t>
            </a:r>
          </a:p>
        </p:txBody>
      </p:sp>
      <p:sp>
        <p:nvSpPr>
          <p:cNvPr id="3" name="Pladsholder til indhold 2">
            <a:extLst>
              <a:ext uri="{FF2B5EF4-FFF2-40B4-BE49-F238E27FC236}">
                <a16:creationId xmlns:a16="http://schemas.microsoft.com/office/drawing/2014/main" id="{DFDCEB17-69B6-E6A8-66D8-C3CD33D3DD11}"/>
              </a:ext>
            </a:extLst>
          </p:cNvPr>
          <p:cNvSpPr>
            <a:spLocks noGrp="1"/>
          </p:cNvSpPr>
          <p:nvPr>
            <p:ph idx="1"/>
          </p:nvPr>
        </p:nvSpPr>
        <p:spPr/>
        <p:txBody>
          <a:bodyPr/>
          <a:lstStyle/>
          <a:p>
            <a:pPr marL="0" indent="0">
              <a:buNone/>
            </a:pPr>
            <a:r>
              <a:rPr lang="da-DK" b="1" dirty="0"/>
              <a:t>Registrering ved sygdom – fleksjob</a:t>
            </a:r>
          </a:p>
          <a:p>
            <a:pPr marL="0" indent="0">
              <a:buNone/>
            </a:pPr>
            <a:r>
              <a:rPr lang="da-DK" b="1" dirty="0"/>
              <a:t>Fraværskode: Sygdom</a:t>
            </a:r>
          </a:p>
          <a:p>
            <a:pPr marL="0" indent="0">
              <a:buNone/>
            </a:pPr>
            <a:r>
              <a:rPr lang="da-DK" dirty="0"/>
              <a:t>Ved fuld tid – leder registrerer </a:t>
            </a:r>
          </a:p>
          <a:p>
            <a:pPr marL="0" indent="0">
              <a:buNone/>
            </a:pPr>
            <a:r>
              <a:rPr lang="da-DK" dirty="0"/>
              <a:t>ved deltid – medarbejder registrerer arbejde og sygdom</a:t>
            </a:r>
          </a:p>
          <a:p>
            <a:pPr marL="0" indent="0">
              <a:buNone/>
            </a:pPr>
            <a:endParaRPr lang="da-DK" dirty="0"/>
          </a:p>
          <a:p>
            <a:pPr marL="0" indent="0">
              <a:buNone/>
            </a:pPr>
            <a:r>
              <a:rPr lang="da-DK" dirty="0"/>
              <a:t>Derudover registreres for fleksjobbere på </a:t>
            </a:r>
            <a:r>
              <a:rPr lang="da-DK" b="1" dirty="0"/>
              <a:t>gammel ordning</a:t>
            </a:r>
          </a:p>
          <a:p>
            <a:pPr marL="0" indent="0">
              <a:buNone/>
            </a:pPr>
            <a:r>
              <a:rPr lang="da-DK" dirty="0"/>
              <a:t>Betalte fleksjobtimer = på </a:t>
            </a:r>
            <a:r>
              <a:rPr lang="da-DK" b="1" dirty="0"/>
              <a:t>fraværskode Fleksjob (før 1.1.13) </a:t>
            </a:r>
            <a:r>
              <a:rPr lang="da-DK" dirty="0"/>
              <a:t>(fraværsmodulet)</a:t>
            </a:r>
          </a:p>
          <a:p>
            <a:pPr marL="0" indent="0">
              <a:buNone/>
            </a:pPr>
            <a:r>
              <a:rPr lang="da-DK" dirty="0"/>
              <a:t>Arbejdstid = på relevant projekt (tidsregistreringsmodulet)</a:t>
            </a:r>
          </a:p>
          <a:p>
            <a:pPr marL="0" indent="0">
              <a:buNone/>
            </a:pPr>
            <a:r>
              <a:rPr lang="da-DK" dirty="0"/>
              <a:t>Sygdom = fraværskode sygdom (fraværsmodulet)</a:t>
            </a:r>
          </a:p>
          <a:p>
            <a:pPr marL="0" indent="0">
              <a:spcBef>
                <a:spcPts val="0"/>
              </a:spcBef>
              <a:buNone/>
            </a:pPr>
            <a:endParaRPr lang="da-DK" sz="1600" kern="1200" dirty="0">
              <a:latin typeface="Verdana" pitchFamily="34" charset="0"/>
              <a:ea typeface="ＭＳ Ｐゴシック" pitchFamily="-80" charset="-128"/>
            </a:endParaRPr>
          </a:p>
          <a:p>
            <a:pPr marL="0" indent="0">
              <a:buNone/>
            </a:pPr>
            <a:endParaRPr lang="da-DK" dirty="0"/>
          </a:p>
          <a:p>
            <a:pPr marL="0" indent="0">
              <a:buNone/>
            </a:pPr>
            <a:endParaRPr lang="da-DK" b="1" dirty="0"/>
          </a:p>
        </p:txBody>
      </p:sp>
      <p:sp>
        <p:nvSpPr>
          <p:cNvPr id="4" name="Pladsholder til slidenummer 3">
            <a:extLst>
              <a:ext uri="{FF2B5EF4-FFF2-40B4-BE49-F238E27FC236}">
                <a16:creationId xmlns:a16="http://schemas.microsoft.com/office/drawing/2014/main" id="{DB8D7302-8588-9185-0222-5FF0C86DFA67}"/>
              </a:ext>
            </a:extLst>
          </p:cNvPr>
          <p:cNvSpPr>
            <a:spLocks noGrp="1"/>
          </p:cNvSpPr>
          <p:nvPr>
            <p:ph type="sldNum" sz="quarter" idx="11"/>
          </p:nvPr>
        </p:nvSpPr>
        <p:spPr/>
        <p:txBody>
          <a:bodyPr/>
          <a:lstStyle/>
          <a:p>
            <a:fld id="{103EA872-A674-449B-A120-B97244F8E91D}" type="slidenum">
              <a:rPr lang="en-GB" smtClean="0"/>
              <a:pPr/>
              <a:t>19</a:t>
            </a:fld>
            <a:endParaRPr lang="en-GB" dirty="0"/>
          </a:p>
        </p:txBody>
      </p:sp>
      <p:sp>
        <p:nvSpPr>
          <p:cNvPr id="6" name="Tekstfelt 5">
            <a:extLst>
              <a:ext uri="{FF2B5EF4-FFF2-40B4-BE49-F238E27FC236}">
                <a16:creationId xmlns:a16="http://schemas.microsoft.com/office/drawing/2014/main" id="{918E9FFD-55E1-9D4F-53A8-9701178993B8}"/>
              </a:ext>
            </a:extLst>
          </p:cNvPr>
          <p:cNvSpPr txBox="1"/>
          <p:nvPr/>
        </p:nvSpPr>
        <p:spPr>
          <a:xfrm>
            <a:off x="5594716" y="4797152"/>
            <a:ext cx="3643438" cy="1815882"/>
          </a:xfrm>
          <a:prstGeom prst="rect">
            <a:avLst/>
          </a:prstGeom>
          <a:noFill/>
        </p:spPr>
        <p:txBody>
          <a:bodyPr wrap="square">
            <a:spAutoFit/>
          </a:bodyPr>
          <a:lstStyle/>
          <a:p>
            <a:pPr marL="0" indent="0">
              <a:spcBef>
                <a:spcPts val="0"/>
              </a:spcBef>
              <a:buNone/>
            </a:pPr>
            <a:r>
              <a:rPr lang="da-DK"/>
              <a:t>Eksempel på en fuld sygedag: </a:t>
            </a:r>
          </a:p>
          <a:p>
            <a:pPr marL="0" indent="0">
              <a:spcBef>
                <a:spcPts val="0"/>
              </a:spcBef>
              <a:buNone/>
              <a:tabLst>
                <a:tab pos="447675" algn="l"/>
              </a:tabLst>
            </a:pPr>
            <a:r>
              <a:rPr lang="da-DK"/>
              <a:t>0 	arbejdstimer</a:t>
            </a:r>
          </a:p>
          <a:p>
            <a:pPr marL="0" indent="0">
              <a:spcBef>
                <a:spcPts val="0"/>
              </a:spcBef>
              <a:buNone/>
              <a:tabLst>
                <a:tab pos="447675" algn="l"/>
              </a:tabLst>
            </a:pPr>
            <a:r>
              <a:rPr lang="da-DK"/>
              <a:t>5 	sygetimer</a:t>
            </a:r>
          </a:p>
          <a:p>
            <a:pPr marL="0" indent="0">
              <a:spcBef>
                <a:spcPts val="0"/>
              </a:spcBef>
              <a:buNone/>
              <a:tabLst>
                <a:tab pos="447675" algn="l"/>
              </a:tabLst>
            </a:pPr>
            <a:r>
              <a:rPr lang="da-DK"/>
              <a:t>2,4 	fleksjobtimer</a:t>
            </a:r>
          </a:p>
          <a:p>
            <a:pPr marL="0" indent="0">
              <a:spcBef>
                <a:spcPts val="0"/>
              </a:spcBef>
              <a:buNone/>
              <a:tabLst>
                <a:tab pos="447675" algn="l"/>
              </a:tabLst>
            </a:pPr>
            <a:endParaRPr lang="da-DK"/>
          </a:p>
          <a:p>
            <a:pPr>
              <a:spcBef>
                <a:spcPts val="0"/>
              </a:spcBef>
              <a:tabLst>
                <a:tab pos="447675" algn="l"/>
              </a:tabLst>
            </a:pPr>
            <a:r>
              <a:rPr lang="da-DK" sz="1600" kern="1200">
                <a:latin typeface="Verdana" pitchFamily="34" charset="0"/>
                <a:ea typeface="ＭＳ Ｐゴシック" pitchFamily="-80" charset="-128"/>
              </a:rPr>
              <a:t>I alt 7,4 timer pr. dag</a:t>
            </a:r>
          </a:p>
          <a:p>
            <a:pPr marL="0" indent="0">
              <a:spcBef>
                <a:spcPts val="0"/>
              </a:spcBef>
              <a:buNone/>
              <a:tabLst>
                <a:tab pos="447675" algn="l"/>
              </a:tabLst>
            </a:pPr>
            <a:endParaRPr lang="da-DK" dirty="0"/>
          </a:p>
        </p:txBody>
      </p:sp>
      <p:cxnSp>
        <p:nvCxnSpPr>
          <p:cNvPr id="7" name="Lige forbindelse 6">
            <a:extLst>
              <a:ext uri="{FF2B5EF4-FFF2-40B4-BE49-F238E27FC236}">
                <a16:creationId xmlns:a16="http://schemas.microsoft.com/office/drawing/2014/main" id="{5E42E1CF-ECCE-6D93-9817-67D06465A921}"/>
              </a:ext>
            </a:extLst>
          </p:cNvPr>
          <p:cNvCxnSpPr/>
          <p:nvPr/>
        </p:nvCxnSpPr>
        <p:spPr bwMode="auto">
          <a:xfrm>
            <a:off x="1774726" y="5949280"/>
            <a:ext cx="201622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Lige forbindelse 7">
            <a:extLst>
              <a:ext uri="{FF2B5EF4-FFF2-40B4-BE49-F238E27FC236}">
                <a16:creationId xmlns:a16="http://schemas.microsoft.com/office/drawing/2014/main" id="{C3AFAA49-96D1-A741-90F0-AC69DF298E76}"/>
              </a:ext>
            </a:extLst>
          </p:cNvPr>
          <p:cNvCxnSpPr/>
          <p:nvPr/>
        </p:nvCxnSpPr>
        <p:spPr bwMode="auto">
          <a:xfrm>
            <a:off x="5663059" y="5949280"/>
            <a:ext cx="201622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kstfelt 8">
            <a:extLst>
              <a:ext uri="{FF2B5EF4-FFF2-40B4-BE49-F238E27FC236}">
                <a16:creationId xmlns:a16="http://schemas.microsoft.com/office/drawing/2014/main" id="{716EC90B-D1BE-8E48-E74C-B7923042C106}"/>
              </a:ext>
            </a:extLst>
          </p:cNvPr>
          <p:cNvSpPr txBox="1"/>
          <p:nvPr/>
        </p:nvSpPr>
        <p:spPr>
          <a:xfrm>
            <a:off x="1723863" y="4797152"/>
            <a:ext cx="3643438" cy="1815882"/>
          </a:xfrm>
          <a:prstGeom prst="rect">
            <a:avLst/>
          </a:prstGeom>
          <a:noFill/>
        </p:spPr>
        <p:txBody>
          <a:bodyPr wrap="square">
            <a:spAutoFit/>
          </a:bodyPr>
          <a:lstStyle/>
          <a:p>
            <a:pPr marL="0" indent="0">
              <a:spcBef>
                <a:spcPts val="0"/>
              </a:spcBef>
              <a:buNone/>
            </a:pPr>
            <a:r>
              <a:rPr lang="da-DK" dirty="0"/>
              <a:t>Eksempel på en delvis sygedag: </a:t>
            </a:r>
          </a:p>
          <a:p>
            <a:pPr marL="0" indent="0">
              <a:spcBef>
                <a:spcPts val="0"/>
              </a:spcBef>
              <a:buNone/>
              <a:tabLst>
                <a:tab pos="447675" algn="l"/>
              </a:tabLst>
            </a:pPr>
            <a:r>
              <a:rPr lang="da-DK" dirty="0"/>
              <a:t>3 	arbejdstimer</a:t>
            </a:r>
          </a:p>
          <a:p>
            <a:pPr marL="0" indent="0">
              <a:spcBef>
                <a:spcPts val="0"/>
              </a:spcBef>
              <a:buNone/>
              <a:tabLst>
                <a:tab pos="447675" algn="l"/>
              </a:tabLst>
            </a:pPr>
            <a:r>
              <a:rPr lang="da-DK" dirty="0"/>
              <a:t>2 	sygetimer</a:t>
            </a:r>
          </a:p>
          <a:p>
            <a:pPr marL="0" indent="0">
              <a:spcBef>
                <a:spcPts val="0"/>
              </a:spcBef>
              <a:buNone/>
              <a:tabLst>
                <a:tab pos="447675" algn="l"/>
              </a:tabLst>
            </a:pPr>
            <a:r>
              <a:rPr lang="da-DK" dirty="0"/>
              <a:t>2,4 	fleksjobtimer</a:t>
            </a:r>
          </a:p>
          <a:p>
            <a:pPr marL="0" indent="0">
              <a:spcBef>
                <a:spcPts val="0"/>
              </a:spcBef>
              <a:buNone/>
              <a:tabLst>
                <a:tab pos="447675" algn="l"/>
              </a:tabLst>
            </a:pPr>
            <a:endParaRPr lang="da-DK" dirty="0"/>
          </a:p>
          <a:p>
            <a:pPr>
              <a:spcBef>
                <a:spcPts val="0"/>
              </a:spcBef>
              <a:tabLst>
                <a:tab pos="447675" algn="l"/>
              </a:tabLst>
            </a:pPr>
            <a:r>
              <a:rPr lang="da-DK" sz="1600" kern="1200" dirty="0">
                <a:latin typeface="Verdana" pitchFamily="34" charset="0"/>
                <a:ea typeface="ＭＳ Ｐゴシック" pitchFamily="-80" charset="-128"/>
              </a:rPr>
              <a:t>I alt 7,4 timer pr. dag</a:t>
            </a:r>
          </a:p>
          <a:p>
            <a:pPr marL="0" indent="0">
              <a:spcBef>
                <a:spcPts val="0"/>
              </a:spcBef>
              <a:buNone/>
              <a:tabLst>
                <a:tab pos="447675" algn="l"/>
              </a:tabLst>
            </a:pPr>
            <a:endParaRPr lang="da-DK" dirty="0"/>
          </a:p>
        </p:txBody>
      </p:sp>
    </p:spTree>
    <p:extLst>
      <p:ext uri="{BB962C8B-B14F-4D97-AF65-F5344CB8AC3E}">
        <p14:creationId xmlns:p14="http://schemas.microsoft.com/office/powerpoint/2010/main" val="78716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da-DK" dirty="0"/>
              <a:t>Refusioner</a:t>
            </a: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r>
              <a:rPr lang="da-DK" dirty="0"/>
              <a:t>Det du bør vide om</a:t>
            </a:r>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en-GB" smtClean="0"/>
              <a:pPr/>
              <a:t>2</a:t>
            </a:fld>
            <a:endParaRPr lang="en-GB" dirty="0"/>
          </a:p>
        </p:txBody>
      </p:sp>
    </p:spTree>
    <p:custDataLst>
      <p:custData r:id="rId1"/>
      <p:custData r:id="rId2"/>
    </p:custDataLst>
    <p:extLst>
      <p:ext uri="{BB962C8B-B14F-4D97-AF65-F5344CB8AC3E}">
        <p14:creationId xmlns:p14="http://schemas.microsoft.com/office/powerpoint/2010/main" val="232071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3E405-8183-FA07-51D2-67946ADE34EF}"/>
              </a:ext>
            </a:extLst>
          </p:cNvPr>
          <p:cNvSpPr>
            <a:spLocks noGrp="1"/>
          </p:cNvSpPr>
          <p:nvPr>
            <p:ph type="title"/>
          </p:nvPr>
        </p:nvSpPr>
        <p:spPr/>
        <p:txBody>
          <a:bodyPr/>
          <a:lstStyle/>
          <a:p>
            <a:r>
              <a:rPr lang="da-DK" dirty="0"/>
              <a:t>Lidt statistik</a:t>
            </a:r>
          </a:p>
        </p:txBody>
      </p:sp>
      <p:sp>
        <p:nvSpPr>
          <p:cNvPr id="4" name="Pladsholder til slidenummer 3">
            <a:extLst>
              <a:ext uri="{FF2B5EF4-FFF2-40B4-BE49-F238E27FC236}">
                <a16:creationId xmlns:a16="http://schemas.microsoft.com/office/drawing/2014/main" id="{F05960D3-712E-EE12-F8C8-35E5A5AA0F7B}"/>
              </a:ext>
            </a:extLst>
          </p:cNvPr>
          <p:cNvSpPr>
            <a:spLocks noGrp="1"/>
          </p:cNvSpPr>
          <p:nvPr>
            <p:ph type="sldNum" sz="quarter" idx="11"/>
          </p:nvPr>
        </p:nvSpPr>
        <p:spPr/>
        <p:txBody>
          <a:bodyPr/>
          <a:lstStyle/>
          <a:p>
            <a:fld id="{103EA872-A674-449B-A120-B97244F8E91D}" type="slidenum">
              <a:rPr lang="en-GB" smtClean="0"/>
              <a:pPr/>
              <a:t>20</a:t>
            </a:fld>
            <a:endParaRPr lang="en-GB" dirty="0"/>
          </a:p>
        </p:txBody>
      </p:sp>
      <p:sp>
        <p:nvSpPr>
          <p:cNvPr id="8" name="Tekstfelt 7">
            <a:extLst>
              <a:ext uri="{FF2B5EF4-FFF2-40B4-BE49-F238E27FC236}">
                <a16:creationId xmlns:a16="http://schemas.microsoft.com/office/drawing/2014/main" id="{CB1CFB52-405C-146F-0787-97A636D87D84}"/>
              </a:ext>
            </a:extLst>
          </p:cNvPr>
          <p:cNvSpPr txBox="1"/>
          <p:nvPr/>
        </p:nvSpPr>
        <p:spPr>
          <a:xfrm>
            <a:off x="7463358" y="2070914"/>
            <a:ext cx="3240360" cy="3713837"/>
          </a:xfrm>
          <a:prstGeom prst="rect">
            <a:avLst/>
          </a:prstGeom>
          <a:noFill/>
        </p:spPr>
        <p:txBody>
          <a:bodyPr wrap="square" lIns="0" tIns="0" rIns="0" bIns="0" rtlCol="0">
            <a:spAutoFit/>
          </a:bodyPr>
          <a:lstStyle/>
          <a:p>
            <a:pPr algn="l">
              <a:spcBef>
                <a:spcPts val="432"/>
              </a:spcBef>
            </a:pPr>
            <a:endParaRPr lang="da-DK" dirty="0">
              <a:latin typeface="+mn-lt"/>
            </a:endParaRPr>
          </a:p>
          <a:p>
            <a:pPr algn="l">
              <a:spcBef>
                <a:spcPts val="432"/>
              </a:spcBef>
            </a:pPr>
            <a:r>
              <a:rPr lang="da-DK" dirty="0">
                <a:latin typeface="+mn-lt"/>
              </a:rPr>
              <a:t>Vi anslår at DTU mister ca. 1 </a:t>
            </a:r>
            <a:r>
              <a:rPr lang="da-DK" dirty="0" err="1">
                <a:latin typeface="+mn-lt"/>
              </a:rPr>
              <a:t>mill</a:t>
            </a:r>
            <a:r>
              <a:rPr lang="da-DK" dirty="0">
                <a:latin typeface="+mn-lt"/>
              </a:rPr>
              <a:t>. årligt pga. fejl samt uvidenhed om regler og procedure</a:t>
            </a:r>
          </a:p>
          <a:p>
            <a:pPr algn="l">
              <a:spcBef>
                <a:spcPts val="432"/>
              </a:spcBef>
            </a:pPr>
            <a:endParaRPr lang="da-DK" dirty="0">
              <a:latin typeface="+mn-lt"/>
            </a:endParaRPr>
          </a:p>
          <a:p>
            <a:pPr algn="l">
              <a:spcBef>
                <a:spcPts val="432"/>
              </a:spcBef>
            </a:pPr>
            <a:endParaRPr lang="da-DK" dirty="0">
              <a:latin typeface="+mn-lt"/>
            </a:endParaRPr>
          </a:p>
          <a:p>
            <a:pPr algn="l">
              <a:spcBef>
                <a:spcPts val="432"/>
              </a:spcBef>
            </a:pPr>
            <a:endParaRPr lang="da-DK" dirty="0">
              <a:latin typeface="+mn-lt"/>
            </a:endParaRPr>
          </a:p>
          <a:p>
            <a:pPr algn="l">
              <a:spcBef>
                <a:spcPts val="432"/>
              </a:spcBef>
            </a:pPr>
            <a:endParaRPr lang="da-DK" dirty="0">
              <a:latin typeface="+mn-lt"/>
            </a:endParaRPr>
          </a:p>
          <a:p>
            <a:pPr algn="l">
              <a:spcBef>
                <a:spcPts val="432"/>
              </a:spcBef>
            </a:pPr>
            <a:endParaRPr lang="da-DK" dirty="0">
              <a:latin typeface="+mn-lt"/>
            </a:endParaRPr>
          </a:p>
          <a:p>
            <a:pPr algn="l">
              <a:spcBef>
                <a:spcPts val="432"/>
              </a:spcBef>
            </a:pPr>
            <a:endParaRPr lang="da-DK" dirty="0">
              <a:latin typeface="+mn-lt"/>
            </a:endParaRPr>
          </a:p>
          <a:p>
            <a:pPr algn="l">
              <a:spcBef>
                <a:spcPts val="432"/>
              </a:spcBef>
            </a:pPr>
            <a:endParaRPr lang="da-DK" dirty="0">
              <a:latin typeface="+mn-lt"/>
            </a:endParaRPr>
          </a:p>
          <a:p>
            <a:pPr algn="l">
              <a:spcBef>
                <a:spcPts val="432"/>
              </a:spcBef>
            </a:pPr>
            <a:r>
              <a:rPr lang="da-DK" dirty="0">
                <a:latin typeface="+mn-lt"/>
              </a:rPr>
              <a:t>Pt. har vi ca. 230 barselssager og</a:t>
            </a:r>
          </a:p>
          <a:p>
            <a:pPr algn="l">
              <a:spcBef>
                <a:spcPts val="432"/>
              </a:spcBef>
            </a:pPr>
            <a:r>
              <a:rPr lang="da-DK" dirty="0">
                <a:latin typeface="+mn-lt"/>
              </a:rPr>
              <a:t>215 sygesager</a:t>
            </a:r>
          </a:p>
        </p:txBody>
      </p:sp>
      <p:pic>
        <p:nvPicPr>
          <p:cNvPr id="7" name="Billede 6" descr="Et billede, der indeholder tekst, skærmbillede, nummer/tal, Font/skrifttype&#10;&#10;AI-genereret indhold kan være ukorrekt.">
            <a:extLst>
              <a:ext uri="{FF2B5EF4-FFF2-40B4-BE49-F238E27FC236}">
                <a16:creationId xmlns:a16="http://schemas.microsoft.com/office/drawing/2014/main" id="{BCF26816-C1EC-3EFD-FC04-75F0DB527B06}"/>
              </a:ext>
            </a:extLst>
          </p:cNvPr>
          <p:cNvPicPr>
            <a:picLocks noChangeAspect="1"/>
          </p:cNvPicPr>
          <p:nvPr/>
        </p:nvPicPr>
        <p:blipFill>
          <a:blip r:embed="rId3"/>
          <a:stretch>
            <a:fillRect/>
          </a:stretch>
        </p:blipFill>
        <p:spPr>
          <a:xfrm>
            <a:off x="1558702" y="1522434"/>
            <a:ext cx="3810532" cy="4810796"/>
          </a:xfrm>
          <a:prstGeom prst="rect">
            <a:avLst/>
          </a:prstGeom>
        </p:spPr>
      </p:pic>
    </p:spTree>
    <p:extLst>
      <p:ext uri="{BB962C8B-B14F-4D97-AF65-F5344CB8AC3E}">
        <p14:creationId xmlns:p14="http://schemas.microsoft.com/office/powerpoint/2010/main" val="881147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3DF4F-7387-CBC4-460D-A8291078C1A7}"/>
              </a:ext>
            </a:extLst>
          </p:cNvPr>
          <p:cNvSpPr>
            <a:spLocks noGrp="1"/>
          </p:cNvSpPr>
          <p:nvPr>
            <p:ph type="title"/>
          </p:nvPr>
        </p:nvSpPr>
        <p:spPr/>
        <p:txBody>
          <a:bodyPr/>
          <a:lstStyle/>
          <a:p>
            <a:r>
              <a:rPr lang="da-DK" dirty="0"/>
              <a:t>Har du brug for mere</a:t>
            </a:r>
          </a:p>
        </p:txBody>
      </p:sp>
      <p:sp>
        <p:nvSpPr>
          <p:cNvPr id="4" name="Pladsholder til slidenummer 3">
            <a:extLst>
              <a:ext uri="{FF2B5EF4-FFF2-40B4-BE49-F238E27FC236}">
                <a16:creationId xmlns:a16="http://schemas.microsoft.com/office/drawing/2014/main" id="{3BCA24CC-2534-7D6F-5D3B-5785033D4DE9}"/>
              </a:ext>
            </a:extLst>
          </p:cNvPr>
          <p:cNvSpPr>
            <a:spLocks noGrp="1"/>
          </p:cNvSpPr>
          <p:nvPr>
            <p:ph type="sldNum" sz="quarter" idx="11"/>
          </p:nvPr>
        </p:nvSpPr>
        <p:spPr/>
        <p:txBody>
          <a:bodyPr/>
          <a:lstStyle/>
          <a:p>
            <a:fld id="{103EA872-A674-449B-A120-B97244F8E91D}" type="slidenum">
              <a:rPr lang="en-GB" smtClean="0"/>
              <a:pPr/>
              <a:t>21</a:t>
            </a:fld>
            <a:endParaRPr lang="en-GB" dirty="0"/>
          </a:p>
        </p:txBody>
      </p:sp>
      <p:pic>
        <p:nvPicPr>
          <p:cNvPr id="2050" name="Picture 2" descr="Stil et spørgsmål">
            <a:extLst>
              <a:ext uri="{FF2B5EF4-FFF2-40B4-BE49-F238E27FC236}">
                <a16:creationId xmlns:a16="http://schemas.microsoft.com/office/drawing/2014/main" id="{0D87202C-F9F4-DA30-1BDF-4E34B114C2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4726" y="1398843"/>
            <a:ext cx="3420472" cy="4545012"/>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C8923CE1-F09D-5CDC-1647-19EE00358A6E}"/>
              </a:ext>
            </a:extLst>
          </p:cNvPr>
          <p:cNvSpPr txBox="1"/>
          <p:nvPr/>
        </p:nvSpPr>
        <p:spPr>
          <a:xfrm>
            <a:off x="5951190" y="2852936"/>
            <a:ext cx="4752528" cy="246221"/>
          </a:xfrm>
          <a:prstGeom prst="rect">
            <a:avLst/>
          </a:prstGeom>
          <a:noFill/>
        </p:spPr>
        <p:txBody>
          <a:bodyPr wrap="square" lIns="0" tIns="0" rIns="0" bIns="0" rtlCol="0">
            <a:spAutoFit/>
          </a:bodyPr>
          <a:lstStyle/>
          <a:p>
            <a:pPr algn="l">
              <a:spcBef>
                <a:spcPts val="432"/>
              </a:spcBef>
            </a:pPr>
            <a:r>
              <a:rPr lang="da-DK" dirty="0">
                <a:latin typeface="+mn-lt"/>
              </a:rPr>
              <a:t>Bestil et webinar eller møde hos os</a:t>
            </a:r>
          </a:p>
        </p:txBody>
      </p:sp>
    </p:spTree>
    <p:extLst>
      <p:ext uri="{BB962C8B-B14F-4D97-AF65-F5344CB8AC3E}">
        <p14:creationId xmlns:p14="http://schemas.microsoft.com/office/powerpoint/2010/main" val="73512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da-DK" dirty="0"/>
              <a:t>Dagsorden</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p:txBody>
          <a:bodyPr/>
          <a:lstStyle/>
          <a:p>
            <a:r>
              <a:rPr lang="da-DK" dirty="0"/>
              <a:t>Velkommen</a:t>
            </a:r>
          </a:p>
          <a:p>
            <a:r>
              <a:rPr lang="da-DK" dirty="0"/>
              <a:t>Regler</a:t>
            </a:r>
          </a:p>
          <a:p>
            <a:r>
              <a:rPr lang="da-DK" dirty="0"/>
              <a:t>Anmeldelse</a:t>
            </a:r>
            <a:endParaRPr lang="en-GB" dirty="0"/>
          </a:p>
          <a:p>
            <a:r>
              <a:rPr lang="da-DK" dirty="0"/>
              <a:t>Jobcentret</a:t>
            </a:r>
          </a:p>
          <a:p>
            <a:r>
              <a:rPr lang="da-DK" dirty="0"/>
              <a:t>Tidsregistrering</a:t>
            </a:r>
          </a:p>
          <a:p>
            <a:r>
              <a:rPr lang="da-DK" dirty="0"/>
              <a:t>Refusion</a:t>
            </a:r>
          </a:p>
          <a:p>
            <a:r>
              <a:rPr lang="da-DK" dirty="0"/>
              <a:t>Lidt statistik</a:t>
            </a:r>
          </a:p>
          <a:p>
            <a:r>
              <a:rPr lang="da-DK" dirty="0"/>
              <a:t>Afrunding</a:t>
            </a:r>
            <a:r>
              <a:rPr lang="en-GB" dirty="0"/>
              <a:t> </a:t>
            </a:r>
          </a:p>
        </p:txBody>
      </p:sp>
      <p:sp>
        <p:nvSpPr>
          <p:cNvPr id="4" name="Slide Number Placeholder 3"/>
          <p:cNvSpPr>
            <a:spLocks noGrp="1"/>
          </p:cNvSpPr>
          <p:nvPr>
            <p:ph type="sldNum" sz="quarter" idx="11"/>
          </p:nvPr>
        </p:nvSpPr>
        <p:spPr/>
        <p:txBody>
          <a:bodyPr/>
          <a:lstStyle/>
          <a:p>
            <a:fld id="{103EA872-A674-449B-A120-B97244F8E91D}" type="slidenum">
              <a:rPr lang="en-GB" smtClean="0"/>
              <a:pPr/>
              <a:t>3</a:t>
            </a:fld>
            <a:endParaRPr lang="en-GB" dirty="0"/>
          </a:p>
        </p:txBody>
      </p:sp>
      <p:pic>
        <p:nvPicPr>
          <p:cNvPr id="2050" name="Picture 2" descr="Sygdom | Børnehuset Ved Åen">
            <a:extLst>
              <a:ext uri="{FF2B5EF4-FFF2-40B4-BE49-F238E27FC236}">
                <a16:creationId xmlns:a16="http://schemas.microsoft.com/office/drawing/2014/main" id="{4DC70AC8-1D26-5E09-1575-03021CCB24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2544" y="1424491"/>
            <a:ext cx="4104456" cy="3027361"/>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179638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E7AE557-62F7-9D7D-23D2-DC52B70266B0}"/>
              </a:ext>
            </a:extLst>
          </p:cNvPr>
          <p:cNvSpPr>
            <a:spLocks noGrp="1"/>
          </p:cNvSpPr>
          <p:nvPr>
            <p:ph sz="half" idx="1"/>
          </p:nvPr>
        </p:nvSpPr>
        <p:spPr>
          <a:xfrm>
            <a:off x="1462321" y="1398843"/>
            <a:ext cx="3282422" cy="1434569"/>
          </a:xfrm>
        </p:spPr>
        <p:txBody>
          <a:bodyPr/>
          <a:lstStyle/>
          <a:p>
            <a:pPr marL="0" indent="0" algn="ctr">
              <a:buNone/>
            </a:pPr>
            <a:r>
              <a:rPr lang="da-DK" b="1" dirty="0"/>
              <a:t>Jeanne Meerson</a:t>
            </a:r>
          </a:p>
          <a:p>
            <a:pPr algn="ctr"/>
            <a:r>
              <a:rPr lang="da-DK" dirty="0"/>
              <a:t>Specialist i refusioner</a:t>
            </a:r>
          </a:p>
          <a:p>
            <a:pPr algn="ctr"/>
            <a:r>
              <a:rPr lang="da-DK" dirty="0"/>
              <a:t>Ansat på DTU siden 2010</a:t>
            </a:r>
          </a:p>
        </p:txBody>
      </p:sp>
      <p:sp>
        <p:nvSpPr>
          <p:cNvPr id="4" name="Pladsholder til indhold 3">
            <a:extLst>
              <a:ext uri="{FF2B5EF4-FFF2-40B4-BE49-F238E27FC236}">
                <a16:creationId xmlns:a16="http://schemas.microsoft.com/office/drawing/2014/main" id="{D84A4D0B-9D4B-A942-AFF6-ADD01D88D8AB}"/>
              </a:ext>
            </a:extLst>
          </p:cNvPr>
          <p:cNvSpPr>
            <a:spLocks noGrp="1"/>
          </p:cNvSpPr>
          <p:nvPr>
            <p:ph sz="half" idx="2"/>
          </p:nvPr>
        </p:nvSpPr>
        <p:spPr>
          <a:xfrm>
            <a:off x="7529950" y="1544853"/>
            <a:ext cx="4409100" cy="1434569"/>
          </a:xfrm>
        </p:spPr>
        <p:txBody>
          <a:bodyPr/>
          <a:lstStyle/>
          <a:p>
            <a:pPr marL="0" indent="0" algn="ctr">
              <a:buNone/>
            </a:pPr>
            <a:r>
              <a:rPr lang="da-DK" b="1" dirty="0"/>
              <a:t>Margrethe Iversen</a:t>
            </a:r>
          </a:p>
          <a:p>
            <a:pPr algn="ctr"/>
            <a:r>
              <a:rPr lang="da-DK" dirty="0"/>
              <a:t>Lønspecialist med viden om refusioner</a:t>
            </a:r>
          </a:p>
          <a:p>
            <a:pPr algn="ctr"/>
            <a:r>
              <a:rPr lang="da-DK" dirty="0"/>
              <a:t>Ansat på DTU siden 2020</a:t>
            </a:r>
          </a:p>
        </p:txBody>
      </p:sp>
      <p:sp>
        <p:nvSpPr>
          <p:cNvPr id="5" name="Pladsholder til slidenummer 4">
            <a:extLst>
              <a:ext uri="{FF2B5EF4-FFF2-40B4-BE49-F238E27FC236}">
                <a16:creationId xmlns:a16="http://schemas.microsoft.com/office/drawing/2014/main" id="{28814B1D-2292-5894-405D-3A53C588841E}"/>
              </a:ext>
            </a:extLst>
          </p:cNvPr>
          <p:cNvSpPr>
            <a:spLocks noGrp="1"/>
          </p:cNvSpPr>
          <p:nvPr>
            <p:ph type="sldNum" sz="quarter" idx="11"/>
          </p:nvPr>
        </p:nvSpPr>
        <p:spPr/>
        <p:txBody>
          <a:bodyPr/>
          <a:lstStyle/>
          <a:p>
            <a:fld id="{103EA872-A674-449B-A120-B97244F8E91D}" type="slidenum">
              <a:rPr lang="en-GB" smtClean="0"/>
              <a:pPr/>
              <a:t>4</a:t>
            </a:fld>
            <a:endParaRPr lang="en-GB" dirty="0"/>
          </a:p>
        </p:txBody>
      </p:sp>
      <p:sp>
        <p:nvSpPr>
          <p:cNvPr id="6" name="Pladsholder til indhold 2">
            <a:extLst>
              <a:ext uri="{FF2B5EF4-FFF2-40B4-BE49-F238E27FC236}">
                <a16:creationId xmlns:a16="http://schemas.microsoft.com/office/drawing/2014/main" id="{5A34C0E9-01F8-F35D-6028-3DBB65732F8F}"/>
              </a:ext>
            </a:extLst>
          </p:cNvPr>
          <p:cNvSpPr txBox="1">
            <a:spLocks/>
          </p:cNvSpPr>
          <p:nvPr/>
        </p:nvSpPr>
        <p:spPr bwMode="auto">
          <a:xfrm>
            <a:off x="322516" y="4919108"/>
            <a:ext cx="4410177" cy="143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indent="0" algn="ctr">
              <a:buFontTx/>
              <a:buNone/>
            </a:pPr>
            <a:r>
              <a:rPr lang="da-DK" b="1" kern="0" dirty="0"/>
              <a:t>Mette Sung Joo West Christiansen</a:t>
            </a:r>
          </a:p>
          <a:p>
            <a:pPr algn="ctr"/>
            <a:r>
              <a:rPr lang="da-DK" kern="0" dirty="0"/>
              <a:t>Specialist i refusioner</a:t>
            </a:r>
          </a:p>
          <a:p>
            <a:pPr algn="ctr"/>
            <a:r>
              <a:rPr lang="da-DK" kern="0" dirty="0"/>
              <a:t>Ansat på DTU siden 2021</a:t>
            </a:r>
          </a:p>
        </p:txBody>
      </p:sp>
      <p:sp>
        <p:nvSpPr>
          <p:cNvPr id="7" name="Pladsholder til indhold 2">
            <a:extLst>
              <a:ext uri="{FF2B5EF4-FFF2-40B4-BE49-F238E27FC236}">
                <a16:creationId xmlns:a16="http://schemas.microsoft.com/office/drawing/2014/main" id="{60FE32B5-95DD-18A8-DC7C-8D0408AF34B4}"/>
              </a:ext>
            </a:extLst>
          </p:cNvPr>
          <p:cNvSpPr txBox="1">
            <a:spLocks/>
          </p:cNvSpPr>
          <p:nvPr/>
        </p:nvSpPr>
        <p:spPr bwMode="auto">
          <a:xfrm>
            <a:off x="7312573" y="5161617"/>
            <a:ext cx="4410177" cy="143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indent="0" algn="ctr">
              <a:buFontTx/>
              <a:buNone/>
            </a:pPr>
            <a:r>
              <a:rPr lang="da-DK" b="1" kern="0" dirty="0"/>
              <a:t>Malene Sonne Alfastsen</a:t>
            </a:r>
          </a:p>
          <a:p>
            <a:pPr algn="ctr"/>
            <a:r>
              <a:rPr lang="da-DK" kern="0" dirty="0"/>
              <a:t>Specialist i refusioner</a:t>
            </a:r>
          </a:p>
          <a:p>
            <a:pPr algn="ctr"/>
            <a:r>
              <a:rPr lang="da-DK" kern="0" dirty="0"/>
              <a:t>Ansat på DTU siden 2021</a:t>
            </a:r>
          </a:p>
        </p:txBody>
      </p:sp>
      <p:sp>
        <p:nvSpPr>
          <p:cNvPr id="8" name="Pladsholder til indhold 2">
            <a:extLst>
              <a:ext uri="{FF2B5EF4-FFF2-40B4-BE49-F238E27FC236}">
                <a16:creationId xmlns:a16="http://schemas.microsoft.com/office/drawing/2014/main" id="{40E03B7E-81D6-C036-9791-5654AD52DEDC}"/>
              </a:ext>
            </a:extLst>
          </p:cNvPr>
          <p:cNvSpPr txBox="1">
            <a:spLocks/>
          </p:cNvSpPr>
          <p:nvPr/>
        </p:nvSpPr>
        <p:spPr bwMode="auto">
          <a:xfrm>
            <a:off x="3547766" y="2435937"/>
            <a:ext cx="4410177" cy="143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indent="0" algn="ctr">
              <a:buFontTx/>
              <a:buNone/>
            </a:pPr>
            <a:r>
              <a:rPr lang="da-DK" b="1" kern="0" dirty="0"/>
              <a:t>Tina Nielsen</a:t>
            </a:r>
          </a:p>
          <a:p>
            <a:pPr algn="ctr"/>
            <a:r>
              <a:rPr lang="da-DK" kern="0" dirty="0"/>
              <a:t>Specialist i refusioner</a:t>
            </a:r>
          </a:p>
          <a:p>
            <a:pPr algn="ctr"/>
            <a:r>
              <a:rPr lang="da-DK" kern="0" dirty="0"/>
              <a:t>Ansat på DTU siden 2023</a:t>
            </a:r>
          </a:p>
        </p:txBody>
      </p:sp>
      <p:pic>
        <p:nvPicPr>
          <p:cNvPr id="1026" name="Picture 2" descr="Jeanne Meerson">
            <a:extLst>
              <a:ext uri="{FF2B5EF4-FFF2-40B4-BE49-F238E27FC236}">
                <a16:creationId xmlns:a16="http://schemas.microsoft.com/office/drawing/2014/main" id="{7AB54EEA-2476-6B0B-CAA8-901C26CB0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82" y="1398843"/>
            <a:ext cx="9810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grethe Helene Johanne Iversen">
            <a:extLst>
              <a:ext uri="{FF2B5EF4-FFF2-40B4-BE49-F238E27FC236}">
                <a16:creationId xmlns:a16="http://schemas.microsoft.com/office/drawing/2014/main" id="{D2EF8A45-1A24-ECF4-C868-78B2F8887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6898" y="912485"/>
            <a:ext cx="659720" cy="8967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na Nielsen">
            <a:extLst>
              <a:ext uri="{FF2B5EF4-FFF2-40B4-BE49-F238E27FC236}">
                <a16:creationId xmlns:a16="http://schemas.microsoft.com/office/drawing/2014/main" id="{60FD118E-92EC-E9F3-BF2C-B6BAF5D6B7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838" y="1099380"/>
            <a:ext cx="9810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tte Sung Joo West Christiansen">
            <a:extLst>
              <a:ext uri="{FF2B5EF4-FFF2-40B4-BE49-F238E27FC236}">
                <a16:creationId xmlns:a16="http://schemas.microsoft.com/office/drawing/2014/main" id="{B36661CE-88F1-AB00-655F-5FD7DAD450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647" y="5033674"/>
            <a:ext cx="9810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lene Sonne Alfastsen">
            <a:extLst>
              <a:ext uri="{FF2B5EF4-FFF2-40B4-BE49-F238E27FC236}">
                <a16:creationId xmlns:a16="http://schemas.microsoft.com/office/drawing/2014/main" id="{B9C5A05D-E59C-852C-CB85-3F2DD29923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6868" y="5020177"/>
            <a:ext cx="9810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descr="Et billede, der indeholder Ansigt, person, smil, tøj&#10;&#10;Automatisk genereret beskrivelse">
            <a:extLst>
              <a:ext uri="{FF2B5EF4-FFF2-40B4-BE49-F238E27FC236}">
                <a16:creationId xmlns:a16="http://schemas.microsoft.com/office/drawing/2014/main" id="{10449CB7-BC8E-CEE4-9250-FAFD48E97E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119" y="3113592"/>
            <a:ext cx="967433" cy="1289910"/>
          </a:xfrm>
          <a:prstGeom prst="rect">
            <a:avLst/>
          </a:prstGeom>
        </p:spPr>
      </p:pic>
      <p:sp>
        <p:nvSpPr>
          <p:cNvPr id="11" name="Pladsholder til indhold 2">
            <a:extLst>
              <a:ext uri="{FF2B5EF4-FFF2-40B4-BE49-F238E27FC236}">
                <a16:creationId xmlns:a16="http://schemas.microsoft.com/office/drawing/2014/main" id="{542FD185-4C2D-F9D8-6DFF-096AB988FC3F}"/>
              </a:ext>
            </a:extLst>
          </p:cNvPr>
          <p:cNvSpPr txBox="1">
            <a:spLocks/>
          </p:cNvSpPr>
          <p:nvPr/>
        </p:nvSpPr>
        <p:spPr bwMode="auto">
          <a:xfrm>
            <a:off x="1342678" y="3484539"/>
            <a:ext cx="4410177" cy="143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indent="0" algn="ctr">
              <a:buFontTx/>
              <a:buNone/>
            </a:pPr>
            <a:r>
              <a:rPr lang="da-DK" b="1" kern="0" dirty="0"/>
              <a:t>Bettina Helms Christensen</a:t>
            </a:r>
          </a:p>
          <a:p>
            <a:pPr algn="ctr"/>
            <a:r>
              <a:rPr lang="da-DK" kern="0" dirty="0"/>
              <a:t>Specialist i refusioner</a:t>
            </a:r>
          </a:p>
          <a:p>
            <a:pPr algn="ctr"/>
            <a:r>
              <a:rPr lang="da-DK" kern="0" dirty="0"/>
              <a:t>Ansat på DTU siden 2017</a:t>
            </a:r>
          </a:p>
        </p:txBody>
      </p:sp>
      <p:pic>
        <p:nvPicPr>
          <p:cNvPr id="17" name="Billede 16">
            <a:extLst>
              <a:ext uri="{FF2B5EF4-FFF2-40B4-BE49-F238E27FC236}">
                <a16:creationId xmlns:a16="http://schemas.microsoft.com/office/drawing/2014/main" id="{0C44FAA9-682E-3A3D-6FB0-345D943481D9}"/>
              </a:ext>
            </a:extLst>
          </p:cNvPr>
          <p:cNvPicPr>
            <a:picLocks noChangeAspect="1"/>
          </p:cNvPicPr>
          <p:nvPr/>
        </p:nvPicPr>
        <p:blipFill>
          <a:blip r:embed="rId9"/>
          <a:stretch>
            <a:fillRect/>
          </a:stretch>
        </p:blipFill>
        <p:spPr>
          <a:xfrm>
            <a:off x="7149844" y="3522907"/>
            <a:ext cx="1209844" cy="1124107"/>
          </a:xfrm>
          <a:prstGeom prst="rect">
            <a:avLst/>
          </a:prstGeom>
        </p:spPr>
      </p:pic>
      <p:sp>
        <p:nvSpPr>
          <p:cNvPr id="18" name="Pladsholder til indhold 2">
            <a:extLst>
              <a:ext uri="{FF2B5EF4-FFF2-40B4-BE49-F238E27FC236}">
                <a16:creationId xmlns:a16="http://schemas.microsoft.com/office/drawing/2014/main" id="{7629949F-99B1-E68B-ADF0-6CC0BFA381FD}"/>
              </a:ext>
            </a:extLst>
          </p:cNvPr>
          <p:cNvSpPr txBox="1">
            <a:spLocks/>
          </p:cNvSpPr>
          <p:nvPr/>
        </p:nvSpPr>
        <p:spPr bwMode="auto">
          <a:xfrm>
            <a:off x="7838300" y="3465234"/>
            <a:ext cx="4410177" cy="143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indent="0" algn="ctr">
              <a:buFontTx/>
              <a:buNone/>
            </a:pPr>
            <a:r>
              <a:rPr lang="da-DK" b="1" kern="0" dirty="0"/>
              <a:t>Marie Madsen-Mygdal</a:t>
            </a:r>
          </a:p>
          <a:p>
            <a:pPr algn="ctr"/>
            <a:r>
              <a:rPr lang="da-DK" kern="0" dirty="0"/>
              <a:t>Ny i refusioner</a:t>
            </a:r>
          </a:p>
          <a:p>
            <a:pPr algn="ctr"/>
            <a:r>
              <a:rPr lang="da-DK" kern="0" dirty="0"/>
              <a:t>Ansat på DTU i september 2024</a:t>
            </a:r>
          </a:p>
        </p:txBody>
      </p:sp>
    </p:spTree>
    <p:extLst>
      <p:ext uri="{BB962C8B-B14F-4D97-AF65-F5344CB8AC3E}">
        <p14:creationId xmlns:p14="http://schemas.microsoft.com/office/powerpoint/2010/main" val="309649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62591-9987-7A15-D29E-B12A076A1654}"/>
              </a:ext>
            </a:extLst>
          </p:cNvPr>
          <p:cNvSpPr>
            <a:spLocks noGrp="1"/>
          </p:cNvSpPr>
          <p:nvPr>
            <p:ph type="title"/>
          </p:nvPr>
        </p:nvSpPr>
        <p:spPr/>
        <p:txBody>
          <a:bodyPr/>
          <a:lstStyle/>
          <a:p>
            <a:r>
              <a:rPr lang="da-DK" dirty="0"/>
              <a:t>Regler</a:t>
            </a:r>
          </a:p>
        </p:txBody>
      </p:sp>
      <p:sp>
        <p:nvSpPr>
          <p:cNvPr id="3" name="Pladsholder til indhold 2">
            <a:extLst>
              <a:ext uri="{FF2B5EF4-FFF2-40B4-BE49-F238E27FC236}">
                <a16:creationId xmlns:a16="http://schemas.microsoft.com/office/drawing/2014/main" id="{4CD01B89-EA37-21DB-9AD5-F1D45390F893}"/>
              </a:ext>
            </a:extLst>
          </p:cNvPr>
          <p:cNvSpPr>
            <a:spLocks noGrp="1"/>
          </p:cNvSpPr>
          <p:nvPr>
            <p:ph idx="1"/>
          </p:nvPr>
        </p:nvSpPr>
        <p:spPr>
          <a:xfrm>
            <a:off x="1774726" y="1484784"/>
            <a:ext cx="9312374" cy="5056416"/>
          </a:xfrm>
        </p:spPr>
        <p:txBody>
          <a:bodyPr/>
          <a:lstStyle/>
          <a:p>
            <a:pPr marL="0" indent="0">
              <a:buNone/>
            </a:pPr>
            <a:r>
              <a:rPr lang="da-DK" b="0" i="0" dirty="0">
                <a:solidFill>
                  <a:srgbClr val="000000"/>
                </a:solidFill>
                <a:effectLst/>
                <a:latin typeface="Arial" panose="020B0604020202020204" pitchFamily="34" charset="0"/>
              </a:rPr>
              <a:t>Når en medarbejder melder sig syg i en længere periode, er der en række punkter, du skal være opmærksom på.</a:t>
            </a:r>
          </a:p>
          <a:p>
            <a:pPr marL="0" indent="0">
              <a:buNone/>
            </a:pPr>
            <a:r>
              <a:rPr lang="da-DK" dirty="0"/>
              <a:t>Du skal give besked om langvarig sygdom via DTU Serviceportal og skal oplyse følgende:</a:t>
            </a:r>
          </a:p>
          <a:p>
            <a:pPr marL="0" indent="0">
              <a:buNone/>
            </a:pPr>
            <a:endParaRPr lang="da-DK" dirty="0"/>
          </a:p>
          <a:p>
            <a:pPr marL="628650" indent="-355600"/>
            <a:r>
              <a:rPr lang="da-DK" dirty="0"/>
              <a:t>Medarbejder navn: </a:t>
            </a:r>
          </a:p>
          <a:p>
            <a:pPr marL="628650" indent="-355600"/>
            <a:r>
              <a:rPr lang="da-DK" dirty="0"/>
              <a:t>Dato for første fraværsdag (DD-MM-YYYY):</a:t>
            </a:r>
          </a:p>
          <a:p>
            <a:pPr marL="273050" indent="0">
              <a:buNone/>
            </a:pPr>
            <a:endParaRPr lang="da-DK" dirty="0"/>
          </a:p>
          <a:p>
            <a:pPr marL="628650" indent="-355600"/>
            <a:r>
              <a:rPr lang="da-DK" dirty="0"/>
              <a:t>Terminsdato ved graviditetsbetinget sygefravær (DD-MM-YYYY):</a:t>
            </a:r>
          </a:p>
          <a:p>
            <a:pPr marL="628650" indent="-355600"/>
            <a:r>
              <a:rPr lang="da-DK" dirty="0" err="1"/>
              <a:t>PhD-studerende</a:t>
            </a:r>
            <a:r>
              <a:rPr lang="da-DK" dirty="0"/>
              <a:t> fra 3. lande: JA eller NEJ</a:t>
            </a:r>
          </a:p>
          <a:p>
            <a:pPr marL="628650" indent="-355600"/>
            <a:endParaRPr lang="da-DK" dirty="0"/>
          </a:p>
          <a:p>
            <a:pPr marL="0" indent="0">
              <a:buNone/>
            </a:pPr>
            <a:r>
              <a:rPr lang="da-DK" dirty="0"/>
              <a:t>Ved langtidssygemelding af en </a:t>
            </a:r>
            <a:r>
              <a:rPr lang="da-DK" dirty="0" err="1"/>
              <a:t>PhD-studerende</a:t>
            </a:r>
            <a:r>
              <a:rPr lang="da-DK" dirty="0"/>
              <a:t> skal vi vide om personen kommer fra 3. lande. Det kan have indflydelse på deres opholdstilladelse. </a:t>
            </a:r>
          </a:p>
          <a:p>
            <a:pPr marL="0" indent="0">
              <a:buNone/>
            </a:pPr>
            <a:endParaRPr lang="da-DK" dirty="0"/>
          </a:p>
          <a:p>
            <a:pPr marL="0" indent="0">
              <a:buNone/>
            </a:pPr>
            <a:endParaRPr lang="da-DK" dirty="0">
              <a:solidFill>
                <a:srgbClr val="000000"/>
              </a:solidFill>
              <a:latin typeface="Arial" panose="020B0604020202020204" pitchFamily="34" charset="0"/>
            </a:endParaRPr>
          </a:p>
          <a:p>
            <a:pPr marL="0" indent="0">
              <a:buNone/>
            </a:pPr>
            <a:endParaRPr lang="da-DK" dirty="0"/>
          </a:p>
        </p:txBody>
      </p:sp>
      <p:sp>
        <p:nvSpPr>
          <p:cNvPr id="4" name="Pladsholder til slidenummer 3">
            <a:extLst>
              <a:ext uri="{FF2B5EF4-FFF2-40B4-BE49-F238E27FC236}">
                <a16:creationId xmlns:a16="http://schemas.microsoft.com/office/drawing/2014/main" id="{94DE7D3A-574A-E16A-1029-2E9921C98588}"/>
              </a:ext>
            </a:extLst>
          </p:cNvPr>
          <p:cNvSpPr>
            <a:spLocks noGrp="1"/>
          </p:cNvSpPr>
          <p:nvPr>
            <p:ph type="sldNum" sz="quarter" idx="11"/>
          </p:nvPr>
        </p:nvSpPr>
        <p:spPr/>
        <p:txBody>
          <a:bodyPr/>
          <a:lstStyle/>
          <a:p>
            <a:fld id="{103EA872-A674-449B-A120-B97244F8E91D}" type="slidenum">
              <a:rPr lang="en-GB" smtClean="0"/>
              <a:pPr/>
              <a:t>5</a:t>
            </a:fld>
            <a:endParaRPr lang="en-GB" dirty="0"/>
          </a:p>
        </p:txBody>
      </p:sp>
    </p:spTree>
    <p:extLst>
      <p:ext uri="{BB962C8B-B14F-4D97-AF65-F5344CB8AC3E}">
        <p14:creationId xmlns:p14="http://schemas.microsoft.com/office/powerpoint/2010/main" val="214004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62EAC-4509-E9B3-AC53-28E39B175FDC}"/>
              </a:ext>
            </a:extLst>
          </p:cNvPr>
          <p:cNvSpPr>
            <a:spLocks noGrp="1"/>
          </p:cNvSpPr>
          <p:nvPr>
            <p:ph type="title"/>
          </p:nvPr>
        </p:nvSpPr>
        <p:spPr/>
        <p:txBody>
          <a:bodyPr/>
          <a:lstStyle/>
          <a:p>
            <a:r>
              <a:rPr lang="da-DK" dirty="0"/>
              <a:t>Reglerne</a:t>
            </a:r>
          </a:p>
        </p:txBody>
      </p:sp>
      <p:sp>
        <p:nvSpPr>
          <p:cNvPr id="3" name="Pladsholder til indhold 2">
            <a:extLst>
              <a:ext uri="{FF2B5EF4-FFF2-40B4-BE49-F238E27FC236}">
                <a16:creationId xmlns:a16="http://schemas.microsoft.com/office/drawing/2014/main" id="{7F9301A2-A027-AD46-9489-FE9A49D3BEA4}"/>
              </a:ext>
            </a:extLst>
          </p:cNvPr>
          <p:cNvSpPr>
            <a:spLocks noGrp="1"/>
          </p:cNvSpPr>
          <p:nvPr>
            <p:ph idx="1"/>
          </p:nvPr>
        </p:nvSpPr>
        <p:spPr>
          <a:xfrm>
            <a:off x="1774726" y="1706328"/>
            <a:ext cx="6696744" cy="4545578"/>
          </a:xfrm>
        </p:spPr>
        <p:txBody>
          <a:bodyPr/>
          <a:lstStyle/>
          <a:p>
            <a:pPr marL="0" indent="0">
              <a:buNone/>
            </a:pPr>
            <a:r>
              <a:rPr lang="da-DK" dirty="0">
                <a:solidFill>
                  <a:srgbClr val="000000"/>
                </a:solidFill>
                <a:latin typeface="Arial" panose="020B0604020202020204" pitchFamily="34" charset="0"/>
              </a:rPr>
              <a:t>Du kan finde vejledning her:</a:t>
            </a:r>
          </a:p>
          <a:p>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dirty="0">
                <a:hlinkClick r:id="rId3"/>
              </a:rPr>
              <a:t>Retningslinje for sygdom og sygefravær</a:t>
            </a:r>
            <a:endParaRPr lang="da-DK" dirty="0"/>
          </a:p>
          <a:p>
            <a:pPr marL="0" indent="0">
              <a:buNone/>
            </a:pPr>
            <a:endParaRPr lang="da-DK" dirty="0"/>
          </a:p>
          <a:p>
            <a:pPr marL="0" indent="0">
              <a:buNone/>
            </a:pPr>
            <a:r>
              <a:rPr lang="da-DK" dirty="0"/>
              <a:t>Der står også noget om fx mulighedserklæringer og sygefraværssamtaler.</a:t>
            </a:r>
          </a:p>
          <a:p>
            <a:pPr marL="0" indent="0">
              <a:buNone/>
            </a:pPr>
            <a:r>
              <a:rPr lang="da-DK" dirty="0"/>
              <a:t>Det er instituttets konsulent eller partner, der hjælper med disse, hvis det er nødvendigt.</a:t>
            </a:r>
          </a:p>
          <a:p>
            <a:pPr marL="0" indent="0">
              <a:buNone/>
            </a:pPr>
            <a:endParaRPr lang="da-DK" dirty="0"/>
          </a:p>
          <a:p>
            <a:pPr marL="0" indent="0">
              <a:buNone/>
            </a:pPr>
            <a:r>
              <a:rPr lang="da-DK" dirty="0"/>
              <a:t>I det følgende fokuseres hovedsageligt på refusionsdelen.</a:t>
            </a:r>
          </a:p>
          <a:p>
            <a:endParaRPr lang="da-DK" dirty="0"/>
          </a:p>
        </p:txBody>
      </p:sp>
      <p:sp>
        <p:nvSpPr>
          <p:cNvPr id="4" name="Pladsholder til slidenummer 3">
            <a:extLst>
              <a:ext uri="{FF2B5EF4-FFF2-40B4-BE49-F238E27FC236}">
                <a16:creationId xmlns:a16="http://schemas.microsoft.com/office/drawing/2014/main" id="{39753265-66A5-4490-0158-1A9D03FC94D4}"/>
              </a:ext>
            </a:extLst>
          </p:cNvPr>
          <p:cNvSpPr>
            <a:spLocks noGrp="1"/>
          </p:cNvSpPr>
          <p:nvPr>
            <p:ph type="sldNum" sz="quarter" idx="11"/>
          </p:nvPr>
        </p:nvSpPr>
        <p:spPr/>
        <p:txBody>
          <a:bodyPr/>
          <a:lstStyle/>
          <a:p>
            <a:fld id="{103EA872-A674-449B-A120-B97244F8E91D}" type="slidenum">
              <a:rPr lang="en-GB" smtClean="0"/>
              <a:pPr/>
              <a:t>6</a:t>
            </a:fld>
            <a:endParaRPr lang="en-GB" dirty="0"/>
          </a:p>
        </p:txBody>
      </p:sp>
      <p:pic>
        <p:nvPicPr>
          <p:cNvPr id="6" name="Billede 5" descr="Et billede, der indeholder tekst, skærmbillede, Font/skrifttype, nummer/tal&#10;&#10;AI-genereret indhold kan være ukorrekt.">
            <a:extLst>
              <a:ext uri="{FF2B5EF4-FFF2-40B4-BE49-F238E27FC236}">
                <a16:creationId xmlns:a16="http://schemas.microsoft.com/office/drawing/2014/main" id="{13CCE40F-AB1B-B7A2-3CFD-5F52A7445340}"/>
              </a:ext>
            </a:extLst>
          </p:cNvPr>
          <p:cNvPicPr>
            <a:picLocks noChangeAspect="1"/>
          </p:cNvPicPr>
          <p:nvPr/>
        </p:nvPicPr>
        <p:blipFill>
          <a:blip r:embed="rId4"/>
          <a:stretch>
            <a:fillRect/>
          </a:stretch>
        </p:blipFill>
        <p:spPr>
          <a:xfrm>
            <a:off x="8759502" y="1268760"/>
            <a:ext cx="2838846" cy="4925112"/>
          </a:xfrm>
          <a:prstGeom prst="rect">
            <a:avLst/>
          </a:prstGeom>
        </p:spPr>
      </p:pic>
    </p:spTree>
    <p:extLst>
      <p:ext uri="{BB962C8B-B14F-4D97-AF65-F5344CB8AC3E}">
        <p14:creationId xmlns:p14="http://schemas.microsoft.com/office/powerpoint/2010/main" val="253376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384EA-05D8-C1B2-A2A3-44BAB2EC6A2A}"/>
              </a:ext>
            </a:extLst>
          </p:cNvPr>
          <p:cNvSpPr>
            <a:spLocks noGrp="1"/>
          </p:cNvSpPr>
          <p:nvPr>
            <p:ph type="title"/>
          </p:nvPr>
        </p:nvSpPr>
        <p:spPr/>
        <p:txBody>
          <a:bodyPr/>
          <a:lstStyle/>
          <a:p>
            <a:r>
              <a:rPr lang="da-DK" dirty="0">
                <a:solidFill>
                  <a:schemeClr val="tx1"/>
                </a:solidFill>
              </a:rPr>
              <a:t>Fravær – et overblik over processen</a:t>
            </a:r>
            <a:endParaRPr lang="da-DK" dirty="0"/>
          </a:p>
        </p:txBody>
      </p:sp>
      <p:sp>
        <p:nvSpPr>
          <p:cNvPr id="4" name="Pladsholder til slidenummer 3">
            <a:extLst>
              <a:ext uri="{FF2B5EF4-FFF2-40B4-BE49-F238E27FC236}">
                <a16:creationId xmlns:a16="http://schemas.microsoft.com/office/drawing/2014/main" id="{54D5F19E-EBD6-7067-6D50-C1ED87D13BFF}"/>
              </a:ext>
            </a:extLst>
          </p:cNvPr>
          <p:cNvSpPr>
            <a:spLocks noGrp="1"/>
          </p:cNvSpPr>
          <p:nvPr>
            <p:ph type="sldNum" sz="quarter" idx="11"/>
          </p:nvPr>
        </p:nvSpPr>
        <p:spPr/>
        <p:txBody>
          <a:bodyPr/>
          <a:lstStyle/>
          <a:p>
            <a:fld id="{103EA872-A674-449B-A120-B97244F8E91D}" type="slidenum">
              <a:rPr lang="en-GB" smtClean="0"/>
              <a:pPr/>
              <a:t>7</a:t>
            </a:fld>
            <a:endParaRPr lang="en-GB" dirty="0"/>
          </a:p>
        </p:txBody>
      </p:sp>
      <p:sp>
        <p:nvSpPr>
          <p:cNvPr id="5" name="Title 2">
            <a:extLst>
              <a:ext uri="{FF2B5EF4-FFF2-40B4-BE49-F238E27FC236}">
                <a16:creationId xmlns:a16="http://schemas.microsoft.com/office/drawing/2014/main" id="{33A03BA0-1D80-633C-32E2-316A373148D7}"/>
              </a:ext>
            </a:extLst>
          </p:cNvPr>
          <p:cNvSpPr txBox="1">
            <a:spLocks/>
          </p:cNvSpPr>
          <p:nvPr/>
        </p:nvSpPr>
        <p:spPr>
          <a:xfrm>
            <a:off x="2110581" y="619125"/>
            <a:ext cx="7967664" cy="865188"/>
          </a:xfrm>
          <a:prstGeom prst="rect">
            <a:avLst/>
          </a:prstGeom>
        </p:spPr>
        <p:txBody>
          <a:bodyPr/>
          <a:lstStyle>
            <a:lvl1pPr algn="l" defTabSz="685800" rtl="0" eaLnBrk="1" latinLnBrk="0" hangingPunct="1">
              <a:lnSpc>
                <a:spcPct val="100000"/>
              </a:lnSpc>
              <a:spcBef>
                <a:spcPct val="0"/>
              </a:spcBef>
              <a:buNone/>
              <a:defRPr sz="3000" kern="1200" spc="45" baseline="0">
                <a:solidFill>
                  <a:schemeClr val="accent1"/>
                </a:solidFill>
                <a:latin typeface="+mj-lt"/>
                <a:ea typeface="+mj-ea"/>
                <a:cs typeface="+mj-cs"/>
              </a:defRPr>
            </a:lvl1pPr>
          </a:lstStyle>
          <a:p>
            <a:endParaRPr lang="da-DK" dirty="0">
              <a:solidFill>
                <a:schemeClr val="tx1"/>
              </a:solidFill>
            </a:endParaRPr>
          </a:p>
        </p:txBody>
      </p:sp>
      <p:sp>
        <p:nvSpPr>
          <p:cNvPr id="6" name="Rektangel 5">
            <a:extLst>
              <a:ext uri="{FF2B5EF4-FFF2-40B4-BE49-F238E27FC236}">
                <a16:creationId xmlns:a16="http://schemas.microsoft.com/office/drawing/2014/main" id="{E40E89BF-4408-86C7-7E90-C5909846D582}"/>
              </a:ext>
            </a:extLst>
          </p:cNvPr>
          <p:cNvSpPr/>
          <p:nvPr/>
        </p:nvSpPr>
        <p:spPr>
          <a:xfrm>
            <a:off x="2092811" y="1545106"/>
            <a:ext cx="1848254" cy="548640"/>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Sygemelding</a:t>
            </a:r>
          </a:p>
        </p:txBody>
      </p:sp>
      <p:sp>
        <p:nvSpPr>
          <p:cNvPr id="7" name="Rektangel 6">
            <a:extLst>
              <a:ext uri="{FF2B5EF4-FFF2-40B4-BE49-F238E27FC236}">
                <a16:creationId xmlns:a16="http://schemas.microsoft.com/office/drawing/2014/main" id="{1A33F99C-5029-EF8F-D225-C99F9A9D00B3}"/>
              </a:ext>
            </a:extLst>
          </p:cNvPr>
          <p:cNvSpPr/>
          <p:nvPr/>
        </p:nvSpPr>
        <p:spPr>
          <a:xfrm>
            <a:off x="3330391" y="2328367"/>
            <a:ext cx="1848254" cy="54864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Registrering</a:t>
            </a:r>
          </a:p>
        </p:txBody>
      </p:sp>
      <p:sp>
        <p:nvSpPr>
          <p:cNvPr id="8" name="Rektangel 7">
            <a:extLst>
              <a:ext uri="{FF2B5EF4-FFF2-40B4-BE49-F238E27FC236}">
                <a16:creationId xmlns:a16="http://schemas.microsoft.com/office/drawing/2014/main" id="{20D247DE-F263-2E6E-0E8B-F36A767ED599}"/>
              </a:ext>
            </a:extLst>
          </p:cNvPr>
          <p:cNvSpPr/>
          <p:nvPr/>
        </p:nvSpPr>
        <p:spPr>
          <a:xfrm>
            <a:off x="3454472" y="3069185"/>
            <a:ext cx="1848254" cy="548640"/>
          </a:xfrm>
          <a:prstGeom prst="rect">
            <a:avLst/>
          </a:prstGeom>
          <a:solidFill>
            <a:srgbClr val="FC97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Anmeldelse</a:t>
            </a:r>
          </a:p>
        </p:txBody>
      </p:sp>
      <p:sp>
        <p:nvSpPr>
          <p:cNvPr id="9" name="Rektangel 8">
            <a:extLst>
              <a:ext uri="{FF2B5EF4-FFF2-40B4-BE49-F238E27FC236}">
                <a16:creationId xmlns:a16="http://schemas.microsoft.com/office/drawing/2014/main" id="{4A701865-7C4C-5D35-7BCC-722FFA01FCA2}"/>
              </a:ext>
            </a:extLst>
          </p:cNvPr>
          <p:cNvSpPr/>
          <p:nvPr/>
        </p:nvSpPr>
        <p:spPr>
          <a:xfrm>
            <a:off x="3958835" y="3779432"/>
            <a:ext cx="2410691" cy="548640"/>
          </a:xfrm>
          <a:prstGeom prst="rect">
            <a:avLst/>
          </a:prstGeom>
          <a:solidFill>
            <a:srgbClr val="FC97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Refusionsanmodning</a:t>
            </a:r>
          </a:p>
        </p:txBody>
      </p:sp>
      <p:sp>
        <p:nvSpPr>
          <p:cNvPr id="10" name="Rektangel 9">
            <a:extLst>
              <a:ext uri="{FF2B5EF4-FFF2-40B4-BE49-F238E27FC236}">
                <a16:creationId xmlns:a16="http://schemas.microsoft.com/office/drawing/2014/main" id="{9EA49120-9826-2F32-6ABA-66ACD0BE73BA}"/>
              </a:ext>
            </a:extLst>
          </p:cNvPr>
          <p:cNvSpPr/>
          <p:nvPr/>
        </p:nvSpPr>
        <p:spPr>
          <a:xfrm>
            <a:off x="7189354" y="4521325"/>
            <a:ext cx="1848254" cy="548640"/>
          </a:xfrm>
          <a:prstGeom prst="rect">
            <a:avLst/>
          </a:prstGeom>
          <a:solidFill>
            <a:srgbClr val="FC97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Modtagelse af refusion</a:t>
            </a:r>
          </a:p>
        </p:txBody>
      </p:sp>
      <p:sp>
        <p:nvSpPr>
          <p:cNvPr id="11" name="Rektangel 10">
            <a:extLst>
              <a:ext uri="{FF2B5EF4-FFF2-40B4-BE49-F238E27FC236}">
                <a16:creationId xmlns:a16="http://schemas.microsoft.com/office/drawing/2014/main" id="{C9C85665-D511-822A-D695-F1B0D091E98B}"/>
              </a:ext>
            </a:extLst>
          </p:cNvPr>
          <p:cNvSpPr/>
          <p:nvPr/>
        </p:nvSpPr>
        <p:spPr>
          <a:xfrm>
            <a:off x="2969563" y="4489679"/>
            <a:ext cx="1848254" cy="548640"/>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Evt. afslag</a:t>
            </a:r>
          </a:p>
        </p:txBody>
      </p:sp>
      <p:sp>
        <p:nvSpPr>
          <p:cNvPr id="12" name="Rektangel 11">
            <a:extLst>
              <a:ext uri="{FF2B5EF4-FFF2-40B4-BE49-F238E27FC236}">
                <a16:creationId xmlns:a16="http://schemas.microsoft.com/office/drawing/2014/main" id="{6AA1F7A0-6139-7F17-7BE8-F836926E9383}"/>
              </a:ext>
            </a:extLst>
          </p:cNvPr>
          <p:cNvSpPr/>
          <p:nvPr/>
        </p:nvSpPr>
        <p:spPr>
          <a:xfrm>
            <a:off x="4595579" y="5199926"/>
            <a:ext cx="1848254" cy="54864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Opfølgning på afslag</a:t>
            </a:r>
          </a:p>
        </p:txBody>
      </p:sp>
      <p:sp>
        <p:nvSpPr>
          <p:cNvPr id="13" name="Rektangel 12">
            <a:extLst>
              <a:ext uri="{FF2B5EF4-FFF2-40B4-BE49-F238E27FC236}">
                <a16:creationId xmlns:a16="http://schemas.microsoft.com/office/drawing/2014/main" id="{B3853375-E671-77CC-4877-950A727BBDD9}"/>
              </a:ext>
            </a:extLst>
          </p:cNvPr>
          <p:cNvSpPr/>
          <p:nvPr/>
        </p:nvSpPr>
        <p:spPr>
          <a:xfrm>
            <a:off x="7189354" y="5207080"/>
            <a:ext cx="1848254" cy="548640"/>
          </a:xfrm>
          <a:prstGeom prst="rect">
            <a:avLst/>
          </a:prstGeom>
          <a:solidFill>
            <a:srgbClr val="FC97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Indberetning af refusion</a:t>
            </a:r>
          </a:p>
        </p:txBody>
      </p:sp>
      <p:sp>
        <p:nvSpPr>
          <p:cNvPr id="14" name="Rektangel 13">
            <a:extLst>
              <a:ext uri="{FF2B5EF4-FFF2-40B4-BE49-F238E27FC236}">
                <a16:creationId xmlns:a16="http://schemas.microsoft.com/office/drawing/2014/main" id="{9B8CBBA1-3B57-C490-6267-E844C02C7129}"/>
              </a:ext>
            </a:extLst>
          </p:cNvPr>
          <p:cNvSpPr/>
          <p:nvPr/>
        </p:nvSpPr>
        <p:spPr>
          <a:xfrm>
            <a:off x="2282530" y="5911168"/>
            <a:ext cx="1848254" cy="548640"/>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Raskmelding</a:t>
            </a:r>
          </a:p>
        </p:txBody>
      </p:sp>
      <p:sp>
        <p:nvSpPr>
          <p:cNvPr id="15" name="Højrepil 14">
            <a:extLst>
              <a:ext uri="{FF2B5EF4-FFF2-40B4-BE49-F238E27FC236}">
                <a16:creationId xmlns:a16="http://schemas.microsoft.com/office/drawing/2014/main" id="{65B8C333-4B2F-6F51-4B77-032158C8443D}"/>
              </a:ext>
            </a:extLst>
          </p:cNvPr>
          <p:cNvSpPr/>
          <p:nvPr/>
        </p:nvSpPr>
        <p:spPr>
          <a:xfrm rot="4145238">
            <a:off x="3202378" y="2194560"/>
            <a:ext cx="252095" cy="16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Højrepil 15">
            <a:extLst>
              <a:ext uri="{FF2B5EF4-FFF2-40B4-BE49-F238E27FC236}">
                <a16:creationId xmlns:a16="http://schemas.microsoft.com/office/drawing/2014/main" id="{D27634D7-7B09-3340-3BED-A5A583124585}"/>
              </a:ext>
            </a:extLst>
          </p:cNvPr>
          <p:cNvSpPr/>
          <p:nvPr/>
        </p:nvSpPr>
        <p:spPr>
          <a:xfrm rot="4145238">
            <a:off x="3711021" y="2920630"/>
            <a:ext cx="252095" cy="16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Højrepil 16">
            <a:extLst>
              <a:ext uri="{FF2B5EF4-FFF2-40B4-BE49-F238E27FC236}">
                <a16:creationId xmlns:a16="http://schemas.microsoft.com/office/drawing/2014/main" id="{986F61EF-8251-2633-59ED-6DA016176C60}"/>
              </a:ext>
            </a:extLst>
          </p:cNvPr>
          <p:cNvSpPr/>
          <p:nvPr/>
        </p:nvSpPr>
        <p:spPr>
          <a:xfrm rot="4145238">
            <a:off x="3954555" y="3648971"/>
            <a:ext cx="252095" cy="16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Højrepil 18">
            <a:extLst>
              <a:ext uri="{FF2B5EF4-FFF2-40B4-BE49-F238E27FC236}">
                <a16:creationId xmlns:a16="http://schemas.microsoft.com/office/drawing/2014/main" id="{F9905850-E368-3E2C-0AEE-AACE8FA5938D}"/>
              </a:ext>
            </a:extLst>
          </p:cNvPr>
          <p:cNvSpPr/>
          <p:nvPr/>
        </p:nvSpPr>
        <p:spPr>
          <a:xfrm rot="2933710">
            <a:off x="6253750" y="4204639"/>
            <a:ext cx="1111550" cy="228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Højrepil 19">
            <a:extLst>
              <a:ext uri="{FF2B5EF4-FFF2-40B4-BE49-F238E27FC236}">
                <a16:creationId xmlns:a16="http://schemas.microsoft.com/office/drawing/2014/main" id="{C9EDD044-CDCD-094B-6BB2-C27DE9ACAC1D}"/>
              </a:ext>
            </a:extLst>
          </p:cNvPr>
          <p:cNvSpPr/>
          <p:nvPr/>
        </p:nvSpPr>
        <p:spPr>
          <a:xfrm rot="7505209">
            <a:off x="4274612" y="4347828"/>
            <a:ext cx="252095" cy="16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Højrepil 20">
            <a:extLst>
              <a:ext uri="{FF2B5EF4-FFF2-40B4-BE49-F238E27FC236}">
                <a16:creationId xmlns:a16="http://schemas.microsoft.com/office/drawing/2014/main" id="{99183325-E03B-4E10-8BF5-1C791548CAE1}"/>
              </a:ext>
            </a:extLst>
          </p:cNvPr>
          <p:cNvSpPr/>
          <p:nvPr/>
        </p:nvSpPr>
        <p:spPr>
          <a:xfrm rot="2531901">
            <a:off x="3922146" y="5206339"/>
            <a:ext cx="823776" cy="198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Højrepil 21">
            <a:extLst>
              <a:ext uri="{FF2B5EF4-FFF2-40B4-BE49-F238E27FC236}">
                <a16:creationId xmlns:a16="http://schemas.microsoft.com/office/drawing/2014/main" id="{40F7DF28-341E-556C-DF73-EE7B8CE00DD3}"/>
              </a:ext>
            </a:extLst>
          </p:cNvPr>
          <p:cNvSpPr/>
          <p:nvPr/>
        </p:nvSpPr>
        <p:spPr>
          <a:xfrm rot="5400000">
            <a:off x="8601908" y="5056334"/>
            <a:ext cx="252095" cy="16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Nedadgående pil 23">
            <a:extLst>
              <a:ext uri="{FF2B5EF4-FFF2-40B4-BE49-F238E27FC236}">
                <a16:creationId xmlns:a16="http://schemas.microsoft.com/office/drawing/2014/main" id="{C200DD1E-FC7D-5137-A4EE-616E886AB499}"/>
              </a:ext>
            </a:extLst>
          </p:cNvPr>
          <p:cNvSpPr/>
          <p:nvPr/>
        </p:nvSpPr>
        <p:spPr>
          <a:xfrm>
            <a:off x="2282531" y="2197331"/>
            <a:ext cx="249418" cy="3712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3" name="Billede 22">
            <a:extLst>
              <a:ext uri="{FF2B5EF4-FFF2-40B4-BE49-F238E27FC236}">
                <a16:creationId xmlns:a16="http://schemas.microsoft.com/office/drawing/2014/main" id="{3BCEE8CF-F5B8-C66D-4208-2B376FBE1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9621" y="1665759"/>
            <a:ext cx="1937479" cy="2285584"/>
          </a:xfrm>
          <a:prstGeom prst="rect">
            <a:avLst/>
          </a:prstGeom>
        </p:spPr>
      </p:pic>
      <p:sp>
        <p:nvSpPr>
          <p:cNvPr id="24" name="Rektangel 23">
            <a:extLst>
              <a:ext uri="{FF2B5EF4-FFF2-40B4-BE49-F238E27FC236}">
                <a16:creationId xmlns:a16="http://schemas.microsoft.com/office/drawing/2014/main" id="{4C8E0BB1-E30E-A726-4FD1-F85A0A07F7AF}"/>
              </a:ext>
            </a:extLst>
          </p:cNvPr>
          <p:cNvSpPr/>
          <p:nvPr/>
        </p:nvSpPr>
        <p:spPr>
          <a:xfrm>
            <a:off x="9431528" y="5207080"/>
            <a:ext cx="1848254" cy="548640"/>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Regnskab</a:t>
            </a:r>
          </a:p>
        </p:txBody>
      </p:sp>
      <p:sp>
        <p:nvSpPr>
          <p:cNvPr id="25" name="Nedadgående pil 28">
            <a:extLst>
              <a:ext uri="{FF2B5EF4-FFF2-40B4-BE49-F238E27FC236}">
                <a16:creationId xmlns:a16="http://schemas.microsoft.com/office/drawing/2014/main" id="{CF3BD291-2429-AA70-0EFD-E51B458367A2}"/>
              </a:ext>
            </a:extLst>
          </p:cNvPr>
          <p:cNvSpPr/>
          <p:nvPr/>
        </p:nvSpPr>
        <p:spPr>
          <a:xfrm rot="10800000">
            <a:off x="2621786" y="2907577"/>
            <a:ext cx="237972" cy="3002596"/>
          </a:xfrm>
          <a:prstGeom prst="downArrow">
            <a:avLst>
              <a:gd name="adj1" fmla="val 50000"/>
              <a:gd name="adj2" fmla="val 1110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Højrepil 20">
            <a:extLst>
              <a:ext uri="{FF2B5EF4-FFF2-40B4-BE49-F238E27FC236}">
                <a16:creationId xmlns:a16="http://schemas.microsoft.com/office/drawing/2014/main" id="{FEE0CF63-180A-685A-EBF1-1F4A96E062D8}"/>
              </a:ext>
            </a:extLst>
          </p:cNvPr>
          <p:cNvSpPr/>
          <p:nvPr/>
        </p:nvSpPr>
        <p:spPr>
          <a:xfrm rot="19641681">
            <a:off x="6294336" y="5091979"/>
            <a:ext cx="1005514" cy="259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Højrepil 20">
            <a:extLst>
              <a:ext uri="{FF2B5EF4-FFF2-40B4-BE49-F238E27FC236}">
                <a16:creationId xmlns:a16="http://schemas.microsoft.com/office/drawing/2014/main" id="{4F834B12-AD78-D35C-9783-54989772B4FC}"/>
              </a:ext>
            </a:extLst>
          </p:cNvPr>
          <p:cNvSpPr/>
          <p:nvPr/>
        </p:nvSpPr>
        <p:spPr>
          <a:xfrm rot="12767335">
            <a:off x="4677191" y="4761097"/>
            <a:ext cx="1091318" cy="259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Højrepil 22">
            <a:extLst>
              <a:ext uri="{FF2B5EF4-FFF2-40B4-BE49-F238E27FC236}">
                <a16:creationId xmlns:a16="http://schemas.microsoft.com/office/drawing/2014/main" id="{77A6F584-F31C-6F3B-AC5D-5CB3BDF5E337}"/>
              </a:ext>
            </a:extLst>
          </p:cNvPr>
          <p:cNvSpPr/>
          <p:nvPr/>
        </p:nvSpPr>
        <p:spPr>
          <a:xfrm>
            <a:off x="9019567" y="5295856"/>
            <a:ext cx="460015" cy="267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Højrepil 20">
            <a:extLst>
              <a:ext uri="{FF2B5EF4-FFF2-40B4-BE49-F238E27FC236}">
                <a16:creationId xmlns:a16="http://schemas.microsoft.com/office/drawing/2014/main" id="{98E50FA9-AB3E-F673-F676-4E82D2150D53}"/>
              </a:ext>
            </a:extLst>
          </p:cNvPr>
          <p:cNvSpPr/>
          <p:nvPr/>
        </p:nvSpPr>
        <p:spPr>
          <a:xfrm rot="3353836">
            <a:off x="2409131" y="2659260"/>
            <a:ext cx="1384637" cy="139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5628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FC0F2-C370-B279-7192-D59A76ECBDB8}"/>
              </a:ext>
            </a:extLst>
          </p:cNvPr>
          <p:cNvSpPr>
            <a:spLocks noGrp="1"/>
          </p:cNvSpPr>
          <p:nvPr>
            <p:ph type="title"/>
          </p:nvPr>
        </p:nvSpPr>
        <p:spPr/>
        <p:txBody>
          <a:bodyPr/>
          <a:lstStyle/>
          <a:p>
            <a:r>
              <a:rPr lang="da-DK" dirty="0"/>
              <a:t>Refusion består af 2 dele</a:t>
            </a:r>
          </a:p>
        </p:txBody>
      </p:sp>
      <p:sp>
        <p:nvSpPr>
          <p:cNvPr id="3" name="Pladsholder til indhold 2">
            <a:extLst>
              <a:ext uri="{FF2B5EF4-FFF2-40B4-BE49-F238E27FC236}">
                <a16:creationId xmlns:a16="http://schemas.microsoft.com/office/drawing/2014/main" id="{6C7745C1-89A5-9793-3F95-E23BE807AB54}"/>
              </a:ext>
            </a:extLst>
          </p:cNvPr>
          <p:cNvSpPr>
            <a:spLocks noGrp="1"/>
          </p:cNvSpPr>
          <p:nvPr>
            <p:ph idx="1"/>
          </p:nvPr>
        </p:nvSpPr>
        <p:spPr>
          <a:xfrm>
            <a:off x="1774726" y="1706328"/>
            <a:ext cx="9312374" cy="4834872"/>
          </a:xfrm>
        </p:spPr>
        <p:txBody>
          <a:bodyPr/>
          <a:lstStyle/>
          <a:p>
            <a:pPr marL="0" indent="0">
              <a:buNone/>
            </a:pPr>
            <a:r>
              <a:rPr lang="da-DK" b="1" dirty="0"/>
              <a:t>1. Anmeldelse af sygdom</a:t>
            </a:r>
          </a:p>
          <a:p>
            <a:pPr marL="0" indent="0">
              <a:buNone/>
            </a:pPr>
            <a:r>
              <a:rPr lang="da-DK" dirty="0">
                <a:solidFill>
                  <a:srgbClr val="000000"/>
                </a:solidFill>
                <a:latin typeface="Arial" panose="020B0604020202020204" pitchFamily="34" charset="0"/>
              </a:rPr>
              <a:t>Inden fem uger efter første sygedag skal DTU/refusionsteamet anmelde fraværet til Jobcentret i medarbejderens bopælskommune.</a:t>
            </a:r>
          </a:p>
          <a:p>
            <a:endParaRPr lang="da-DK" dirty="0">
              <a:solidFill>
                <a:srgbClr val="000000"/>
              </a:solidFill>
              <a:latin typeface="Arial" panose="020B0604020202020204" pitchFamily="34" charset="0"/>
            </a:endParaRPr>
          </a:p>
          <a:p>
            <a:pPr marL="0" indent="0">
              <a:buNone/>
            </a:pPr>
            <a:r>
              <a:rPr lang="da-DK" b="0" i="0" dirty="0">
                <a:solidFill>
                  <a:srgbClr val="000000"/>
                </a:solidFill>
                <a:effectLst/>
                <a:latin typeface="Arial" panose="020B0604020202020204" pitchFamily="34" charset="0"/>
              </a:rPr>
              <a:t>Vi anbefaler derfor, at I oplyser om forventeligt længerevarende sygdomsfravær efter 14 dages sygdom, og hvor du tror sygdommen vil vare over 30 dage.</a:t>
            </a:r>
          </a:p>
          <a:p>
            <a:pPr marL="0" indent="0">
              <a:buNone/>
            </a:pPr>
            <a:r>
              <a:rPr lang="da-DK" b="0" i="0" dirty="0">
                <a:solidFill>
                  <a:srgbClr val="000000"/>
                </a:solidFill>
                <a:effectLst/>
                <a:latin typeface="Arial" panose="020B0604020202020204" pitchFamily="34" charset="0"/>
              </a:rPr>
              <a:t>Kontakt os via </a:t>
            </a:r>
            <a:r>
              <a:rPr lang="da-DK" dirty="0">
                <a:solidFill>
                  <a:srgbClr val="000000"/>
                </a:solidFill>
                <a:latin typeface="Arial" panose="020B0604020202020204" pitchFamily="34" charset="0"/>
              </a:rPr>
              <a:t>DTU S</a:t>
            </a:r>
            <a:r>
              <a:rPr lang="da-DK" b="0" i="0" dirty="0">
                <a:solidFill>
                  <a:srgbClr val="000000"/>
                </a:solidFill>
                <a:effectLst/>
                <a:latin typeface="Arial" panose="020B0604020202020204" pitchFamily="34" charset="0"/>
              </a:rPr>
              <a:t>erviceportal.</a:t>
            </a:r>
            <a:endParaRPr lang="da-DK" dirty="0">
              <a:solidFill>
                <a:srgbClr val="000000"/>
              </a:solidFill>
              <a:latin typeface="Arial" panose="020B0604020202020204" pitchFamily="34" charset="0"/>
            </a:endParaRPr>
          </a:p>
          <a:p>
            <a:endParaRPr lang="da-DK" b="0" i="0" dirty="0">
              <a:solidFill>
                <a:srgbClr val="000000"/>
              </a:solidFill>
              <a:effectLst/>
              <a:latin typeface="Arial" panose="020B0604020202020204" pitchFamily="34" charset="0"/>
            </a:endParaRPr>
          </a:p>
          <a:p>
            <a:pPr marL="0" indent="0">
              <a:buNone/>
            </a:pPr>
            <a:r>
              <a:rPr lang="da-DK" dirty="0">
                <a:solidFill>
                  <a:srgbClr val="000000"/>
                </a:solidFill>
                <a:latin typeface="Arial" panose="020B0604020202020204" pitchFamily="34" charset="0"/>
              </a:rPr>
              <a:t>Systemet leverer først data til det brug, når tidsregistreringen er godkendt – og da kan det være for sent. Pt. får vi det ikke at vide, hvis sygdommen ligger henover et månedsskifte</a:t>
            </a:r>
          </a:p>
          <a:p>
            <a:pPr marL="0" indent="0">
              <a:buNone/>
            </a:pPr>
            <a:endParaRPr lang="da-DK" dirty="0">
              <a:solidFill>
                <a:srgbClr val="000000"/>
              </a:solidFill>
              <a:latin typeface="Arial" panose="020B0604020202020204" pitchFamily="34" charset="0"/>
            </a:endParaRPr>
          </a:p>
          <a:p>
            <a:pPr marL="0" indent="0">
              <a:buNone/>
            </a:pPr>
            <a:r>
              <a:rPr lang="da-DK" b="1" dirty="0"/>
              <a:t>2. Selve refusionssøgningen</a:t>
            </a:r>
          </a:p>
          <a:p>
            <a:pPr marL="0" indent="0">
              <a:buNone/>
            </a:pPr>
            <a:r>
              <a:rPr lang="da-DK" dirty="0">
                <a:solidFill>
                  <a:srgbClr val="000000"/>
                </a:solidFill>
                <a:latin typeface="Arial" panose="020B0604020202020204" pitchFamily="34" charset="0"/>
              </a:rPr>
              <a:t>DTU/refusionsteamet søger derefter løbende refusion</a:t>
            </a:r>
          </a:p>
          <a:p>
            <a:pPr marL="0" indent="0">
              <a:buNone/>
            </a:pPr>
            <a:endParaRPr lang="da-DK" dirty="0"/>
          </a:p>
        </p:txBody>
      </p:sp>
      <p:sp>
        <p:nvSpPr>
          <p:cNvPr id="4" name="Pladsholder til slidenummer 3">
            <a:extLst>
              <a:ext uri="{FF2B5EF4-FFF2-40B4-BE49-F238E27FC236}">
                <a16:creationId xmlns:a16="http://schemas.microsoft.com/office/drawing/2014/main" id="{EB6BE3B5-E5E9-4290-FD06-B9821C879A1F}"/>
              </a:ext>
            </a:extLst>
          </p:cNvPr>
          <p:cNvSpPr>
            <a:spLocks noGrp="1"/>
          </p:cNvSpPr>
          <p:nvPr>
            <p:ph type="sldNum" sz="quarter" idx="11"/>
          </p:nvPr>
        </p:nvSpPr>
        <p:spPr/>
        <p:txBody>
          <a:bodyPr/>
          <a:lstStyle/>
          <a:p>
            <a:fld id="{103EA872-A674-449B-A120-B97244F8E91D}" type="slidenum">
              <a:rPr lang="en-GB" smtClean="0"/>
              <a:pPr/>
              <a:t>8</a:t>
            </a:fld>
            <a:endParaRPr lang="en-GB" dirty="0"/>
          </a:p>
        </p:txBody>
      </p:sp>
      <p:grpSp>
        <p:nvGrpSpPr>
          <p:cNvPr id="7" name="Gruppe 6">
            <a:extLst>
              <a:ext uri="{FF2B5EF4-FFF2-40B4-BE49-F238E27FC236}">
                <a16:creationId xmlns:a16="http://schemas.microsoft.com/office/drawing/2014/main" id="{3BB25D5B-D5A5-E9D4-3A05-93C1E559E8B2}"/>
              </a:ext>
            </a:extLst>
          </p:cNvPr>
          <p:cNvGrpSpPr/>
          <p:nvPr/>
        </p:nvGrpSpPr>
        <p:grpSpPr>
          <a:xfrm>
            <a:off x="7264327" y="1124704"/>
            <a:ext cx="4032448" cy="855763"/>
            <a:chOff x="5447134" y="1398843"/>
            <a:chExt cx="6620799" cy="1733792"/>
          </a:xfrm>
        </p:grpSpPr>
        <p:pic>
          <p:nvPicPr>
            <p:cNvPr id="6" name="Billede 5">
              <a:extLst>
                <a:ext uri="{FF2B5EF4-FFF2-40B4-BE49-F238E27FC236}">
                  <a16:creationId xmlns:a16="http://schemas.microsoft.com/office/drawing/2014/main" id="{156F0DBB-2FB4-0A07-50B6-6B535D57F3A3}"/>
                </a:ext>
              </a:extLst>
            </p:cNvPr>
            <p:cNvPicPr>
              <a:picLocks noChangeAspect="1"/>
            </p:cNvPicPr>
            <p:nvPr/>
          </p:nvPicPr>
          <p:blipFill>
            <a:blip r:embed="rId3"/>
            <a:stretch>
              <a:fillRect/>
            </a:stretch>
          </p:blipFill>
          <p:spPr>
            <a:xfrm>
              <a:off x="5447134" y="1398843"/>
              <a:ext cx="6620799" cy="1733792"/>
            </a:xfrm>
            <a:prstGeom prst="rect">
              <a:avLst/>
            </a:prstGeom>
          </p:spPr>
        </p:pic>
        <p:pic>
          <p:nvPicPr>
            <p:cNvPr id="3074" name="Picture 2" descr="Sick Face Clipart, Transparent PNG Clipart Images Free Download - ClipartMax">
              <a:extLst>
                <a:ext uri="{FF2B5EF4-FFF2-40B4-BE49-F238E27FC236}">
                  <a16:creationId xmlns:a16="http://schemas.microsoft.com/office/drawing/2014/main" id="{8A436F85-425C-61D6-1C98-948CC608ED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9182" y="1844825"/>
              <a:ext cx="913474" cy="9910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165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7DA8C-120F-AD95-EA7F-E9865C8878A5}"/>
              </a:ext>
            </a:extLst>
          </p:cNvPr>
          <p:cNvSpPr>
            <a:spLocks noGrp="1"/>
          </p:cNvSpPr>
          <p:nvPr>
            <p:ph type="title"/>
          </p:nvPr>
        </p:nvSpPr>
        <p:spPr/>
        <p:txBody>
          <a:bodyPr/>
          <a:lstStyle/>
          <a:p>
            <a:r>
              <a:rPr lang="da-DK" dirty="0"/>
              <a:t>Hvornår får vi refusion?</a:t>
            </a:r>
          </a:p>
        </p:txBody>
      </p:sp>
      <p:sp>
        <p:nvSpPr>
          <p:cNvPr id="3" name="Pladsholder til indhold 2">
            <a:extLst>
              <a:ext uri="{FF2B5EF4-FFF2-40B4-BE49-F238E27FC236}">
                <a16:creationId xmlns:a16="http://schemas.microsoft.com/office/drawing/2014/main" id="{705722DA-79A1-0DFA-8068-6A65B294E14C}"/>
              </a:ext>
            </a:extLst>
          </p:cNvPr>
          <p:cNvSpPr>
            <a:spLocks noGrp="1"/>
          </p:cNvSpPr>
          <p:nvPr>
            <p:ph idx="1"/>
          </p:nvPr>
        </p:nvSpPr>
        <p:spPr/>
        <p:txBody>
          <a:bodyPr/>
          <a:lstStyle/>
          <a:p>
            <a:r>
              <a:rPr lang="da-DK" dirty="0"/>
              <a:t>Længerevarende sygdom – arbejdsgiverperiode: de første 30 dage er en karensperiode, hvor vi ikke får refusion</a:t>
            </a:r>
          </a:p>
          <a:p>
            <a:endParaRPr lang="da-DK" dirty="0"/>
          </a:p>
          <a:p>
            <a:r>
              <a:rPr lang="da-DK" b="1" dirty="0"/>
              <a:t>Refusion fra 1. sygedag:</a:t>
            </a:r>
          </a:p>
          <a:p>
            <a:pPr algn="l">
              <a:spcAft>
                <a:spcPts val="0"/>
              </a:spcAft>
              <a:buFont typeface="Arial" panose="020B0604020202020204" pitchFamily="34" charset="0"/>
              <a:buChar char="•"/>
            </a:pPr>
            <a:r>
              <a:rPr lang="da-DK" b="0" i="0" dirty="0">
                <a:solidFill>
                  <a:srgbClr val="000000"/>
                </a:solidFill>
                <a:effectLst/>
                <a:latin typeface="Arial" panose="020B0604020202020204" pitchFamily="34" charset="0"/>
              </a:rPr>
              <a:t>Graviditetsrelateret sygdom – oplys forventet terminsdato</a:t>
            </a:r>
            <a:endParaRPr lang="da-DK" b="0" i="0" dirty="0">
              <a:solidFill>
                <a:srgbClr val="323232"/>
              </a:solidFill>
              <a:effectLst/>
              <a:latin typeface="Arial" panose="020B0604020202020204" pitchFamily="34" charset="0"/>
            </a:endParaRPr>
          </a:p>
          <a:p>
            <a:pPr algn="l">
              <a:spcAft>
                <a:spcPts val="0"/>
              </a:spcAft>
              <a:buFont typeface="Arial" panose="020B0604020202020204" pitchFamily="34" charset="0"/>
              <a:buChar char="•"/>
            </a:pPr>
            <a:r>
              <a:rPr lang="da-DK" b="0" i="0" dirty="0">
                <a:solidFill>
                  <a:srgbClr val="000000"/>
                </a:solidFill>
                <a:effectLst/>
                <a:latin typeface="Arial" panose="020B0604020202020204" pitchFamily="34" charset="0"/>
              </a:rPr>
              <a:t>Nyansatte, hvor fraværet er begyndt inden otte uger efter ansættelsen                          (NB beskæftigelseskrav)</a:t>
            </a:r>
            <a:endParaRPr lang="da-DK" b="0" i="0" dirty="0">
              <a:solidFill>
                <a:srgbClr val="323232"/>
              </a:solidFill>
              <a:effectLst/>
              <a:latin typeface="Arial" panose="020B0604020202020204" pitchFamily="34" charset="0"/>
            </a:endParaRPr>
          </a:p>
          <a:p>
            <a:pPr algn="l">
              <a:spcAft>
                <a:spcPts val="0"/>
              </a:spcAft>
              <a:buFont typeface="Arial" panose="020B0604020202020204" pitchFamily="34" charset="0"/>
              <a:buChar char="•"/>
            </a:pPr>
            <a:r>
              <a:rPr lang="da-DK" b="0" i="0" dirty="0">
                <a:solidFill>
                  <a:srgbClr val="000000"/>
                </a:solidFill>
                <a:effectLst/>
                <a:latin typeface="Arial" panose="020B0604020202020204" pitchFamily="34" charset="0"/>
              </a:rPr>
              <a:t>Ansatte i fleksjob og visse andre tilskudsordninger, eller</a:t>
            </a:r>
            <a:endParaRPr lang="da-DK" b="0" i="0" dirty="0">
              <a:solidFill>
                <a:srgbClr val="323232"/>
              </a:solidFill>
              <a:effectLst/>
              <a:latin typeface="Arial" panose="020B0604020202020204" pitchFamily="34" charset="0"/>
            </a:endParaRPr>
          </a:p>
          <a:p>
            <a:pPr algn="l">
              <a:spcAft>
                <a:spcPts val="0"/>
              </a:spcAft>
              <a:buFont typeface="Arial" panose="020B0604020202020204" pitchFamily="34" charset="0"/>
              <a:buChar char="•"/>
            </a:pPr>
            <a:r>
              <a:rPr lang="da-DK" b="0" i="0" dirty="0">
                <a:solidFill>
                  <a:srgbClr val="000000"/>
                </a:solidFill>
                <a:effectLst/>
                <a:latin typeface="Arial" panose="020B0604020202020204" pitchFamily="34" charset="0"/>
              </a:rPr>
              <a:t>Hvor der er indgået aftale efter </a:t>
            </a:r>
            <a:r>
              <a:rPr lang="da-DK" b="0" i="0" dirty="0">
                <a:solidFill>
                  <a:srgbClr val="323232"/>
                </a:solidFill>
                <a:effectLst/>
                <a:latin typeface="Arial" panose="020B0604020202020204" pitchFamily="34" charset="0"/>
              </a:rPr>
              <a:t>Sygedagpengelovens § 56</a:t>
            </a:r>
          </a:p>
          <a:p>
            <a:pPr algn="l">
              <a:spcAft>
                <a:spcPts val="0"/>
              </a:spcAft>
              <a:buFont typeface="Arial" panose="020B0604020202020204" pitchFamily="34" charset="0"/>
              <a:buChar char="•"/>
            </a:pPr>
            <a:endParaRPr lang="da-DK" dirty="0">
              <a:solidFill>
                <a:srgbClr val="323232"/>
              </a:solidFill>
              <a:latin typeface="Arial" panose="020B0604020202020204" pitchFamily="34" charset="0"/>
            </a:endParaRPr>
          </a:p>
          <a:p>
            <a:pPr algn="l">
              <a:spcAft>
                <a:spcPts val="0"/>
              </a:spcAft>
              <a:buFont typeface="Arial" panose="020B0604020202020204" pitchFamily="34" charset="0"/>
              <a:buChar char="•"/>
            </a:pPr>
            <a:endParaRPr lang="da-DK" b="0" i="0" dirty="0">
              <a:solidFill>
                <a:srgbClr val="323232"/>
              </a:solidFill>
              <a:effectLst/>
              <a:latin typeface="Arial" panose="020B0604020202020204" pitchFamily="34" charset="0"/>
            </a:endParaRPr>
          </a:p>
          <a:p>
            <a:pPr algn="l">
              <a:spcAft>
                <a:spcPts val="0"/>
              </a:spcAft>
              <a:buFont typeface="Arial" panose="020B0604020202020204" pitchFamily="34" charset="0"/>
              <a:buChar char="•"/>
            </a:pPr>
            <a:r>
              <a:rPr lang="da-DK" dirty="0">
                <a:solidFill>
                  <a:srgbClr val="323232"/>
                </a:solidFill>
                <a:latin typeface="Arial" panose="020B0604020202020204" pitchFamily="34" charset="0"/>
              </a:rPr>
              <a:t>Derudover barsel, fædre- og forældreorlov, som HR administrerer</a:t>
            </a:r>
            <a:endParaRPr lang="da-DK" b="0" i="0" dirty="0">
              <a:solidFill>
                <a:srgbClr val="323232"/>
              </a:solidFill>
              <a:effectLst/>
              <a:latin typeface="Arial" panose="020B0604020202020204" pitchFamily="34" charset="0"/>
            </a:endParaRPr>
          </a:p>
          <a:p>
            <a:endParaRPr lang="da-DK" dirty="0"/>
          </a:p>
        </p:txBody>
      </p:sp>
      <p:sp>
        <p:nvSpPr>
          <p:cNvPr id="4" name="Pladsholder til slidenummer 3">
            <a:extLst>
              <a:ext uri="{FF2B5EF4-FFF2-40B4-BE49-F238E27FC236}">
                <a16:creationId xmlns:a16="http://schemas.microsoft.com/office/drawing/2014/main" id="{B92FB3AF-8F22-AD4C-8D83-0B885E94CD27}"/>
              </a:ext>
            </a:extLst>
          </p:cNvPr>
          <p:cNvSpPr>
            <a:spLocks noGrp="1"/>
          </p:cNvSpPr>
          <p:nvPr>
            <p:ph type="sldNum" sz="quarter" idx="11"/>
          </p:nvPr>
        </p:nvSpPr>
        <p:spPr/>
        <p:txBody>
          <a:bodyPr/>
          <a:lstStyle/>
          <a:p>
            <a:fld id="{103EA872-A674-449B-A120-B97244F8E91D}" type="slidenum">
              <a:rPr lang="en-GB" smtClean="0"/>
              <a:pPr/>
              <a:t>9</a:t>
            </a:fld>
            <a:endParaRPr lang="en-GB" dirty="0"/>
          </a:p>
        </p:txBody>
      </p:sp>
      <p:pic>
        <p:nvPicPr>
          <p:cNvPr id="4100" name="Picture 4" descr="Smiley - Syg og dårlig - Sticker | Smileys">
            <a:extLst>
              <a:ext uri="{FF2B5EF4-FFF2-40B4-BE49-F238E27FC236}">
                <a16:creationId xmlns:a16="http://schemas.microsoft.com/office/drawing/2014/main" id="{DCC10643-C762-E686-1A86-454716F0B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526" y="3861048"/>
            <a:ext cx="1959146" cy="195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72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FormConfiguration><![CDATA[{"formFields":[{"required":false,"type":"datePicker","name":"Date","label":"Date","helpTexts":{"prefix":"","postfix":""},"spacing":{},"fullyQualifiedName":"Date"},{"required":false,"placeholder":"","lines":0,"type":"textBox","name":"PresentationTitle","label":"Presentation title","helpTexts":{"prefix":"","postfix":""},"spacing":{},"fullyQualifiedName":"PresentationTitle"}],"formDataEntries":[{"name":"Date","value":"4Xm7d242HGo446IH5nRjQA=="},{"name":"PresentationTitle","value":"ZR/I84ubq+6CkRKNk7nn9w=="}]}]]></TemplafyFormConfiguration>
</file>

<file path=customXml/item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elementsMetadata":[],"enableDocumentContentUpdater":true,"documentContentValidatorConfiguration":{"enableDocumentContentValidator":false,"documentContentValidatorVersion":0},"slideId":"636837486366003040","version":"1.2"}]]></TemplafySlideTemplateConfiguration>
</file>

<file path=customXml/item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Props1.xml><?xml version="1.0" encoding="utf-8"?>
<ds:datastoreItem xmlns:ds="http://schemas.openxmlformats.org/officeDocument/2006/customXml" ds:itemID="{05DC2B94-7C1B-4C14-83B0-9CD2A82C27E0}">
  <ds:schemaRefs/>
</ds:datastoreItem>
</file>

<file path=customXml/itemProps2.xml><?xml version="1.0" encoding="utf-8"?>
<ds:datastoreItem xmlns:ds="http://schemas.openxmlformats.org/officeDocument/2006/customXml" ds:itemID="{8660AB89-308F-4A34-B01B-CC1A9333F1B1}">
  <ds:schemaRefs/>
</ds:datastoreItem>
</file>

<file path=customXml/itemProps3.xml><?xml version="1.0" encoding="utf-8"?>
<ds:datastoreItem xmlns:ds="http://schemas.openxmlformats.org/officeDocument/2006/customXml" ds:itemID="{F4C08C7F-F953-44DE-ACDE-930692BDDB0F}">
  <ds:schemaRefs/>
</ds:datastoreItem>
</file>

<file path=customXml/itemProps4.xml><?xml version="1.0" encoding="utf-8"?>
<ds:datastoreItem xmlns:ds="http://schemas.openxmlformats.org/officeDocument/2006/customXml" ds:itemID="{11FAAC39-0A3A-4CC2-A9C1-60940B78AE17}">
  <ds:schemaRefs/>
</ds:datastoreItem>
</file>

<file path=customXml/itemProps5.xml><?xml version="1.0" encoding="utf-8"?>
<ds:datastoreItem xmlns:ds="http://schemas.openxmlformats.org/officeDocument/2006/customXml" ds:itemID="{56C8BFB2-A911-4310-9D4A-421D773FAFA6}">
  <ds:schemaRefs/>
</ds:datastoreItem>
</file>

<file path=customXml/itemProps6.xml><?xml version="1.0" encoding="utf-8"?>
<ds:datastoreItem xmlns:ds="http://schemas.openxmlformats.org/officeDocument/2006/customXml" ds:itemID="{E5957E33-0059-46CE-AE7B-582F67E40B53}">
  <ds:schemaRefs/>
</ds:datastoreItem>
</file>

<file path=customXml/itemProps7.xml><?xml version="1.0" encoding="utf-8"?>
<ds:datastoreItem xmlns:ds="http://schemas.openxmlformats.org/officeDocument/2006/customXml" ds:itemID="{02E7CCCE-613B-4CED-B813-E473EA1E01B2}">
  <ds:schemaRefs/>
</ds:datastoreItem>
</file>

<file path=customXml/itemProps8.xml><?xml version="1.0" encoding="utf-8"?>
<ds:datastoreItem xmlns:ds="http://schemas.openxmlformats.org/officeDocument/2006/customXml" ds:itemID="{1334258C-C3E7-4029-A615-C886A240FB15}">
  <ds:schemaRefs/>
</ds:datastoreItem>
</file>

<file path=docProps/app.xml><?xml version="1.0" encoding="utf-8"?>
<Properties xmlns="http://schemas.openxmlformats.org/officeDocument/2006/extended-properties" xmlns:vt="http://schemas.openxmlformats.org/officeDocument/2006/docPropsVTypes">
  <Template/>
  <TotalTime>952</TotalTime>
  <Words>2224</Words>
  <Application>Microsoft Office PowerPoint</Application>
  <PresentationFormat>Brugerdefineret</PresentationFormat>
  <Paragraphs>343</Paragraphs>
  <Slides>21</Slides>
  <Notes>20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21</vt:i4>
      </vt:variant>
    </vt:vector>
  </HeadingPairs>
  <TitlesOfParts>
    <vt:vector size="28" baseType="lpstr">
      <vt:lpstr>Arial</vt:lpstr>
      <vt:lpstr>Calibri</vt:lpstr>
      <vt:lpstr>IBM Plex Serif</vt:lpstr>
      <vt:lpstr>Open Sans</vt:lpstr>
      <vt:lpstr>Verdana</vt:lpstr>
      <vt:lpstr>Wingdings</vt:lpstr>
      <vt:lpstr>Blank</vt:lpstr>
      <vt:lpstr>PowerPoint-præsentation</vt:lpstr>
      <vt:lpstr>Refusioner</vt:lpstr>
      <vt:lpstr>Dagsorden</vt:lpstr>
      <vt:lpstr>PowerPoint-præsentation</vt:lpstr>
      <vt:lpstr>Regler</vt:lpstr>
      <vt:lpstr>Reglerne</vt:lpstr>
      <vt:lpstr>Fravær – et overblik over processen</vt:lpstr>
      <vt:lpstr>Refusion består af 2 dele</vt:lpstr>
      <vt:lpstr>Hvornår får vi refusion?</vt:lpstr>
      <vt:lpstr>Beskæftigelseskrav</vt:lpstr>
      <vt:lpstr>Hvis vi ikke anmelder eller anmelder for sent</vt:lpstr>
      <vt:lpstr>Dødsfald/opsigelse/bortvisning</vt:lpstr>
      <vt:lpstr>Fejlkilder</vt:lpstr>
      <vt:lpstr>Hvor meget udgør refusionen</vt:lpstr>
      <vt:lpstr>Jobcentret / kommunen</vt:lpstr>
      <vt:lpstr>Hvem taster timesedlerne</vt:lpstr>
      <vt:lpstr>Tidsregistrering af sygdom</vt:lpstr>
      <vt:lpstr>Tidsregistrering af sygdom</vt:lpstr>
      <vt:lpstr>Tidsregistrering af sygdom</vt:lpstr>
      <vt:lpstr>Lidt statistik</vt:lpstr>
      <vt:lpstr>Har du brug for mere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Margrethe Helene Johanne Iversen</dc:creator>
  <cp:lastModifiedBy>Malene Sonne Alfastsen</cp:lastModifiedBy>
  <cp:revision>35</cp:revision>
  <dcterms:created xsi:type="dcterms:W3CDTF">2023-10-18T12:43:57Z</dcterms:created>
  <dcterms:modified xsi:type="dcterms:W3CDTF">2026-01-29T13:02:58Z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636838302414865013</vt:lpwstr>
  </property>
  <property fmtid="{D5CDD505-2E9C-101B-9397-08002B2CF9AE}" pid="6" name="TemplafyLanguageCode">
    <vt:lpwstr>en-GB</vt:lpwstr>
  </property>
</Properties>
</file>