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6"/>
  </p:sldMasterIdLst>
  <p:notesMasterIdLst>
    <p:notesMasterId r:id="rId22"/>
  </p:notesMasterIdLst>
  <p:handoutMasterIdLst>
    <p:handoutMasterId r:id="rId23"/>
  </p:handoutMasterIdLst>
  <p:sldIdLst>
    <p:sldId id="256" r:id="rId17"/>
    <p:sldId id="260" r:id="rId18"/>
    <p:sldId id="261" r:id="rId19"/>
    <p:sldId id="264" r:id="rId20"/>
    <p:sldId id="265" r:id="rId21"/>
  </p:sldIdLst>
  <p:sldSz cx="12190413" cy="6858000"/>
  <p:notesSz cx="6858000" cy="9144000"/>
  <p:custDataLst>
    <p:tags r:id="rId24"/>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507AC3-DD11-5B88-1C05-7BC66F77B28C}" name="Line Stavnsbo" initials="LS" userId="S::lins@dtu.dk::63ded9be-d80b-4f10-87cc-74ef8f10f51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098" autoAdjust="0"/>
  </p:normalViewPr>
  <p:slideViewPr>
    <p:cSldViewPr showGuides="1">
      <p:cViewPr varScale="1">
        <p:scale>
          <a:sx n="63" d="100"/>
          <a:sy n="63" d="100"/>
        </p:scale>
        <p:origin x="804" y="56"/>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slide" Target="slides/slide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5.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Master" Target="slideMasters/slideMaster1.xml"/><Relationship Id="rId20" Type="http://schemas.openxmlformats.org/officeDocument/2006/relationships/slide" Target="slides/slide4.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tags" Target="tags/tag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customXml" Target="../customXml/item10.xml"/><Relationship Id="rId19"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605239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da-DK" noProof="0"/>
              <a:t>Klik for at redigere i master</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da-DK" noProof="0"/>
              <a:t>Klik for at redigere i master</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da-DK"/>
              <a:t>Klik for at redigere i master</a:t>
            </a:r>
            <a:endParaRPr lang="en-GB" dirty="0"/>
          </a:p>
        </p:txBody>
      </p:sp>
      <p:sp>
        <p:nvSpPr>
          <p:cNvPr id="3" name="Content Placeholder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da-DK"/>
              <a:t>Klik for at redigere i master</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3121353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da-DK"/>
              <a:t>Klik for at redigere i master</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da-DK"/>
              <a:t>Klik for at redigere i master</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da-DK"/>
              <a:t>Klik for at redigere i master</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da-DK"/>
              <a:t>Klik for at redigere i master</a:t>
            </a:r>
            <a:endParaRPr lang="en-GB"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endParaRPr lang="en-GB" dirty="0"/>
          </a:p>
        </p:txBody>
      </p:sp>
      <p:sp>
        <p:nvSpPr>
          <p:cNvPr id="113676" name="text" descr="{&quot;templafy&quot;:{&quot;id&quot;:&quot;2fce62a0-f28a-44e1-a519-0cbe37b25f7a&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algn="l" eaLnBrk="0" hangingPunct="0">
              <a:spcBef>
                <a:spcPct val="0"/>
              </a:spcBef>
            </a:pPr>
            <a:r>
              <a:rPr lang="en-GB" sz="700" b="1" dirty="0">
                <a:solidFill>
                  <a:schemeClr val="bg1"/>
                </a:solidFill>
                <a:latin typeface="+mn-lt"/>
              </a:rPr>
              <a:t>DTU</a:t>
            </a:r>
          </a:p>
        </p:txBody>
      </p:sp>
      <p:sp>
        <p:nvSpPr>
          <p:cNvPr id="5" name="date" descr="{&quot;templafy&quot;:{&quot;id&quot;:&quot;58465eeb-cfe0-4970-97ec-88179dc0a9c2&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Date</a:t>
            </a:r>
          </a:p>
        </p:txBody>
      </p:sp>
      <p:sp>
        <p:nvSpPr>
          <p:cNvPr id="7" name="text" descr="{&quot;templafy&quot;:{&quot;id&quot;:&quot;5020bdfb-1912-4d6d-a5c3-71b7da283692&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r>
              <a:rPr lang="en-GB" sz="700" dirty="0">
                <a:solidFill>
                  <a:schemeClr val="bg1"/>
                </a:solidFill>
                <a:latin typeface="+mn-lt"/>
              </a:rPr>
              <a:t>Title</a:t>
            </a: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ft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customXml" Target="../../customXml/item14.xml"/><Relationship Id="rId1" Type="http://schemas.openxmlformats.org/officeDocument/2006/relationships/customXml" Target="../../customXml/item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8.xml"/><Relationship Id="rId1" Type="http://schemas.openxmlformats.org/officeDocument/2006/relationships/customXml" Target="../../customXml/item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013EF6E-BC23-40A0-80D4-1EBE64DCC5D9}"/>
              </a:ext>
            </a:extLst>
          </p:cNvPr>
          <p:cNvSpPr>
            <a:spLocks noGrp="1"/>
          </p:cNvSpPr>
          <p:nvPr>
            <p:ph type="sldNum" sz="quarter" idx="12"/>
          </p:nvPr>
        </p:nvSpPr>
        <p:spPr/>
        <p:txBody>
          <a:bodyPr/>
          <a:lstStyle/>
          <a:p>
            <a:fld id="{103EA872-A674-449B-A120-B97244F8E91D}" type="slidenum">
              <a:rPr lang="en-GB" smtClean="0"/>
              <a:pPr/>
              <a:t>1</a:t>
            </a:fld>
            <a:endParaRPr lang="en-GB" dirty="0"/>
          </a:p>
        </p:txBody>
      </p:sp>
    </p:spTree>
    <p:custDataLst>
      <p:custData r:id="rId1"/>
      <p:custData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4358EA-4D5B-461F-997D-DE6729900DE7}"/>
              </a:ext>
            </a:extLst>
          </p:cNvPr>
          <p:cNvSpPr>
            <a:spLocks noGrp="1"/>
          </p:cNvSpPr>
          <p:nvPr>
            <p:ph type="ctrTitle"/>
          </p:nvPr>
        </p:nvSpPr>
        <p:spPr/>
        <p:txBody>
          <a:bodyPr/>
          <a:lstStyle/>
          <a:p>
            <a:r>
              <a:rPr lang="en-GB" sz="7200" dirty="0" err="1"/>
              <a:t>Tidsplan</a:t>
            </a:r>
            <a:endParaRPr lang="en-GB" sz="7200" dirty="0"/>
          </a:p>
        </p:txBody>
      </p:sp>
      <p:sp>
        <p:nvSpPr>
          <p:cNvPr id="5" name="Subtitle 4">
            <a:extLst>
              <a:ext uri="{FF2B5EF4-FFF2-40B4-BE49-F238E27FC236}">
                <a16:creationId xmlns:a16="http://schemas.microsoft.com/office/drawing/2014/main" id="{88CE6942-A17C-4247-86C6-41FACF7E90AC}"/>
              </a:ext>
            </a:extLst>
          </p:cNvPr>
          <p:cNvSpPr>
            <a:spLocks noGrp="1"/>
          </p:cNvSpPr>
          <p:nvPr>
            <p:ph type="subTitle" idx="1"/>
          </p:nvPr>
        </p:nvSpPr>
        <p:spPr>
          <a:xfrm>
            <a:off x="271881" y="3312883"/>
            <a:ext cx="10840028" cy="1660654"/>
          </a:xfrm>
        </p:spPr>
        <p:txBody>
          <a:bodyPr/>
          <a:lstStyle/>
          <a:p>
            <a:r>
              <a:rPr lang="en-GB" sz="2400" dirty="0" err="1"/>
              <a:t>Lønforhandlingsproces</a:t>
            </a:r>
            <a:r>
              <a:rPr lang="en-GB" sz="2400" dirty="0"/>
              <a:t> 2026 (LF26)</a:t>
            </a:r>
          </a:p>
        </p:txBody>
      </p:sp>
      <p:sp>
        <p:nvSpPr>
          <p:cNvPr id="3" name="Slide Number Placeholder 2">
            <a:extLst>
              <a:ext uri="{FF2B5EF4-FFF2-40B4-BE49-F238E27FC236}">
                <a16:creationId xmlns:a16="http://schemas.microsoft.com/office/drawing/2014/main" id="{0AA221E4-1851-497D-90EE-984C7112166A}"/>
              </a:ext>
            </a:extLst>
          </p:cNvPr>
          <p:cNvSpPr>
            <a:spLocks noGrp="1"/>
          </p:cNvSpPr>
          <p:nvPr>
            <p:ph type="sldNum" sz="quarter" idx="17"/>
          </p:nvPr>
        </p:nvSpPr>
        <p:spPr/>
        <p:txBody>
          <a:bodyPr/>
          <a:lstStyle/>
          <a:p>
            <a:fld id="{24C8C45C-947F-4981-8B3F-4F32E973C901}" type="slidenum">
              <a:rPr lang="en-GB" smtClean="0"/>
              <a:pPr/>
              <a:t>2</a:t>
            </a:fld>
            <a:endParaRPr lang="en-GB" dirty="0"/>
          </a:p>
        </p:txBody>
      </p:sp>
    </p:spTree>
    <p:custDataLst>
      <p:custData r:id="rId1"/>
      <p:custData r:id="rId2"/>
    </p:custDataLst>
    <p:extLst>
      <p:ext uri="{BB962C8B-B14F-4D97-AF65-F5344CB8AC3E}">
        <p14:creationId xmlns:p14="http://schemas.microsoft.com/office/powerpoint/2010/main" val="2320714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26654" y="119736"/>
            <a:ext cx="9312374" cy="972716"/>
          </a:xfrm>
        </p:spPr>
        <p:txBody>
          <a:bodyPr/>
          <a:lstStyle/>
          <a:p>
            <a:r>
              <a:rPr lang="da-DK" dirty="0">
                <a:solidFill>
                  <a:schemeClr val="tx1"/>
                </a:solidFill>
              </a:rPr>
              <a:t>Tidsplan – LF26</a:t>
            </a:r>
          </a:p>
        </p:txBody>
      </p:sp>
      <p:sp>
        <p:nvSpPr>
          <p:cNvPr id="3" name="Pladsholder til indhold 2"/>
          <p:cNvSpPr>
            <a:spLocks noGrp="1"/>
          </p:cNvSpPr>
          <p:nvPr>
            <p:ph idx="1"/>
          </p:nvPr>
        </p:nvSpPr>
        <p:spPr>
          <a:xfrm>
            <a:off x="1157302" y="1412776"/>
            <a:ext cx="9312374" cy="4545578"/>
          </a:xfrm>
        </p:spPr>
        <p:txBody>
          <a:bodyPr/>
          <a:lstStyle/>
          <a:p>
            <a:pPr marL="0" indent="0">
              <a:buNone/>
            </a:pPr>
            <a:r>
              <a:rPr lang="da-DK" sz="1400" b="1" u="sng" dirty="0"/>
              <a:t>December 2025 &amp; januar 2026: Planlægning og opstart</a:t>
            </a:r>
            <a:br>
              <a:rPr lang="da-DK" sz="1400" b="1" i="1" dirty="0"/>
            </a:br>
            <a:endParaRPr lang="da-DK" sz="1400" b="1" i="1" dirty="0"/>
          </a:p>
          <a:p>
            <a:pPr marL="501650" lvl="1" indent="-285750">
              <a:buFont typeface="Arial" panose="020B0604020202020204" pitchFamily="34" charset="0"/>
              <a:buChar char="•"/>
            </a:pPr>
            <a:r>
              <a:rPr lang="da-DK" sz="1400" b="1" dirty="0"/>
              <a:t>Primo december: </a:t>
            </a:r>
          </a:p>
          <a:p>
            <a:pPr marL="915650" lvl="3" indent="-285750">
              <a:buFont typeface="Arial" panose="020B0604020202020204" pitchFamily="34" charset="0"/>
              <a:buChar char="•"/>
            </a:pPr>
            <a:r>
              <a:rPr lang="da-DK" sz="1400" dirty="0"/>
              <a:t>Direktører drøfter den interne lønforhandlingsproces med HR &amp; LSU</a:t>
            </a:r>
            <a:endParaRPr lang="da-DK" sz="1400" dirty="0">
              <a:cs typeface="Arial"/>
            </a:endParaRPr>
          </a:p>
          <a:p>
            <a:pPr marL="1113980" lvl="7" indent="-285750">
              <a:buFont typeface="Arial" panose="020B0604020202020204" pitchFamily="34" charset="0"/>
              <a:buChar char="•"/>
            </a:pPr>
            <a:r>
              <a:rPr lang="da-DK" sz="1400" dirty="0"/>
              <a:t>Særlig fokus på kommunikation af den lokale lønforhandlingsproces og forhandlingsresultatet. Herunder et særligt fokus på drøftelse af kriterier og strategiske overvejelser for tildeling af lønforbedring.</a:t>
            </a:r>
            <a:endParaRPr lang="da-DK" sz="1400" dirty="0">
              <a:cs typeface="Arial"/>
            </a:endParaRPr>
          </a:p>
          <a:p>
            <a:pPr marL="501650" lvl="1" indent="-285750">
              <a:buFont typeface="Arial" panose="020B0604020202020204" pitchFamily="34" charset="0"/>
              <a:buChar char="•"/>
            </a:pPr>
            <a:endParaRPr lang="da-DK" sz="1400" b="1" dirty="0">
              <a:cs typeface="Arial"/>
            </a:endParaRPr>
          </a:p>
          <a:p>
            <a:pPr marL="501650" lvl="1" indent="-285750">
              <a:buFont typeface="Arial" panose="020B0604020202020204" pitchFamily="34" charset="0"/>
              <a:buChar char="•"/>
            </a:pPr>
            <a:r>
              <a:rPr lang="da-DK" sz="1400" b="1" dirty="0"/>
              <a:t>(Fra) 8. december</a:t>
            </a:r>
            <a:r>
              <a:rPr lang="da-DK" sz="1400" dirty="0"/>
              <a:t>: </a:t>
            </a:r>
          </a:p>
          <a:p>
            <a:pPr marL="915650" lvl="3" indent="-285750">
              <a:buFont typeface="Arial" panose="020B0604020202020204" pitchFamily="34" charset="0"/>
              <a:buChar char="•"/>
            </a:pPr>
            <a:r>
              <a:rPr lang="da-DK" sz="1400" dirty="0"/>
              <a:t>Enheden skal senest inden juleferien sende en informationsmail til medarbejderne med invitation til det online selvindstillingsskema. Hvis enheden ønsker at lægge vægt på lokalt fastsatte kriterier, bør dette fremgå af mailen.</a:t>
            </a:r>
            <a:endParaRPr lang="da-DK" sz="1400" dirty="0">
              <a:cs typeface="Arial"/>
            </a:endParaRPr>
          </a:p>
          <a:p>
            <a:pPr marL="501650" lvl="1" indent="-285750">
              <a:buFont typeface="Arial" panose="020B0604020202020204" pitchFamily="34" charset="0"/>
              <a:buChar char="•"/>
            </a:pPr>
            <a:endParaRPr lang="da-DK" sz="1400" dirty="0">
              <a:cs typeface="Arial"/>
            </a:endParaRPr>
          </a:p>
          <a:p>
            <a:pPr marL="501650" lvl="1" indent="-285750">
              <a:buFont typeface="Arial" panose="020B0604020202020204" pitchFamily="34" charset="0"/>
              <a:buChar char="•"/>
            </a:pPr>
            <a:r>
              <a:rPr lang="da-DK" sz="1400" b="1" dirty="0"/>
              <a:t>12. januar</a:t>
            </a:r>
            <a:r>
              <a:rPr lang="da-DK" sz="1400" dirty="0"/>
              <a:t>: </a:t>
            </a:r>
          </a:p>
          <a:p>
            <a:pPr marL="915650" lvl="3" indent="-285750">
              <a:buFont typeface="Arial" panose="020B0604020202020204" pitchFamily="34" charset="0"/>
              <a:buChar char="•"/>
            </a:pPr>
            <a:r>
              <a:rPr lang="da-DK" sz="1400" dirty="0"/>
              <a:t>Koncern HR leverer lønforhandlingsarket. Der leveres ark til: </a:t>
            </a:r>
            <a:endParaRPr lang="da-DK" sz="1400" dirty="0">
              <a:cs typeface="Arial"/>
            </a:endParaRPr>
          </a:p>
          <a:p>
            <a:pPr marL="1113980" lvl="6" indent="-285750">
              <a:buFont typeface="Arial" panose="020B0604020202020204" pitchFamily="34" charset="0"/>
              <a:buChar char="•"/>
            </a:pPr>
            <a:r>
              <a:rPr lang="da-DK" sz="1400" dirty="0"/>
              <a:t>Enhederne </a:t>
            </a:r>
            <a:endParaRPr lang="da-DK" sz="1400" dirty="0">
              <a:cs typeface="Arial"/>
            </a:endParaRPr>
          </a:p>
          <a:p>
            <a:pPr marL="1113980" lvl="4" indent="-285750">
              <a:buFont typeface="Arial" panose="020B0604020202020204" pitchFamily="34" charset="0"/>
              <a:buChar char="•"/>
            </a:pPr>
            <a:r>
              <a:rPr lang="da-DK" sz="1400" dirty="0"/>
              <a:t>Tillidsrepræsentanterne (for de forhandlingsberettigede organisationer/PKAT)</a:t>
            </a:r>
            <a:endParaRPr lang="da-DK" sz="1400" dirty="0">
              <a:cs typeface="Arial"/>
            </a:endParaRPr>
          </a:p>
          <a:p>
            <a:pPr marL="615315" lvl="2" indent="-197485"/>
            <a:endParaRPr lang="da-DK" sz="1400" dirty="0">
              <a:cs typeface="Arial"/>
            </a:endParaRPr>
          </a:p>
          <a:p>
            <a:pPr marL="197485" indent="-197485"/>
            <a:endParaRPr lang="da-DK" sz="1600" dirty="0">
              <a:cs typeface="Arial"/>
            </a:endParaRPr>
          </a:p>
        </p:txBody>
      </p:sp>
      <p:sp>
        <p:nvSpPr>
          <p:cNvPr id="4" name="Pladsholder til slidenummer 3"/>
          <p:cNvSpPr>
            <a:spLocks noGrp="1"/>
          </p:cNvSpPr>
          <p:nvPr>
            <p:ph type="sldNum" sz="quarter" idx="4294967295"/>
          </p:nvPr>
        </p:nvSpPr>
        <p:spPr>
          <a:xfrm>
            <a:off x="11757025" y="6540500"/>
            <a:ext cx="433388" cy="317500"/>
          </a:xfrm>
        </p:spPr>
        <p:txBody>
          <a:bodyPr/>
          <a:lstStyle/>
          <a:p>
            <a:pPr>
              <a:defRPr/>
            </a:pPr>
            <a:fld id="{E2D483DE-DD15-4527-AEF0-22A151F0F7AF}" type="slidenum">
              <a:rPr lang="da-DK" smtClean="0"/>
              <a:pPr>
                <a:defRPr/>
              </a:pPr>
              <a:t>3</a:t>
            </a:fld>
            <a:endParaRPr lang="da-DK"/>
          </a:p>
        </p:txBody>
      </p:sp>
    </p:spTree>
    <p:extLst>
      <p:ext uri="{BB962C8B-B14F-4D97-AF65-F5344CB8AC3E}">
        <p14:creationId xmlns:p14="http://schemas.microsoft.com/office/powerpoint/2010/main" val="4023218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59051-E705-D057-9C6D-C12B00DA83D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B591F2B-3A9C-1321-5F0E-B2356BB00D1F}"/>
              </a:ext>
            </a:extLst>
          </p:cNvPr>
          <p:cNvSpPr>
            <a:spLocks noGrp="1"/>
          </p:cNvSpPr>
          <p:nvPr>
            <p:ph type="title"/>
          </p:nvPr>
        </p:nvSpPr>
        <p:spPr>
          <a:xfrm>
            <a:off x="1126654" y="119736"/>
            <a:ext cx="9312374" cy="972716"/>
          </a:xfrm>
        </p:spPr>
        <p:txBody>
          <a:bodyPr/>
          <a:lstStyle/>
          <a:p>
            <a:r>
              <a:rPr lang="da-DK" dirty="0">
                <a:solidFill>
                  <a:schemeClr val="tx1"/>
                </a:solidFill>
              </a:rPr>
              <a:t>Tidsplan – LF26</a:t>
            </a:r>
          </a:p>
        </p:txBody>
      </p:sp>
      <p:sp>
        <p:nvSpPr>
          <p:cNvPr id="3" name="Pladsholder til indhold 2">
            <a:extLst>
              <a:ext uri="{FF2B5EF4-FFF2-40B4-BE49-F238E27FC236}">
                <a16:creationId xmlns:a16="http://schemas.microsoft.com/office/drawing/2014/main" id="{151B141E-6B10-768A-AA9F-299B8DD5D1BD}"/>
              </a:ext>
            </a:extLst>
          </p:cNvPr>
          <p:cNvSpPr>
            <a:spLocks noGrp="1"/>
          </p:cNvSpPr>
          <p:nvPr>
            <p:ph idx="1"/>
          </p:nvPr>
        </p:nvSpPr>
        <p:spPr>
          <a:xfrm>
            <a:off x="1157302" y="1412776"/>
            <a:ext cx="9312374" cy="4545578"/>
          </a:xfrm>
        </p:spPr>
        <p:txBody>
          <a:bodyPr/>
          <a:lstStyle/>
          <a:p>
            <a:pPr marL="0" indent="0">
              <a:buNone/>
            </a:pPr>
            <a:r>
              <a:rPr lang="da-DK" sz="1400" b="1" u="sng" dirty="0"/>
              <a:t>Januar, februar &amp; marts 2026:  Forhandlinger forberedes og gennemføres jf. lokal aftalt proces</a:t>
            </a:r>
            <a:endParaRPr lang="da-DK" sz="1400" b="1" u="sng" dirty="0">
              <a:cs typeface="Arial"/>
            </a:endParaRPr>
          </a:p>
          <a:p>
            <a:pPr marL="0" indent="0">
              <a:buNone/>
            </a:pPr>
            <a:endParaRPr lang="da-DK" sz="1400" dirty="0">
              <a:cs typeface="Arial"/>
            </a:endParaRPr>
          </a:p>
          <a:p>
            <a:pPr marL="455195" indent="-285750">
              <a:buFont typeface="Arial" panose="020B0604020202020204" pitchFamily="34" charset="0"/>
              <a:buChar char="•"/>
            </a:pPr>
            <a:r>
              <a:rPr lang="da-DK" sz="1400" b="1" dirty="0"/>
              <a:t>23. januar: </a:t>
            </a:r>
          </a:p>
          <a:p>
            <a:pPr marL="872795" lvl="2" indent="-285750">
              <a:buFont typeface="Arial" panose="020B0604020202020204" pitchFamily="34" charset="0"/>
              <a:buChar char="•"/>
            </a:pPr>
            <a:r>
              <a:rPr lang="da-DK" sz="1400" dirty="0"/>
              <a:t>Seneste frist for medarbejderne til at submitte deres selvindstilling </a:t>
            </a:r>
          </a:p>
          <a:p>
            <a:pPr marL="1085195" lvl="3" indent="-285750">
              <a:buFont typeface="Arial" panose="020B0604020202020204" pitchFamily="34" charset="0"/>
              <a:buChar char="•"/>
            </a:pPr>
            <a:r>
              <a:rPr lang="da-DK" sz="1400" dirty="0"/>
              <a:t>Deadline er sat inden det nye Inside går live</a:t>
            </a:r>
            <a:endParaRPr lang="da-DK" sz="1400" b="1" dirty="0">
              <a:cs typeface="Arial"/>
            </a:endParaRPr>
          </a:p>
          <a:p>
            <a:pPr marL="455195" indent="-285750">
              <a:buFont typeface="Arial" panose="020B0604020202020204" pitchFamily="34" charset="0"/>
              <a:buChar char="•"/>
            </a:pPr>
            <a:endParaRPr lang="da-DK" sz="1400" b="1" dirty="0">
              <a:cs typeface="Arial"/>
            </a:endParaRPr>
          </a:p>
          <a:p>
            <a:pPr marL="455195" indent="-285750">
              <a:buFont typeface="Arial" panose="020B0604020202020204" pitchFamily="34" charset="0"/>
              <a:buChar char="•"/>
            </a:pPr>
            <a:r>
              <a:rPr lang="da-DK" sz="1400" b="1" dirty="0"/>
              <a:t>27. marts:</a:t>
            </a:r>
          </a:p>
          <a:p>
            <a:pPr marL="872795" lvl="2" indent="-285750">
              <a:buFont typeface="Arial" panose="020B0604020202020204" pitchFamily="34" charset="0"/>
              <a:buChar char="•"/>
            </a:pPr>
            <a:r>
              <a:rPr lang="da-DK" sz="1400" dirty="0"/>
              <a:t>Frist for indsendelse af samtlige forhandlingsresultater til Koncern HR</a:t>
            </a:r>
            <a:endParaRPr lang="da-DK" sz="1400" dirty="0">
              <a:cs typeface="Arial"/>
            </a:endParaRPr>
          </a:p>
          <a:p>
            <a:pPr marL="1085195" lvl="3" indent="-285750">
              <a:buFont typeface="Arial" panose="020B0604020202020204" pitchFamily="34" charset="0"/>
              <a:buChar char="•"/>
            </a:pPr>
            <a:r>
              <a:rPr lang="da-DK" sz="1400" dirty="0"/>
              <a:t>Det samlede lønforhandlingsresultat vil alene fremgå af lønforhandlingsarket</a:t>
            </a:r>
            <a:endParaRPr lang="da-DK" sz="1400" dirty="0">
              <a:cs typeface="Arial"/>
            </a:endParaRPr>
          </a:p>
          <a:p>
            <a:pPr marL="615315" lvl="2" indent="-197485"/>
            <a:endParaRPr lang="da-DK" sz="1400" dirty="0">
              <a:cs typeface="Arial"/>
            </a:endParaRPr>
          </a:p>
          <a:p>
            <a:pPr marL="197485" indent="-197485"/>
            <a:endParaRPr lang="da-DK" sz="1600" dirty="0">
              <a:cs typeface="Arial"/>
            </a:endParaRPr>
          </a:p>
        </p:txBody>
      </p:sp>
      <p:sp>
        <p:nvSpPr>
          <p:cNvPr id="4" name="Pladsholder til slidenummer 3">
            <a:extLst>
              <a:ext uri="{FF2B5EF4-FFF2-40B4-BE49-F238E27FC236}">
                <a16:creationId xmlns:a16="http://schemas.microsoft.com/office/drawing/2014/main" id="{26CEDE1B-3DBF-79AB-6C32-1771E475CDFF}"/>
              </a:ext>
            </a:extLst>
          </p:cNvPr>
          <p:cNvSpPr>
            <a:spLocks noGrp="1"/>
          </p:cNvSpPr>
          <p:nvPr>
            <p:ph type="sldNum" sz="quarter" idx="4294967295"/>
          </p:nvPr>
        </p:nvSpPr>
        <p:spPr>
          <a:xfrm>
            <a:off x="11757025" y="6540500"/>
            <a:ext cx="433388" cy="317500"/>
          </a:xfrm>
        </p:spPr>
        <p:txBody>
          <a:bodyPr/>
          <a:lstStyle/>
          <a:p>
            <a:pPr>
              <a:defRPr/>
            </a:pPr>
            <a:fld id="{E2D483DE-DD15-4527-AEF0-22A151F0F7AF}" type="slidenum">
              <a:rPr lang="da-DK" smtClean="0"/>
              <a:pPr>
                <a:defRPr/>
              </a:pPr>
              <a:t>4</a:t>
            </a:fld>
            <a:endParaRPr lang="da-DK"/>
          </a:p>
        </p:txBody>
      </p:sp>
    </p:spTree>
    <p:extLst>
      <p:ext uri="{BB962C8B-B14F-4D97-AF65-F5344CB8AC3E}">
        <p14:creationId xmlns:p14="http://schemas.microsoft.com/office/powerpoint/2010/main" val="320754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A0C4C-796F-CA3D-9050-230960A552C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A9D5087-8BF3-3E83-F139-8FFE8D67D4E9}"/>
              </a:ext>
            </a:extLst>
          </p:cNvPr>
          <p:cNvSpPr>
            <a:spLocks noGrp="1"/>
          </p:cNvSpPr>
          <p:nvPr>
            <p:ph type="title"/>
          </p:nvPr>
        </p:nvSpPr>
        <p:spPr>
          <a:xfrm>
            <a:off x="1126654" y="119736"/>
            <a:ext cx="9312374" cy="972716"/>
          </a:xfrm>
        </p:spPr>
        <p:txBody>
          <a:bodyPr/>
          <a:lstStyle/>
          <a:p>
            <a:r>
              <a:rPr lang="da-DK" dirty="0">
                <a:solidFill>
                  <a:schemeClr val="tx1"/>
                </a:solidFill>
              </a:rPr>
              <a:t>Tidsplan – LF26</a:t>
            </a:r>
          </a:p>
        </p:txBody>
      </p:sp>
      <p:sp>
        <p:nvSpPr>
          <p:cNvPr id="3" name="Pladsholder til indhold 2">
            <a:extLst>
              <a:ext uri="{FF2B5EF4-FFF2-40B4-BE49-F238E27FC236}">
                <a16:creationId xmlns:a16="http://schemas.microsoft.com/office/drawing/2014/main" id="{4E111490-F422-588F-F13C-D4851FF85DA3}"/>
              </a:ext>
            </a:extLst>
          </p:cNvPr>
          <p:cNvSpPr>
            <a:spLocks noGrp="1"/>
          </p:cNvSpPr>
          <p:nvPr>
            <p:ph idx="1"/>
          </p:nvPr>
        </p:nvSpPr>
        <p:spPr>
          <a:xfrm>
            <a:off x="1157302" y="1412776"/>
            <a:ext cx="9312374" cy="4752528"/>
          </a:xfrm>
        </p:spPr>
        <p:txBody>
          <a:bodyPr/>
          <a:lstStyle/>
          <a:p>
            <a:pPr marL="0" indent="0">
              <a:buNone/>
            </a:pPr>
            <a:r>
              <a:rPr lang="da-DK" sz="1400" b="1" u="sng" dirty="0"/>
              <a:t>April &amp; Maj 2026: Kommunikation og godkendelse af forhandlingerne</a:t>
            </a:r>
            <a:br>
              <a:rPr lang="da-DK" sz="1400" b="1" u="sng" dirty="0"/>
            </a:br>
            <a:endParaRPr lang="da-DK" sz="1400" b="1" u="sng" dirty="0"/>
          </a:p>
          <a:p>
            <a:pPr lvl="1">
              <a:buFont typeface="Arial" panose="020B0604020202020204" pitchFamily="34" charset="0"/>
              <a:buChar char="•"/>
            </a:pPr>
            <a:r>
              <a:rPr lang="da-DK" sz="1400" dirty="0"/>
              <a:t>Kommunikation af lønforhandlingsresultatet til den enkelte medarbejder påbegyndes, når resultatet er færdigforhandlet og godkendt i Koncern HR (undtagen for professorer og TAP-ledere) </a:t>
            </a:r>
            <a:br>
              <a:rPr lang="da-DK" sz="1400" dirty="0"/>
            </a:br>
            <a:endParaRPr lang="da-DK" sz="1400" dirty="0"/>
          </a:p>
          <a:p>
            <a:pPr lvl="1">
              <a:buFont typeface="Arial" panose="020B0604020202020204" pitchFamily="34" charset="0"/>
              <a:buChar char="•"/>
            </a:pPr>
            <a:r>
              <a:rPr lang="da-DK" sz="1400" b="1" dirty="0"/>
              <a:t>Medio april: </a:t>
            </a:r>
          </a:p>
          <a:p>
            <a:pPr lvl="3">
              <a:buFont typeface="Arial" panose="020B0604020202020204" pitchFamily="34" charset="0"/>
              <a:buChar char="•"/>
            </a:pPr>
            <a:r>
              <a:rPr lang="da-DK" sz="1400" dirty="0"/>
              <a:t>Direktionsgodkendelse af Professorer og TAP-ledere. Først herefter kan de pågældende medarbejdere informeres. </a:t>
            </a:r>
            <a:br>
              <a:rPr lang="da-DK" sz="1400" dirty="0"/>
            </a:br>
            <a:endParaRPr lang="da-DK" sz="1400" dirty="0"/>
          </a:p>
          <a:p>
            <a:pPr lvl="1">
              <a:buFont typeface="Arial" panose="020B0604020202020204" pitchFamily="34" charset="0"/>
              <a:buChar char="•"/>
            </a:pPr>
            <a:r>
              <a:rPr lang="da-DK" sz="1400" b="1" dirty="0"/>
              <a:t>8. maj: </a:t>
            </a:r>
          </a:p>
          <a:p>
            <a:pPr lvl="3">
              <a:buFont typeface="Arial" panose="020B0604020202020204" pitchFamily="34" charset="0"/>
              <a:buChar char="•"/>
            </a:pPr>
            <a:r>
              <a:rPr lang="da-DK" sz="1400" dirty="0"/>
              <a:t>Frist for at meddele Koncern HR, at kommunikationen af lønforhandlingsresultatet er afsluttet. </a:t>
            </a:r>
            <a:endParaRPr lang="da-DK" sz="1400" b="1" dirty="0"/>
          </a:p>
          <a:p>
            <a:pPr marL="0" indent="0">
              <a:buNone/>
              <a:defRPr/>
            </a:pPr>
            <a:endParaRPr lang="da-DK" sz="1400" dirty="0"/>
          </a:p>
          <a:p>
            <a:pPr marL="0" indent="0" algn="just">
              <a:buNone/>
              <a:defRPr/>
            </a:pPr>
            <a:r>
              <a:rPr lang="da-DK" sz="1400" b="1" u="sng" dirty="0"/>
              <a:t>Maj: Udbetaling</a:t>
            </a:r>
          </a:p>
          <a:p>
            <a:pPr marL="0" indent="0" algn="just">
              <a:buNone/>
              <a:defRPr/>
            </a:pPr>
            <a:endParaRPr lang="da-DK" sz="1400" b="1" u="sng" dirty="0"/>
          </a:p>
          <a:p>
            <a:pPr lvl="1" algn="just">
              <a:buFont typeface="Arial" panose="020B0604020202020204" pitchFamily="34" charset="0"/>
              <a:buChar char="•"/>
              <a:defRPr/>
            </a:pPr>
            <a:r>
              <a:rPr lang="da-DK" sz="1400" b="1" dirty="0"/>
              <a:t>Ultimo maj: </a:t>
            </a:r>
          </a:p>
          <a:p>
            <a:pPr lvl="2" algn="just">
              <a:buFont typeface="Arial" panose="020B0604020202020204" pitchFamily="34" charset="0"/>
              <a:buChar char="•"/>
              <a:defRPr/>
            </a:pPr>
            <a:r>
              <a:rPr lang="da-DK" sz="1400" dirty="0"/>
              <a:t>Koncern HR sender lønbreve til medarbejderens e-Boks. Koncern HR sender ikke kopi til øvrige.</a:t>
            </a:r>
          </a:p>
          <a:p>
            <a:pPr marL="417600" lvl="2" indent="0" algn="just">
              <a:buNone/>
              <a:defRPr/>
            </a:pPr>
            <a:endParaRPr lang="da-DK" sz="1400" dirty="0"/>
          </a:p>
          <a:p>
            <a:pPr lvl="1" algn="just">
              <a:buFont typeface="Arial" panose="020B0604020202020204" pitchFamily="34" charset="0"/>
              <a:buChar char="•"/>
              <a:defRPr/>
            </a:pPr>
            <a:r>
              <a:rPr lang="da-DK" sz="1400" b="1" dirty="0"/>
              <a:t>29. maj:</a:t>
            </a:r>
            <a:r>
              <a:rPr lang="da-DK" sz="1400" dirty="0"/>
              <a:t> </a:t>
            </a:r>
          </a:p>
          <a:p>
            <a:pPr lvl="2" algn="just">
              <a:buFont typeface="Arial" panose="020B0604020202020204" pitchFamily="34" charset="0"/>
              <a:buChar char="•"/>
              <a:defRPr/>
            </a:pPr>
            <a:r>
              <a:rPr lang="da-DK" sz="1400" dirty="0"/>
              <a:t>Udbetalingsdato for lønforbedring (med tilbagevirkende kraft fra 1. april 2026).</a:t>
            </a:r>
          </a:p>
          <a:p>
            <a:pPr marL="703580" lvl="2" indent="-285750">
              <a:buFont typeface="Arial" panose="020B0604020202020204" pitchFamily="34" charset="0"/>
              <a:buChar char="•"/>
            </a:pPr>
            <a:endParaRPr lang="da-DK" sz="1400" dirty="0">
              <a:cs typeface="Arial"/>
            </a:endParaRPr>
          </a:p>
          <a:p>
            <a:pPr marL="197485" indent="-197485"/>
            <a:endParaRPr lang="da-DK" sz="1600" dirty="0">
              <a:cs typeface="Arial"/>
            </a:endParaRPr>
          </a:p>
        </p:txBody>
      </p:sp>
      <p:sp>
        <p:nvSpPr>
          <p:cNvPr id="4" name="Pladsholder til slidenummer 3">
            <a:extLst>
              <a:ext uri="{FF2B5EF4-FFF2-40B4-BE49-F238E27FC236}">
                <a16:creationId xmlns:a16="http://schemas.microsoft.com/office/drawing/2014/main" id="{BC6D6E90-D6D7-628B-0841-0F46520D0722}"/>
              </a:ext>
            </a:extLst>
          </p:cNvPr>
          <p:cNvSpPr>
            <a:spLocks noGrp="1"/>
          </p:cNvSpPr>
          <p:nvPr>
            <p:ph type="sldNum" sz="quarter" idx="4294967295"/>
          </p:nvPr>
        </p:nvSpPr>
        <p:spPr>
          <a:xfrm>
            <a:off x="11757025" y="6540500"/>
            <a:ext cx="433388" cy="317500"/>
          </a:xfrm>
        </p:spPr>
        <p:txBody>
          <a:bodyPr/>
          <a:lstStyle/>
          <a:p>
            <a:pPr>
              <a:defRPr/>
            </a:pPr>
            <a:fld id="{E2D483DE-DD15-4527-AEF0-22A151F0F7AF}" type="slidenum">
              <a:rPr lang="da-DK" smtClean="0"/>
              <a:pPr>
                <a:defRPr/>
              </a:pPr>
              <a:t>5</a:t>
            </a:fld>
            <a:endParaRPr lang="da-DK"/>
          </a:p>
        </p:txBody>
      </p:sp>
    </p:spTree>
    <p:extLst>
      <p:ext uri="{BB962C8B-B14F-4D97-AF65-F5344CB8AC3E}">
        <p14:creationId xmlns:p14="http://schemas.microsoft.com/office/powerpoint/2010/main" val="31747366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Blank.potx" id="{3B38FA3B-2246-40E5-A61A-EA1559A3CD76}" vid="{D5F764FD-A73C-4B6C-BF48-3536DEB79AD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10.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11.xml><?xml version="1.0" encoding="utf-8"?>
<TemplafySlideFormConfiguration><![CDATA[{"formFields":[],"formDataEntries":[]}]]></TemplafySlideFormConfiguration>
</file>

<file path=customXml/item12.xml><?xml version="1.0" encoding="utf-8"?>
<TemplafySlideTemplateConfiguration><![CDATA[{"elementsMetadata":[],"enableDocumentContentUpdater":true,"documentContentValidatorConfiguration":{"enableDocumentContentValidator":false,"documentContentValidatorVersion":0},"slideId":"636837486369128185","version":"1.2"}]]></TemplafySlideTemplateConfiguration>
</file>

<file path=customXml/item13.xml><?xml version="1.0" encoding="utf-8"?>
<TemplafySlideFormConfiguration><![CDATA[{"formFields":[],"formDataEntries":[]}]]></TemplafySlideFormConfiguration>
</file>

<file path=customXml/item14.xml><?xml version="1.0" encoding="utf-8"?>
<TemplafySlideFormConfiguration><![CDATA[{"formFields":[],"formDataEntries":[]}]]></TemplafySlideFormConfiguration>
</file>

<file path=customXml/item15.xml><?xml version="1.0" encoding="utf-8"?>
<TemplafySlideTemplateConfiguration><![CDATA[{"elementsMetadata":[],"enableDocumentContentUpdater":true,"documentContentValidatorConfiguration":{"enableDocumentContentValidator":false,"documentContentValidatorVersion":0},"slideId":"636837486369128185","version":"1.2"}]]></TemplafySlideTemplateConfiguration>
</file>

<file path=customXml/item2.xml><?xml version="1.0" encoding="utf-8"?>
<TemplafySlideTemplateConfiguration><![CDATA[{"elementsMetadata":[],"enableDocumentContentUpdater":true,"documentContentValidatorConfiguration":{"enableDocumentContentValidator":false,"documentContentValidatorVersion":0},"slideId":"636837486366003040","version":"1.2"}]]></TemplafySlideTemplateConfiguration>
</file>

<file path=customXml/item3.xml><?xml version="1.0" encoding="utf-8"?>
<TemplafySlideTemplateConfiguration><![CDATA[{"elementsMetadata":[],"enableDocumentContentUpdater":true,"documentContentValidatorConfiguration":{"enableDocumentContentValidator":false,"documentContentValidatorVersion":0},"slideId":"636837486366003040","version":"1.2"}]]></TemplafySlideTemplateConfiguration>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TemplafySlideFormConfiguration><![CDATA[{"formFields":[],"formDataEntries":[]}]]></TemplafySlideFormConfiguration>
</file>

<file path=customXml/item6.xml><?xml version="1.0" encoding="utf-8"?>
<TemplafyTemplateConfiguration><![CDATA[{"elementsMetadata":[{"type":"shape","id":"2fce62a0-f28a-44e1-a519-0cbe37b25f7a","elementConfiguration":{"binding":"UserProfile.Offices.Workarea_{{DocumentLanguage}}","disableUpdates":false,"type":"text"}},{"type":"shape","id":"58465eeb-cfe0-4970-97ec-88179dc0a9c2","elementConfiguration":{"binding":"Form.Date","format":"{{DateFormats.GeneralDate}}","disableUpdates":false,"type":"date"}},{"type":"shape","id":"5020bdfb-1912-4d6d-a5c3-71b7da283692","elementConfiguration":{"binding":"Form.PresentationTitle","disableUpdates":false,"type":"text"}},{"type":"shape","id":"8d5b95d1-8a23-4044-9620-bf5e7305a170","elementConfiguration":{"binding":"UserProfile.Offices.Workarea_{{DocumentLanguage}}","disableUpdates":false,"type":"text"}},{"type":"shape","id":"79fbb3c3-dd89-47ef-91e9-e0bd2bb0942f","elementConfiguration":{"binding":"Form.Date","format":"{{DateFormats.GeneralDate}}","disableUpdates":false,"type":"date"}},{"type":"shape","id":"5e9447ba-0dff-46ec-ac33-540c046ca40a","elementConfiguration":{"binding":"Form.PresentationTitle","disableUpdates":false,"type":"text"}}],"transformationConfigurations":[{"language":"{{DocumentLanguage}}","disableUpdates":false,"type":"proofingLanguage"}],"enableDocumentContentUpdater":true,"templateName":"DTU Template 16_9 - Corporate red","templateDescription":"","version":"1.2"}]]></TemplafyTemplateConfiguration>
</file>

<file path=customXml/item7.xml><?xml version="1.0" encoding="utf-8"?>
<ct:contentTypeSchema xmlns:ct="http://schemas.microsoft.com/office/2006/metadata/contentType" xmlns:ma="http://schemas.microsoft.com/office/2006/metadata/properties/metaAttributes" ct:_="" ma:_="" ma:contentTypeName="Dokument" ma:contentTypeID="0x01010000A2E59B3585AC42ADA14FF51E535C1F" ma:contentTypeVersion="6" ma:contentTypeDescription="Opret et nyt dokument." ma:contentTypeScope="" ma:versionID="bbe4406aa9dcc4650923902c3cd32641">
  <xsd:schema xmlns:xsd="http://www.w3.org/2001/XMLSchema" xmlns:xs="http://www.w3.org/2001/XMLSchema" xmlns:p="http://schemas.microsoft.com/office/2006/metadata/properties" xmlns:ns2="e1ce3854-6d29-46e9-9861-00cc9f5739b6" xmlns:ns3="a29d99de-6bed-48a8-9a15-be539619830e" targetNamespace="http://schemas.microsoft.com/office/2006/metadata/properties" ma:root="true" ma:fieldsID="416ca8d009a06e6c187712b1d1c3aefd" ns2:_="" ns3:_="">
    <xsd:import namespace="e1ce3854-6d29-46e9-9861-00cc9f5739b6"/>
    <xsd:import namespace="a29d99de-6bed-48a8-9a15-be539619830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ce3854-6d29-46e9-9861-00cc9f5739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29d99de-6bed-48a8-9a15-be539619830e"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xml><?xml version="1.0" encoding="utf-8"?>
<TemplafySlideFormConfiguration><![CDATA[{"formFields":[],"formDataEntries":[]}]]></TemplafySlideFormConfiguration>
</file>

<file path=customXml/item9.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name":"Date","value":"4Xm7d242HGo446IH5nRjQA=="},{"name":"PresentationTitle","value":"ZR/I84ubq+6CkRKNk7nn9w=="}]}]]></TemplafyFormConfiguration>
</file>

<file path=customXml/itemProps1.xml><?xml version="1.0" encoding="utf-8"?>
<ds:datastoreItem xmlns:ds="http://schemas.openxmlformats.org/officeDocument/2006/customXml" ds:itemID="{363E9CBD-8B26-4A24-82F0-790F1B50D7A0}">
  <ds:schemaRefs>
    <ds:schemaRef ds:uri="http://schemas.microsoft.com/sharepoint/v3/contenttype/forms"/>
  </ds:schemaRefs>
</ds:datastoreItem>
</file>

<file path=customXml/itemProps10.xml><?xml version="1.0" encoding="utf-8"?>
<ds:datastoreItem xmlns:ds="http://schemas.openxmlformats.org/officeDocument/2006/customXml" ds:itemID="{02E7CCCE-613B-4CED-B813-E473EA1E01B2}">
  <ds:schemaRefs/>
</ds:datastoreItem>
</file>

<file path=customXml/itemProps11.xml><?xml version="1.0" encoding="utf-8"?>
<ds:datastoreItem xmlns:ds="http://schemas.openxmlformats.org/officeDocument/2006/customXml" ds:itemID="{F4C08C7F-F953-44DE-ACDE-930692BDDB0F}">
  <ds:schemaRefs/>
</ds:datastoreItem>
</file>

<file path=customXml/itemProps12.xml><?xml version="1.0" encoding="utf-8"?>
<ds:datastoreItem xmlns:ds="http://schemas.openxmlformats.org/officeDocument/2006/customXml" ds:itemID="{C16D147A-19CA-4F7D-8761-E35081C9D0B8}">
  <ds:schemaRefs/>
</ds:datastoreItem>
</file>

<file path=customXml/itemProps13.xml><?xml version="1.0" encoding="utf-8"?>
<ds:datastoreItem xmlns:ds="http://schemas.openxmlformats.org/officeDocument/2006/customXml" ds:itemID="{8660AB89-308F-4A34-B01B-CC1A9333F1B1}">
  <ds:schemaRefs/>
</ds:datastoreItem>
</file>

<file path=customXml/itemProps14.xml><?xml version="1.0" encoding="utf-8"?>
<ds:datastoreItem xmlns:ds="http://schemas.openxmlformats.org/officeDocument/2006/customXml" ds:itemID="{78C5EAF1-AB9B-44E5-9C70-2BA8CE891E29}">
  <ds:schemaRefs/>
</ds:datastoreItem>
</file>

<file path=customXml/itemProps15.xml><?xml version="1.0" encoding="utf-8"?>
<ds:datastoreItem xmlns:ds="http://schemas.openxmlformats.org/officeDocument/2006/customXml" ds:itemID="{11FAAC39-0A3A-4CC2-A9C1-60940B78AE17}">
  <ds:schemaRefs/>
</ds:datastoreItem>
</file>

<file path=customXml/itemProps2.xml><?xml version="1.0" encoding="utf-8"?>
<ds:datastoreItem xmlns:ds="http://schemas.openxmlformats.org/officeDocument/2006/customXml" ds:itemID="{FEB2F039-1D5A-4F49-967D-A0AB021DE68D}">
  <ds:schemaRefs/>
</ds:datastoreItem>
</file>

<file path=customXml/itemProps3.xml><?xml version="1.0" encoding="utf-8"?>
<ds:datastoreItem xmlns:ds="http://schemas.openxmlformats.org/officeDocument/2006/customXml" ds:itemID="{E5957E33-0059-46CE-AE7B-582F67E40B53}">
  <ds:schemaRefs/>
</ds:datastoreItem>
</file>

<file path=customXml/itemProps4.xml><?xml version="1.0" encoding="utf-8"?>
<ds:datastoreItem xmlns:ds="http://schemas.openxmlformats.org/officeDocument/2006/customXml" ds:itemID="{CA233FD2-2533-4C37-8758-65003AB7803F}">
  <ds:schemaRefs>
    <ds:schemaRef ds:uri="http://schemas.microsoft.com/office/2006/metadata/properties"/>
    <ds:schemaRef ds:uri="http://schemas.microsoft.com/office/infopath/2007/PartnerControls"/>
  </ds:schemaRefs>
</ds:datastoreItem>
</file>

<file path=customXml/itemProps5.xml><?xml version="1.0" encoding="utf-8"?>
<ds:datastoreItem xmlns:ds="http://schemas.openxmlformats.org/officeDocument/2006/customXml" ds:itemID="{56C8BFB2-A911-4310-9D4A-421D773FAFA6}">
  <ds:schemaRefs/>
</ds:datastoreItem>
</file>

<file path=customXml/itemProps6.xml><?xml version="1.0" encoding="utf-8"?>
<ds:datastoreItem xmlns:ds="http://schemas.openxmlformats.org/officeDocument/2006/customXml" ds:itemID="{1334258C-C3E7-4029-A615-C886A240FB15}">
  <ds:schemaRefs/>
</ds:datastoreItem>
</file>

<file path=customXml/itemProps7.xml><?xml version="1.0" encoding="utf-8"?>
<ds:datastoreItem xmlns:ds="http://schemas.openxmlformats.org/officeDocument/2006/customXml" ds:itemID="{9DB10F60-2AD8-4290-8388-5DB6678A5E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ce3854-6d29-46e9-9861-00cc9f5739b6"/>
    <ds:schemaRef ds:uri="a29d99de-6bed-48a8-9a15-be53961983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8.xml><?xml version="1.0" encoding="utf-8"?>
<ds:datastoreItem xmlns:ds="http://schemas.openxmlformats.org/officeDocument/2006/customXml" ds:itemID="{1CEB30CD-CC1E-4A48-BF59-D75EBF1DC131}">
  <ds:schemaRefs/>
</ds:datastoreItem>
</file>

<file path=customXml/itemProps9.xml><?xml version="1.0" encoding="utf-8"?>
<ds:datastoreItem xmlns:ds="http://schemas.openxmlformats.org/officeDocument/2006/customXml" ds:itemID="{05DC2B94-7C1B-4C14-83B0-9CD2A82C27E0}">
  <ds:schemaRefs/>
</ds:datastoreItem>
</file>

<file path=docProps/app.xml><?xml version="1.0" encoding="utf-8"?>
<Properties xmlns="http://schemas.openxmlformats.org/officeDocument/2006/extended-properties" xmlns:vt="http://schemas.openxmlformats.org/officeDocument/2006/docPropsVTypes">
  <Template>blank</Template>
  <TotalTime>315</TotalTime>
  <Words>306</Words>
  <Application>Microsoft Office PowerPoint</Application>
  <PresentationFormat>Custom</PresentationFormat>
  <Paragraphs>46</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Verdana</vt:lpstr>
      <vt:lpstr>Blank</vt:lpstr>
      <vt:lpstr>PowerPoint Presentation</vt:lpstr>
      <vt:lpstr>Tidsplan</vt:lpstr>
      <vt:lpstr>Tidsplan – LF26</vt:lpstr>
      <vt:lpstr>Tidsplan – LF26</vt:lpstr>
      <vt:lpstr>Tidsplan – LF26</vt:lpstr>
    </vt:vector>
  </TitlesOfParts>
  <Company>DTU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Tidsplan – lønforhandlingsrunde 2022</dc:title>
  <dc:creator>Line Stavnsbo</dc:creator>
  <cp:lastModifiedBy>Maya Louise Koch</cp:lastModifiedBy>
  <cp:revision>21</cp:revision>
  <dcterms:created xsi:type="dcterms:W3CDTF">2021-11-04T14:44:42Z</dcterms:created>
  <dcterms:modified xsi:type="dcterms:W3CDTF">2025-11-24T07:38:53Z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636838302414865013</vt:lpwstr>
  </property>
  <property fmtid="{D5CDD505-2E9C-101B-9397-08002B2CF9AE}" pid="6" name="TemplafyLanguageCode">
    <vt:lpwstr>en-GB</vt:lpwstr>
  </property>
  <property fmtid="{D5CDD505-2E9C-101B-9397-08002B2CF9AE}" pid="7" name="ContentTypeId">
    <vt:lpwstr>0x01010000A2E59B3585AC42ADA14FF51E535C1F</vt:lpwstr>
  </property>
</Properties>
</file>