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62" r:id="rId8"/>
  </p:sldMasterIdLst>
  <p:notesMasterIdLst>
    <p:notesMasterId r:id="rId18"/>
  </p:notesMasterIdLst>
  <p:handoutMasterIdLst>
    <p:handoutMasterId r:id="rId19"/>
  </p:handoutMasterIdLst>
  <p:sldIdLst>
    <p:sldId id="260" r:id="rId9"/>
    <p:sldId id="283" r:id="rId10"/>
    <p:sldId id="281" r:id="rId11"/>
    <p:sldId id="261" r:id="rId12"/>
    <p:sldId id="266" r:id="rId13"/>
    <p:sldId id="264" r:id="rId14"/>
    <p:sldId id="276" r:id="rId15"/>
    <p:sldId id="285" r:id="rId16"/>
    <p:sldId id="265" r:id="rId17"/>
  </p:sldIdLst>
  <p:sldSz cx="12190413" cy="6858000"/>
  <p:notesSz cx="6797675" cy="9926638"/>
  <p:embeddedFontLst>
    <p:embeddedFont>
      <p:font typeface="Verdana" panose="020B0604030504040204" pitchFamily="34" charset="0"/>
      <p:regular r:id="rId20"/>
      <p:bold r:id="rId21"/>
      <p:italic r:id="rId22"/>
      <p:boldItalic r:id="rId23"/>
    </p:embeddedFont>
    <p:embeddedFont>
      <p:font typeface="Neo Sans Pro Black" panose="020B0A04030504040204" pitchFamily="34" charset="0"/>
      <p:bold r:id="rId24"/>
      <p:boldItalic r:id="rId25"/>
    </p:embeddedFont>
    <p:embeddedFont>
      <p:font typeface="Neo Sans Pro" panose="020B0504030504040204" pitchFamily="34" charset="0"/>
      <p:regular r:id="rId26"/>
      <p:bold r:id="rId27"/>
      <p:italic r:id="rId28"/>
      <p:boldItalic r:id="rId29"/>
    </p:embeddedFont>
    <p:embeddedFont>
      <p:font typeface="ＭＳ Ｐゴシック" panose="020B0600070205080204" pitchFamily="34" charset="-128"/>
      <p:regular r:id="rId30"/>
    </p:embeddedFont>
  </p:embeddedFontLst>
  <p:custDataLst>
    <p:tags r:id="rId31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Fog" initials="NF" lastIdx="1" clrIdx="0">
    <p:extLst>
      <p:ext uri="{19B8F6BF-5375-455C-9EA6-DF929625EA0E}">
        <p15:presenceInfo xmlns:p15="http://schemas.microsoft.com/office/powerpoint/2012/main" userId="S-1-5-21-4207196655-1284807994-987816898-89179" providerId="AD"/>
      </p:ext>
    </p:extLst>
  </p:cmAuthor>
  <p:cmAuthor id="2" name="Anne Seirup Nicolaisen" initials="ASN" lastIdx="6" clrIdx="1">
    <p:extLst>
      <p:ext uri="{19B8F6BF-5375-455C-9EA6-DF929625EA0E}">
        <p15:presenceInfo xmlns:p15="http://schemas.microsoft.com/office/powerpoint/2012/main" userId="S-1-5-21-4207196655-1284807994-987816898-10163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634"/>
    <a:srgbClr val="2F3EEA"/>
    <a:srgbClr val="FF6600"/>
    <a:srgbClr val="F6D04D"/>
    <a:srgbClr val="FFFFFF"/>
    <a:srgbClr val="171748"/>
    <a:srgbClr val="1FD082"/>
    <a:srgbClr val="990000"/>
    <a:srgbClr val="00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B6E4BD-386F-4F8A-93A0-FA2FAE58A05B}" v="286" dt="2023-05-23T09:45:13.339"/>
  </p1510:revLst>
</p1510:revInfo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4826" autoAdjust="0"/>
  </p:normalViewPr>
  <p:slideViewPr>
    <p:cSldViewPr showGuides="1">
      <p:cViewPr varScale="1">
        <p:scale>
          <a:sx n="99" d="100"/>
          <a:sy n="99" d="100"/>
        </p:scale>
        <p:origin x="30" y="648"/>
      </p:cViewPr>
      <p:guideLst/>
    </p:cSldViewPr>
  </p:slideViewPr>
  <p:outlineViewPr>
    <p:cViewPr>
      <p:scale>
        <a:sx n="33" d="100"/>
        <a:sy n="33" d="100"/>
      </p:scale>
      <p:origin x="0" y="-274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46" d="100"/>
          <a:sy n="46" d="100"/>
        </p:scale>
        <p:origin x="2736" y="36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font" Target="fonts/font5.fntdata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31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>
                <a:latin typeface="Arial" panose="020B0604020202020204" pitchFamily="34" charset="0"/>
              </a:rPr>
              <a:pPr/>
              <a:t>‹#›</a:t>
            </a:fld>
            <a:endParaRPr lang="da-D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734BB09-483B-4C4B-A5A4-C02A22055B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3979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96846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1705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90754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tsinformation.dk/eli/retsinfo/2019/10128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findit.dtu.dk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12190413" cy="6861600"/>
          </a:xfrm>
          <a:prstGeom prst="rect">
            <a:avLst/>
          </a:prstGeom>
          <a:solidFill>
            <a:srgbClr val="FC763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Click to edit Master title style</a:t>
            </a:r>
            <a:endParaRPr lang="da-DK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Click to edit Master subtitle style</a:t>
            </a:r>
            <a:endParaRPr lang="da-DK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2" name="text" descr="{&quot;templafy&quot;:{&quot;id&quot;:&quot;08cd085c-4e32-4ded-b358-489fbbe06f02&quot;}}" title="UserProfile.Offices.Workarea_{{DocumentLanguage}}">
            <a:extLst>
              <a:ext uri="{FF2B5EF4-FFF2-40B4-BE49-F238E27FC236}">
                <a16:creationId xmlns:a16="http://schemas.microsoft.com/office/drawing/2014/main" id="{88D4F65B-7B1E-4E1A-AD30-98C826D9001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80000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da-DK" sz="700" b="1" dirty="0">
                <a:solidFill>
                  <a:srgbClr val="FFFFFF"/>
                </a:solidFill>
                <a:latin typeface="+mn-lt"/>
              </a:rPr>
              <a:t>Danmarks Tekniske Universitet</a:t>
            </a:r>
          </a:p>
        </p:txBody>
      </p:sp>
      <p:sp>
        <p:nvSpPr>
          <p:cNvPr id="17" name="text" descr="{&quot;templafy&quot;:{&quot;id&quot;:&quot;6ae51645-d256-48a3-bd1d-e2ca0cb33c3d&quot;}}" title="Form.PresentationTitle">
            <a:extLst>
              <a:ext uri="{FF2B5EF4-FFF2-40B4-BE49-F238E27FC236}">
                <a16:creationId xmlns:a16="http://schemas.microsoft.com/office/drawing/2014/main" id="{1E153215-8D65-430A-AB7B-C1174877467B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da-DK" sz="7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8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text" descr="{&quot;templafy&quot;:{&quot;id&quot;:&quot;08cd085c-4e32-4ded-b358-489fbbe06f02&quot;}}" title="UserProfile.Offices.Workarea_{{DocumentLanguage}}">
            <a:extLst>
              <a:ext uri="{FF2B5EF4-FFF2-40B4-BE49-F238E27FC236}">
                <a16:creationId xmlns:a16="http://schemas.microsoft.com/office/drawing/2014/main" id="{88D4F65B-7B1E-4E1A-AD30-98C826D9001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80000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da-DK" sz="700" b="1" dirty="0">
                <a:solidFill>
                  <a:srgbClr val="FFFFFF"/>
                </a:solidFill>
                <a:latin typeface="+mn-lt"/>
              </a:rPr>
              <a:t>Danmarks Tekniske Universitet</a:t>
            </a:r>
          </a:p>
        </p:txBody>
      </p:sp>
      <p:sp>
        <p:nvSpPr>
          <p:cNvPr id="17" name="text" descr="{&quot;templafy&quot;:{&quot;id&quot;:&quot;6ae51645-d256-48a3-bd1d-e2ca0cb33c3d&quot;}}" title="Form.PresentationTitle">
            <a:extLst>
              <a:ext uri="{FF2B5EF4-FFF2-40B4-BE49-F238E27FC236}">
                <a16:creationId xmlns:a16="http://schemas.microsoft.com/office/drawing/2014/main" id="{1E153215-8D65-430A-AB7B-C1174877467B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da-DK" sz="7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7A455A2-244F-C3A0-1F53-D8C51C0C8B2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080000" y="1738800"/>
            <a:ext cx="784887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eaLnBrk="1" hangingPunct="1">
              <a:lnSpc>
                <a:spcPts val="9000"/>
              </a:lnSpc>
              <a:spcBef>
                <a:spcPts val="0"/>
              </a:spcBef>
              <a:buFontTx/>
              <a:buNone/>
              <a:defRPr sz="8000" b="1" kern="1000" spc="-100">
                <a:latin typeface="+mn-lt"/>
                <a:ea typeface="+mn-ea"/>
              </a:defRPr>
            </a:lvl1pPr>
            <a:lvl2pPr marL="414000" indent="-198000" eaLnBrk="1" hangingPunct="1">
              <a:spcBef>
                <a:spcPct val="20000"/>
              </a:spcBef>
              <a:buChar char="–"/>
              <a:defRPr sz="1800">
                <a:latin typeface="+mn-lt"/>
                <a:ea typeface="+mn-ea"/>
              </a:defRPr>
            </a:lvl2pPr>
            <a:lvl3pPr marL="615600" indent="-198000" eaLnBrk="1" hangingPunct="1">
              <a:spcBef>
                <a:spcPct val="20000"/>
              </a:spcBef>
              <a:buChar char="•"/>
              <a:defRPr sz="1800">
                <a:latin typeface="+mn-lt"/>
                <a:ea typeface="+mn-ea"/>
              </a:defRPr>
            </a:lvl3pPr>
            <a:lvl4pPr marL="828000" indent="-198000" eaLnBrk="1" hangingPunct="1">
              <a:spcBef>
                <a:spcPct val="20000"/>
              </a:spcBef>
              <a:buChar char="–"/>
              <a:defRPr sz="1800">
                <a:latin typeface="+mn-lt"/>
                <a:ea typeface="+mn-ea"/>
              </a:defRPr>
            </a:lvl4pPr>
            <a:lvl5pPr marL="1026000" indent="-198000" eaLnBrk="1" hangingPunct="1">
              <a:spcBef>
                <a:spcPct val="20000"/>
              </a:spcBef>
              <a:buChar char="»"/>
              <a:defRPr sz="1800">
                <a:latin typeface="+mn-lt"/>
                <a:ea typeface="+mn-ea"/>
              </a:defRPr>
            </a:lvl5pPr>
            <a:lvl6pPr marL="1026000" indent="-1980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  <a:ea typeface="+mn-ea"/>
              </a:defRPr>
            </a:lvl6pPr>
            <a:lvl7pPr marL="1026000" indent="-1980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  <a:ea typeface="+mn-ea"/>
              </a:defRPr>
            </a:lvl7pPr>
            <a:lvl8pPr marL="1026000" indent="-1980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  <a:ea typeface="+mn-ea"/>
              </a:defRPr>
            </a:lvl8pPr>
            <a:lvl9pPr marL="1026000" indent="-1980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  <a:ea typeface="+mn-ea"/>
              </a:defRPr>
            </a:lvl9pPr>
          </a:lstStyle>
          <a:p>
            <a:pPr lvl="0"/>
            <a:r>
              <a:rPr lang="da-DK" dirty="0">
                <a:solidFill>
                  <a:schemeClr val="accent6"/>
                </a:solidFill>
              </a:rPr>
              <a:t>Perspektivering af din MUS </a:t>
            </a:r>
          </a:p>
        </p:txBody>
      </p:sp>
      <p:sp>
        <p:nvSpPr>
          <p:cNvPr id="7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C763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4867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0573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da-DK"/>
              <a:t>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  <a:p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2267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 userDrawn="1">
          <p15:clr>
            <a:srgbClr val="F26B43"/>
          </p15:clr>
        </p15:guide>
        <p15:guide id="2" pos="5247" userDrawn="1">
          <p15:clr>
            <a:srgbClr val="F26B43"/>
          </p15:clr>
        </p15:guide>
        <p15:guide id="3" pos="1117" userDrawn="1">
          <p15:clr>
            <a:srgbClr val="F26B43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da-DK"/>
              <a:t>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  <a:p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8356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2660" userDrawn="1">
          <p15:clr>
            <a:srgbClr val="F26B43"/>
          </p15:clr>
        </p15:guide>
        <p15:guide id="3" pos="2335" userDrawn="1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da-DK" dirty="0"/>
              <a:t>Click to add title one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da-DK" dirty="0"/>
              <a:t>Click to add title one line</a:t>
            </a:r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endParaRPr lang="da-DK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da-DK" dirty="0"/>
              <a:t>Click to add title one line</a:t>
            </a:r>
            <a:endParaRPr lang="da-DK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endParaRPr lang="da-DK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63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rgbClr val="FC763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910AF215-35EC-4CCB-96FD-44B8889F703D}" type="datetime1">
              <a:rPr lang="da-DK" smtClean="0"/>
              <a:t>23-06-2023</a:t>
            </a:fld>
            <a:endParaRPr lang="da-DK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1786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C763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DB929303-C501-4E2F-90FA-408B2DDC2E20}" type="datetime1">
              <a:rPr lang="da-DK" smtClean="0"/>
              <a:t>23-06-2023</a:t>
            </a:fld>
            <a:endParaRPr lang="da-DK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FC763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FC763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3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Click to edit Master title style</a:t>
            </a:r>
            <a:endParaRPr lang="da-DK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Click to edit Master subtitle style</a:t>
            </a:r>
            <a:endParaRPr lang="da-DK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259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E2ADE4B-EECC-8785-26AD-A2BC9F4F615D}"/>
              </a:ext>
            </a:extLst>
          </p:cNvPr>
          <p:cNvSpPr txBox="1"/>
          <p:nvPr userDrawn="1"/>
        </p:nvSpPr>
        <p:spPr>
          <a:xfrm>
            <a:off x="1018642" y="2024844"/>
            <a:ext cx="11336400" cy="38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lvl="0" indent="0" eaLnBrk="1" hangingPunct="1">
              <a:lnSpc>
                <a:spcPct val="110000"/>
              </a:lnSpc>
              <a:spcBef>
                <a:spcPts val="0"/>
              </a:spcBef>
              <a:buFontTx/>
              <a:buNone/>
              <a:defRPr sz="9600" b="1">
                <a:latin typeface="+mn-lt"/>
                <a:ea typeface="+mn-ea"/>
              </a:defRPr>
            </a:lvl1pPr>
            <a:lvl2pPr marL="414000" indent="-198000" eaLnBrk="1" hangingPunct="1">
              <a:spcBef>
                <a:spcPct val="20000"/>
              </a:spcBef>
              <a:buChar char="–"/>
              <a:defRPr sz="1800">
                <a:latin typeface="+mn-lt"/>
                <a:ea typeface="+mn-ea"/>
              </a:defRPr>
            </a:lvl2pPr>
            <a:lvl3pPr marL="615600" indent="-198000" eaLnBrk="1" hangingPunct="1">
              <a:spcBef>
                <a:spcPct val="20000"/>
              </a:spcBef>
              <a:buChar char="•"/>
              <a:defRPr sz="1800">
                <a:latin typeface="+mn-lt"/>
                <a:ea typeface="+mn-ea"/>
              </a:defRPr>
            </a:lvl3pPr>
            <a:lvl4pPr marL="828000" indent="-198000" eaLnBrk="1" hangingPunct="1">
              <a:spcBef>
                <a:spcPct val="20000"/>
              </a:spcBef>
              <a:buChar char="–"/>
              <a:defRPr sz="1800">
                <a:latin typeface="+mn-lt"/>
                <a:ea typeface="+mn-ea"/>
              </a:defRPr>
            </a:lvl4pPr>
            <a:lvl5pPr marL="1026000" indent="-198000" eaLnBrk="1" hangingPunct="1">
              <a:spcBef>
                <a:spcPct val="20000"/>
              </a:spcBef>
              <a:buChar char="»"/>
              <a:defRPr sz="1800">
                <a:latin typeface="+mn-lt"/>
                <a:ea typeface="+mn-ea"/>
              </a:defRPr>
            </a:lvl5pPr>
            <a:lvl6pPr marL="1026000" indent="-1980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  <a:ea typeface="+mn-ea"/>
              </a:defRPr>
            </a:lvl6pPr>
            <a:lvl7pPr marL="1026000" indent="-1980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  <a:ea typeface="+mn-ea"/>
              </a:defRPr>
            </a:lvl7pPr>
            <a:lvl8pPr marL="1026000" indent="-1980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  <a:ea typeface="+mn-ea"/>
              </a:defRPr>
            </a:lvl8pPr>
            <a:lvl9pPr marL="1026000" indent="-1980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  <a:ea typeface="+mn-ea"/>
              </a:defRPr>
            </a:lvl9pPr>
          </a:lstStyle>
          <a:p>
            <a:pPr lvl="0"/>
            <a:r>
              <a:rPr lang="da-DK" dirty="0">
                <a:solidFill>
                  <a:schemeClr val="accent6"/>
                </a:solidFill>
              </a:rPr>
              <a:t>MUS på DTU</a:t>
            </a:r>
          </a:p>
          <a:p>
            <a:pPr lvl="0"/>
            <a:r>
              <a:rPr lang="da-DK" dirty="0"/>
              <a:t>              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text" descr="{&quot;templafy&quot;:{&quot;id&quot;:&quot;08cd085c-4e32-4ded-b358-489fbbe06f02&quot;}}" title="UserProfile.Offices.Workarea_{{DocumentLanguage}}">
            <a:extLst>
              <a:ext uri="{FF2B5EF4-FFF2-40B4-BE49-F238E27FC236}">
                <a16:creationId xmlns:a16="http://schemas.microsoft.com/office/drawing/2014/main" id="{88D4F65B-7B1E-4E1A-AD30-98C826D9001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80000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da-DK" sz="700" b="1" dirty="0">
                <a:solidFill>
                  <a:srgbClr val="FFFFFF"/>
                </a:solidFill>
                <a:latin typeface="+mn-lt"/>
              </a:rPr>
              <a:t>Danmarks Tekniske Universitet</a:t>
            </a:r>
          </a:p>
        </p:txBody>
      </p:sp>
      <p:sp>
        <p:nvSpPr>
          <p:cNvPr id="17" name="text" descr="{&quot;templafy&quot;:{&quot;id&quot;:&quot;6ae51645-d256-48a3-bd1d-e2ca0cb33c3d&quot;}}" title="Form.PresentationTitle">
            <a:extLst>
              <a:ext uri="{FF2B5EF4-FFF2-40B4-BE49-F238E27FC236}">
                <a16:creationId xmlns:a16="http://schemas.microsoft.com/office/drawing/2014/main" id="{1E153215-8D65-430A-AB7B-C1174877467B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da-DK" sz="7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A9E0741-693D-FC0F-629F-DA227F289BB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080000" y="3934800"/>
            <a:ext cx="11336227" cy="38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marL="180975" indent="-180975" eaLnBrk="1" hangingPunct="1">
              <a:spcBef>
                <a:spcPct val="20000"/>
              </a:spcBef>
              <a:buNone/>
              <a:defRPr sz="1800" kern="0">
                <a:latin typeface="+mn-lt"/>
                <a:ea typeface="+mn-ea"/>
              </a:defRPr>
            </a:lvl1pPr>
            <a:lvl2pPr marL="414000" indent="-198000" eaLnBrk="1" hangingPunct="1">
              <a:spcBef>
                <a:spcPct val="20000"/>
              </a:spcBef>
              <a:buChar char="–"/>
              <a:defRPr sz="1800">
                <a:latin typeface="+mn-lt"/>
                <a:ea typeface="+mn-ea"/>
              </a:defRPr>
            </a:lvl2pPr>
            <a:lvl3pPr marL="615600" indent="-198000" eaLnBrk="1" hangingPunct="1">
              <a:spcBef>
                <a:spcPct val="20000"/>
              </a:spcBef>
              <a:buChar char="•"/>
              <a:defRPr sz="1800">
                <a:latin typeface="+mn-lt"/>
                <a:ea typeface="+mn-ea"/>
              </a:defRPr>
            </a:lvl3pPr>
            <a:lvl4pPr marL="828000" indent="-198000" eaLnBrk="1" hangingPunct="1">
              <a:spcBef>
                <a:spcPct val="20000"/>
              </a:spcBef>
              <a:buChar char="–"/>
              <a:defRPr sz="1800">
                <a:latin typeface="+mn-lt"/>
                <a:ea typeface="+mn-ea"/>
              </a:defRPr>
            </a:lvl4pPr>
            <a:lvl5pPr marL="1026000" indent="-198000" eaLnBrk="1" hangingPunct="1">
              <a:spcBef>
                <a:spcPct val="20000"/>
              </a:spcBef>
              <a:buChar char="»"/>
              <a:defRPr sz="1800">
                <a:latin typeface="+mn-lt"/>
                <a:ea typeface="+mn-ea"/>
              </a:defRPr>
            </a:lvl5pPr>
            <a:lvl6pPr marL="1026000" indent="-1980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  <a:ea typeface="+mn-ea"/>
              </a:defRPr>
            </a:lvl6pPr>
            <a:lvl7pPr marL="1026000" indent="-1980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  <a:ea typeface="+mn-ea"/>
              </a:defRPr>
            </a:lvl7pPr>
            <a:lvl8pPr marL="1026000" indent="-1980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  <a:ea typeface="+mn-ea"/>
              </a:defRPr>
            </a:lvl8pPr>
            <a:lvl9pPr marL="1026000" indent="-1980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  <a:ea typeface="+mn-ea"/>
              </a:defRPr>
            </a:lvl9pPr>
          </a:lstStyle>
          <a:p>
            <a:pPr lvl="0"/>
            <a:endParaRPr lang="da-DK" dirty="0"/>
          </a:p>
          <a:p>
            <a:pPr lvl="0"/>
            <a:r>
              <a:rPr lang="da-DK" dirty="0">
                <a:solidFill>
                  <a:schemeClr val="accent6"/>
                </a:solidFill>
              </a:rPr>
              <a:t>På DTU arbejder vi dialogbaseret med trivsel og ledelse </a:t>
            </a:r>
          </a:p>
          <a:p>
            <a:pPr lvl="0"/>
            <a:r>
              <a:rPr lang="da-DK" dirty="0">
                <a:solidFill>
                  <a:schemeClr val="accent6"/>
                </a:solidFill>
              </a:rPr>
              <a:t>Materialer findes på</a:t>
            </a:r>
          </a:p>
        </p:txBody>
      </p:sp>
      <p:sp>
        <p:nvSpPr>
          <p:cNvPr id="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C763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7473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3725169-DF85-89F1-8D83-B57D8D4A846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604842" y="1080000"/>
            <a:ext cx="3034980" cy="4744889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39750" indent="-357188">
              <a:lnSpc>
                <a:spcPts val="2000"/>
              </a:lnSpc>
              <a:spcBef>
                <a:spcPts val="600"/>
              </a:spcBef>
              <a:buNone/>
            </a:pPr>
            <a:endParaRPr lang="da-DK" sz="1600" b="1" kern="0" dirty="0"/>
          </a:p>
          <a:p>
            <a:pPr marL="539750" indent="-357188">
              <a:lnSpc>
                <a:spcPts val="2000"/>
              </a:lnSpc>
              <a:spcBef>
                <a:spcPts val="600"/>
              </a:spcBef>
              <a:buNone/>
            </a:pPr>
            <a:r>
              <a:rPr lang="da-DK" sz="1600" b="1" kern="0" dirty="0"/>
              <a:t>MUS: Dokumentation</a:t>
            </a:r>
          </a:p>
          <a:p>
            <a:pPr marL="639762" indent="-457200">
              <a:lnSpc>
                <a:spcPts val="2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da-DK" sz="1600" kern="0" dirty="0"/>
              <a:t>Udviklingsmål &amp; Aftaler</a:t>
            </a:r>
          </a:p>
          <a:p>
            <a:pPr marL="539750" indent="-357188">
              <a:lnSpc>
                <a:spcPts val="2000"/>
              </a:lnSpc>
              <a:spcBef>
                <a:spcPts val="600"/>
              </a:spcBef>
              <a:buNone/>
            </a:pPr>
            <a:endParaRPr lang="da-DK" sz="1600" kern="0" dirty="0"/>
          </a:p>
          <a:p>
            <a:pPr marL="539750" indent="-357188">
              <a:lnSpc>
                <a:spcPts val="2000"/>
              </a:lnSpc>
              <a:spcBef>
                <a:spcPts val="600"/>
              </a:spcBef>
              <a:buNone/>
            </a:pPr>
            <a:r>
              <a:rPr lang="da-DK" sz="1600" b="1" kern="0" dirty="0"/>
              <a:t>MUS: Støtteværktøjer </a:t>
            </a:r>
          </a:p>
          <a:p>
            <a:pPr marL="639762" indent="-457200">
              <a:lnSpc>
                <a:spcPts val="2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da-DK" sz="1600" kern="0" dirty="0"/>
              <a:t>Motivation</a:t>
            </a:r>
          </a:p>
          <a:p>
            <a:pPr marL="639762" indent="-457200">
              <a:lnSpc>
                <a:spcPts val="2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da-DK" sz="1600" kern="1200" dirty="0">
                <a:ea typeface="ＭＳ Ｐゴシック" pitchFamily="-80" charset="-128"/>
              </a:rPr>
              <a:t>Opgaver </a:t>
            </a:r>
          </a:p>
          <a:p>
            <a:pPr marL="639762" indent="-457200">
              <a:lnSpc>
                <a:spcPts val="2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da-DK" sz="1600" dirty="0">
                <a:ea typeface="ＭＳ Ｐゴシック" pitchFamily="-80" charset="-128"/>
              </a:rPr>
              <a:t>Relationer</a:t>
            </a:r>
            <a:endParaRPr lang="da-DK" sz="1600" kern="0" dirty="0"/>
          </a:p>
          <a:p>
            <a:pPr marL="539750" indent="-357188">
              <a:lnSpc>
                <a:spcPts val="2000"/>
              </a:lnSpc>
              <a:spcBef>
                <a:spcPts val="600"/>
              </a:spcBef>
              <a:buNone/>
            </a:pPr>
            <a:endParaRPr lang="da-DK" sz="1600" b="1" kern="0" dirty="0"/>
          </a:p>
          <a:p>
            <a:pPr marL="539750" indent="-357188">
              <a:lnSpc>
                <a:spcPts val="2000"/>
              </a:lnSpc>
              <a:spcBef>
                <a:spcPts val="600"/>
              </a:spcBef>
              <a:buNone/>
            </a:pPr>
            <a:r>
              <a:rPr lang="da-DK" sz="1600" b="1" kern="0" dirty="0"/>
              <a:t>MUS: Perspektivering </a:t>
            </a:r>
          </a:p>
          <a:p>
            <a:pPr marL="639762" indent="-457200">
              <a:lnSpc>
                <a:spcPts val="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1600" kern="0" dirty="0"/>
              <a:t>Omverden &amp; Fremtid</a:t>
            </a:r>
          </a:p>
          <a:p>
            <a:pPr marL="539750" indent="-357188">
              <a:lnSpc>
                <a:spcPts val="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a-DK" sz="1600" b="1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C023B8-C7A1-2631-4128-B260FC1FDC0F}"/>
              </a:ext>
            </a:extLst>
          </p:cNvPr>
          <p:cNvSpPr txBox="1"/>
          <p:nvPr userDrawn="1"/>
        </p:nvSpPr>
        <p:spPr>
          <a:xfrm>
            <a:off x="1080000" y="1080000"/>
            <a:ext cx="7371366" cy="4744889"/>
          </a:xfrm>
          <a:prstGeom prst="rect">
            <a:avLst/>
          </a:prstGeom>
          <a:solidFill>
            <a:srgbClr val="FC7634">
              <a:alpha val="1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185738" defTabSz="720000">
              <a:lnSpc>
                <a:spcPts val="1600"/>
              </a:lnSpc>
              <a:spcBef>
                <a:spcPts val="432"/>
              </a:spcBef>
              <a:spcAft>
                <a:spcPts val="600"/>
              </a:spcAft>
            </a:pPr>
            <a:endParaRPr lang="da-DK" b="1" kern="0" dirty="0">
              <a:solidFill>
                <a:schemeClr val="tx1"/>
              </a:solidFill>
            </a:endParaRPr>
          </a:p>
          <a:p>
            <a:pPr marL="185738" defTabSz="720000">
              <a:lnSpc>
                <a:spcPts val="1600"/>
              </a:lnSpc>
              <a:spcBef>
                <a:spcPts val="432"/>
              </a:spcBef>
            </a:pPr>
            <a:r>
              <a:rPr lang="da-DK" b="1" kern="0" dirty="0">
                <a:solidFill>
                  <a:schemeClr val="tx1"/>
                </a:solidFill>
                <a:latin typeface="+mn-lt"/>
              </a:rPr>
              <a:t>MUS er obligatorisk</a:t>
            </a:r>
          </a:p>
          <a:p>
            <a:pPr marL="471488" indent="-285750" defTabSz="720000">
              <a:lnSpc>
                <a:spcPts val="1600"/>
              </a:lnSpc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da-DK" kern="0" dirty="0">
                <a:solidFill>
                  <a:schemeClr val="tx1"/>
                </a:solidFill>
                <a:latin typeface="+mn-lt"/>
              </a:rPr>
              <a:t>DTU er en statslig arbejdsplads (se§5) </a:t>
            </a:r>
          </a:p>
          <a:p>
            <a:pPr marL="468000" defTabSz="720000">
              <a:lnSpc>
                <a:spcPts val="1600"/>
              </a:lnSpc>
              <a:spcBef>
                <a:spcPts val="432"/>
              </a:spcBef>
            </a:pPr>
            <a:r>
              <a:rPr lang="da-DK" kern="0" dirty="0">
                <a:latin typeface="+mn-lt"/>
                <a:hlinkClick r:id="rId2"/>
              </a:rPr>
              <a:t>cirkulære om aftale om kompetenceudvikling</a:t>
            </a:r>
            <a:endParaRPr lang="da-DK" kern="0" dirty="0">
              <a:latin typeface="+mn-lt"/>
            </a:endParaRPr>
          </a:p>
          <a:p>
            <a:pPr marL="185738" defTabSz="720000">
              <a:lnSpc>
                <a:spcPts val="1600"/>
              </a:lnSpc>
              <a:spcBef>
                <a:spcPts val="432"/>
              </a:spcBef>
            </a:pPr>
            <a:endParaRPr lang="da-DK" b="1" kern="0" dirty="0">
              <a:solidFill>
                <a:schemeClr val="tx1"/>
              </a:solidFill>
              <a:latin typeface="+mn-lt"/>
            </a:endParaRPr>
          </a:p>
          <a:p>
            <a:pPr marL="185738" defTabSz="720000">
              <a:lnSpc>
                <a:spcPts val="1600"/>
              </a:lnSpc>
              <a:spcBef>
                <a:spcPts val="432"/>
              </a:spcBef>
            </a:pPr>
            <a:r>
              <a:rPr lang="da-DK" b="1" kern="0" dirty="0">
                <a:solidFill>
                  <a:schemeClr val="tx1"/>
                </a:solidFill>
                <a:latin typeface="+mn-lt"/>
              </a:rPr>
              <a:t>MUS er vigtig </a:t>
            </a:r>
          </a:p>
          <a:p>
            <a:pPr marL="528638" indent="-342900" defTabSz="720000">
              <a:lnSpc>
                <a:spcPts val="1600"/>
              </a:lnSpc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da-DK" kern="0" dirty="0">
                <a:solidFill>
                  <a:schemeClr val="tx1"/>
                </a:solidFill>
                <a:latin typeface="+mn-lt"/>
              </a:rPr>
              <a:t>Skaber trivsel og dialog om kompetenceudvikling </a:t>
            </a:r>
          </a:p>
          <a:p>
            <a:pPr marL="185738" defTabSz="720000">
              <a:lnSpc>
                <a:spcPts val="1600"/>
              </a:lnSpc>
              <a:spcBef>
                <a:spcPts val="432"/>
              </a:spcBef>
              <a:spcAft>
                <a:spcPts val="600"/>
              </a:spcAft>
            </a:pPr>
            <a:endParaRPr lang="da-DK" b="1" kern="0" dirty="0">
              <a:solidFill>
                <a:schemeClr val="tx1"/>
              </a:solidFill>
              <a:latin typeface="+mn-lt"/>
            </a:endParaRPr>
          </a:p>
          <a:p>
            <a:pPr marL="185738" defTabSz="720000">
              <a:lnSpc>
                <a:spcPts val="1600"/>
              </a:lnSpc>
              <a:spcBef>
                <a:spcPts val="432"/>
              </a:spcBef>
              <a:spcAft>
                <a:spcPts val="600"/>
              </a:spcAft>
            </a:pPr>
            <a:r>
              <a:rPr lang="da-DK" b="1" kern="0" dirty="0">
                <a:solidFill>
                  <a:schemeClr val="tx1"/>
                </a:solidFill>
                <a:latin typeface="+mn-lt"/>
              </a:rPr>
              <a:t>MUS kan ikke stå alene </a:t>
            </a:r>
          </a:p>
          <a:p>
            <a:pPr marL="471488" indent="-285750" defTabSz="720000">
              <a:lnSpc>
                <a:spcPts val="1600"/>
              </a:lnSpc>
              <a:spcBef>
                <a:spcPts val="43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kern="0" dirty="0">
                <a:solidFill>
                  <a:schemeClr val="tx1"/>
                </a:solidFill>
                <a:latin typeface="+mn-lt"/>
              </a:rPr>
              <a:t>Bør understøttes af jævnlige 1:1</a:t>
            </a:r>
          </a:p>
          <a:p>
            <a:pPr marL="185738" defTabSz="720000">
              <a:lnSpc>
                <a:spcPts val="1600"/>
              </a:lnSpc>
              <a:spcBef>
                <a:spcPts val="432"/>
              </a:spcBef>
              <a:spcAft>
                <a:spcPts val="600"/>
              </a:spcAft>
            </a:pPr>
            <a:endParaRPr lang="da-DK" b="1" kern="0" dirty="0">
              <a:solidFill>
                <a:schemeClr val="tx1"/>
              </a:solidFill>
              <a:latin typeface="+mn-lt"/>
            </a:endParaRPr>
          </a:p>
          <a:p>
            <a:pPr marL="185738" defTabSz="720000">
              <a:lnSpc>
                <a:spcPts val="1600"/>
              </a:lnSpc>
              <a:spcBef>
                <a:spcPts val="432"/>
              </a:spcBef>
              <a:spcAft>
                <a:spcPts val="600"/>
              </a:spcAft>
            </a:pPr>
            <a:r>
              <a:rPr lang="da-DK" b="1" kern="0" dirty="0">
                <a:solidFill>
                  <a:schemeClr val="tx1"/>
                </a:solidFill>
                <a:latin typeface="+mn-lt"/>
              </a:rPr>
              <a:t>På MUS drøfter leder og medarbejder </a:t>
            </a:r>
          </a:p>
          <a:p>
            <a:pPr marL="471488" indent="-285750" defTabSz="720000">
              <a:lnSpc>
                <a:spcPts val="1600"/>
              </a:lnSpc>
              <a:spcBef>
                <a:spcPts val="43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kern="0" dirty="0">
                <a:solidFill>
                  <a:schemeClr val="tx1"/>
                </a:solidFill>
                <a:latin typeface="+mn-lt"/>
              </a:rPr>
              <a:t>Motivation, opgaver og relationer (dialog ud fra a, b og c)</a:t>
            </a:r>
          </a:p>
          <a:p>
            <a:pPr marL="471488" indent="-285750" defTabSz="720000">
              <a:lnSpc>
                <a:spcPts val="1600"/>
              </a:lnSpc>
              <a:spcBef>
                <a:spcPts val="43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kern="0" dirty="0">
                <a:solidFill>
                  <a:schemeClr val="tx1"/>
                </a:solidFill>
                <a:latin typeface="+mn-lt"/>
              </a:rPr>
              <a:t>Udviklingsmål &amp; Aftaler (skriftlig dokumentation) </a:t>
            </a:r>
          </a:p>
          <a:p>
            <a:pPr marL="471488" indent="-285750" defTabSz="720000">
              <a:lnSpc>
                <a:spcPts val="1600"/>
              </a:lnSpc>
              <a:spcBef>
                <a:spcPts val="43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kern="0" dirty="0">
                <a:solidFill>
                  <a:schemeClr val="tx1"/>
                </a:solidFill>
                <a:latin typeface="+mn-lt"/>
              </a:rPr>
              <a:t>Perspektivering </a:t>
            </a:r>
            <a:r>
              <a:rPr lang="da-DK" kern="0" dirty="0" err="1">
                <a:solidFill>
                  <a:schemeClr val="tx1"/>
                </a:solidFill>
                <a:latin typeface="+mn-lt"/>
              </a:rPr>
              <a:t>ifht</a:t>
            </a:r>
            <a:r>
              <a:rPr lang="da-DK" kern="0" dirty="0">
                <a:solidFill>
                  <a:schemeClr val="tx1"/>
                </a:solidFill>
                <a:latin typeface="+mn-lt"/>
              </a:rPr>
              <a:t> omverden (dialog om fremtiden)</a:t>
            </a:r>
          </a:p>
          <a:p>
            <a:pPr marL="185738" defTabSz="72000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</a:pPr>
            <a:r>
              <a:rPr lang="da-DK" kern="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C8BB27-BD58-23BA-3FA5-E2013F7630F9}"/>
              </a:ext>
            </a:extLst>
          </p:cNvPr>
          <p:cNvSpPr txBox="1"/>
          <p:nvPr userDrawn="1"/>
        </p:nvSpPr>
        <p:spPr>
          <a:xfrm>
            <a:off x="1080000" y="450000"/>
            <a:ext cx="551073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da-DK" sz="3200" dirty="0">
                <a:latin typeface="+mj-lt"/>
              </a:rPr>
              <a:t>MUS på DTU </a:t>
            </a:r>
            <a:r>
              <a:rPr lang="da-DK" dirty="0">
                <a:latin typeface="+mn-lt"/>
              </a:rPr>
              <a:t>– en del af vores løbende dialoger</a:t>
            </a:r>
          </a:p>
        </p:txBody>
      </p:sp>
    </p:spTree>
    <p:extLst>
      <p:ext uri="{BB962C8B-B14F-4D97-AF65-F5344CB8AC3E}">
        <p14:creationId xmlns:p14="http://schemas.microsoft.com/office/powerpoint/2010/main" val="25930171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19045499-4E3C-848F-387E-5EED805C107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455246" y="1080000"/>
            <a:ext cx="5256584" cy="5111306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0000" indent="-182563">
              <a:buFontTx/>
              <a:buNone/>
              <a:tabLst>
                <a:tab pos="5287963" algn="l"/>
              </a:tabLst>
            </a:pPr>
            <a:endParaRPr lang="da-DK" sz="1400" b="1" kern="0" dirty="0"/>
          </a:p>
          <a:p>
            <a:pPr marL="360000" indent="-182563">
              <a:buFontTx/>
              <a:buNone/>
              <a:tabLst>
                <a:tab pos="5287963" algn="l"/>
              </a:tabLst>
            </a:pPr>
            <a:r>
              <a:rPr lang="da-DK" sz="1400" b="1" kern="0" dirty="0"/>
              <a:t>Motivation</a:t>
            </a:r>
            <a:r>
              <a:rPr lang="da-DK" sz="1400" kern="0" dirty="0"/>
              <a:t> (dialog under MUS)</a:t>
            </a:r>
          </a:p>
          <a:p>
            <a:pPr marL="360000" indent="-182563">
              <a:tabLst>
                <a:tab pos="5287963" algn="l"/>
              </a:tabLst>
            </a:pPr>
            <a:r>
              <a:rPr lang="da-DK" sz="1400" kern="0" dirty="0"/>
              <a:t>At være engageret (brænde for det man laver) har betydning for, hvordan vi lykkes med vores arbejdsopgaver og for balancen i vores arbejds- og privatliv</a:t>
            </a:r>
          </a:p>
          <a:p>
            <a:pPr marL="360000" indent="-182563">
              <a:lnSpc>
                <a:spcPts val="600"/>
              </a:lnSpc>
              <a:tabLst>
                <a:tab pos="5287963" algn="l"/>
              </a:tabLst>
            </a:pPr>
            <a:endParaRPr lang="da-DK" sz="1400" b="1" kern="0" dirty="0"/>
          </a:p>
          <a:p>
            <a:pPr marL="87312" indent="0">
              <a:buNone/>
              <a:tabLst>
                <a:tab pos="5287963" algn="l"/>
              </a:tabLst>
            </a:pPr>
            <a:r>
              <a:rPr lang="da-DK" sz="1400" b="1" kern="0" dirty="0"/>
              <a:t>  Opgaver </a:t>
            </a:r>
            <a:r>
              <a:rPr lang="da-DK" sz="1400" kern="0" dirty="0"/>
              <a:t>(dialog under MUS)</a:t>
            </a:r>
            <a:r>
              <a:rPr lang="da-DK" sz="1400" b="1" kern="0" dirty="0"/>
              <a:t> </a:t>
            </a:r>
            <a:endParaRPr lang="da-DK" sz="1400" kern="0" dirty="0"/>
          </a:p>
          <a:p>
            <a:pPr marL="360000" indent="-182563">
              <a:tabLst>
                <a:tab pos="5287963" algn="l"/>
              </a:tabLst>
            </a:pPr>
            <a:r>
              <a:rPr lang="da-DK" sz="1400" kern="0" dirty="0"/>
              <a:t>Dialog om vores resultater, opgaver der udfordrer, og om vi </a:t>
            </a:r>
            <a:br>
              <a:rPr lang="da-DK" sz="1400" kern="0" dirty="0"/>
            </a:br>
            <a:r>
              <a:rPr lang="da-DK" sz="1400" kern="0" dirty="0"/>
              <a:t>har leveret som forventet har betydning for vores trivsel og performance</a:t>
            </a:r>
          </a:p>
          <a:p>
            <a:pPr marL="360000" indent="-182563">
              <a:lnSpc>
                <a:spcPts val="600"/>
              </a:lnSpc>
              <a:tabLst>
                <a:tab pos="5287963" algn="l"/>
              </a:tabLst>
            </a:pPr>
            <a:endParaRPr lang="da-DK" sz="1400" b="1" kern="0" dirty="0"/>
          </a:p>
          <a:p>
            <a:pPr marL="360000" indent="-182563">
              <a:buFontTx/>
              <a:buNone/>
              <a:tabLst>
                <a:tab pos="5287963" algn="l"/>
              </a:tabLst>
            </a:pPr>
            <a:r>
              <a:rPr lang="da-DK" sz="1400" b="1" kern="0" dirty="0"/>
              <a:t>Relationer og samarbejde </a:t>
            </a:r>
            <a:r>
              <a:rPr lang="da-DK" sz="1400" kern="0" dirty="0"/>
              <a:t>(dialog under MUS)</a:t>
            </a:r>
          </a:p>
          <a:p>
            <a:pPr marL="360000" indent="-182563">
              <a:tabLst>
                <a:tab pos="5287963" algn="l"/>
              </a:tabLst>
            </a:pPr>
            <a:r>
              <a:rPr lang="da-DK" sz="1400" kern="0" dirty="0"/>
              <a:t>Er en forudsætning for at vi kan lykkes med at samarbejde </a:t>
            </a:r>
            <a:br>
              <a:rPr lang="da-DK" sz="1400" kern="0" dirty="0"/>
            </a:br>
            <a:r>
              <a:rPr lang="da-DK" sz="1400" kern="0" dirty="0"/>
              <a:t>på tværs af DTU </a:t>
            </a:r>
          </a:p>
          <a:p>
            <a:pPr marL="360000" indent="-182563">
              <a:lnSpc>
                <a:spcPts val="600"/>
              </a:lnSpc>
              <a:tabLst>
                <a:tab pos="5287963" algn="l"/>
              </a:tabLst>
            </a:pPr>
            <a:endParaRPr lang="da-DK" sz="1400" b="1" kern="0" dirty="0"/>
          </a:p>
          <a:p>
            <a:pPr marL="360000" indent="-182563">
              <a:buFontTx/>
              <a:buNone/>
              <a:tabLst>
                <a:tab pos="5287963" algn="l"/>
              </a:tabLst>
            </a:pPr>
            <a:r>
              <a:rPr lang="da-DK" sz="1400" b="1" kern="0" dirty="0"/>
              <a:t>Udviklingsmål og aftaler </a:t>
            </a:r>
            <a:r>
              <a:rPr lang="da-DK" sz="1400" kern="0" dirty="0"/>
              <a:t>(skriftlig dokumentation under MUS) </a:t>
            </a:r>
            <a:r>
              <a:rPr lang="da-DK" sz="1400" b="1" kern="0" dirty="0"/>
              <a:t> </a:t>
            </a:r>
          </a:p>
          <a:p>
            <a:pPr marL="360000" indent="-182563">
              <a:tabLst>
                <a:tab pos="5287963" algn="l"/>
              </a:tabLst>
            </a:pPr>
            <a:r>
              <a:rPr lang="da-DK" sz="1400" kern="0" dirty="0"/>
              <a:t>Sikrer fælles  viden om, hvad der aftales på MUS og dialog </a:t>
            </a:r>
            <a:br>
              <a:rPr lang="da-DK" sz="1400" kern="0" dirty="0"/>
            </a:br>
            <a:r>
              <a:rPr lang="da-DK" sz="1400" kern="0" dirty="0"/>
              <a:t>om hvordan lederen kan understøtte målopfyldelse</a:t>
            </a:r>
          </a:p>
          <a:p>
            <a:pPr marL="360000" indent="-182563">
              <a:lnSpc>
                <a:spcPts val="600"/>
              </a:lnSpc>
              <a:tabLst>
                <a:tab pos="5287963" algn="l"/>
              </a:tabLst>
            </a:pPr>
            <a:endParaRPr lang="da-DK" sz="1400" b="1" kern="0" dirty="0"/>
          </a:p>
          <a:p>
            <a:pPr marL="360000" indent="-182563">
              <a:buFontTx/>
              <a:buNone/>
              <a:tabLst>
                <a:tab pos="5287963" algn="l"/>
              </a:tabLst>
            </a:pPr>
            <a:r>
              <a:rPr lang="da-DK" sz="1400" b="1" kern="0" dirty="0"/>
              <a:t>Omverden og fremtiden </a:t>
            </a:r>
            <a:r>
              <a:rPr lang="da-DK" sz="1400" kern="0" dirty="0"/>
              <a:t>(perspektivering)</a:t>
            </a:r>
          </a:p>
          <a:p>
            <a:pPr marL="360000" indent="-182563">
              <a:buFont typeface="Arial" panose="020B0604020202020204" pitchFamily="34" charset="0"/>
              <a:buChar char="•"/>
              <a:tabLst>
                <a:tab pos="5287963" algn="l"/>
              </a:tabLst>
            </a:pPr>
            <a:r>
              <a:rPr lang="da-DK" sz="1400" kern="0" dirty="0"/>
              <a:t>Mulighed for at bygge bro mellem ønsker til kompetenceudvikling og udviklingen omkring 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D24D1E-BB7B-BBAD-AD13-7D54F0FC239F}"/>
              </a:ext>
            </a:extLst>
          </p:cNvPr>
          <p:cNvSpPr txBox="1"/>
          <p:nvPr userDrawn="1"/>
        </p:nvSpPr>
        <p:spPr>
          <a:xfrm>
            <a:off x="1080000" y="450000"/>
            <a:ext cx="3892412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da-DK" sz="3200" dirty="0">
                <a:latin typeface="+mj-lt"/>
              </a:rPr>
              <a:t>Vejledning om MUS</a:t>
            </a:r>
            <a:endParaRPr lang="da-DK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1085D8-BB5A-B6D1-96F7-278C8E55EAED}"/>
              </a:ext>
            </a:extLst>
          </p:cNvPr>
          <p:cNvSpPr txBox="1"/>
          <p:nvPr userDrawn="1"/>
        </p:nvSpPr>
        <p:spPr>
          <a:xfrm>
            <a:off x="1079999" y="1080000"/>
            <a:ext cx="5207919" cy="5111306"/>
          </a:xfrm>
          <a:prstGeom prst="rect">
            <a:avLst/>
          </a:prstGeom>
          <a:solidFill>
            <a:srgbClr val="FC7634">
              <a:alpha val="1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pPr marL="452438" indent="-269875">
              <a:buNone/>
              <a:tabLst>
                <a:tab pos="4843463" algn="l"/>
              </a:tabLst>
            </a:pPr>
            <a:endParaRPr lang="da-DK" sz="1400" b="1" dirty="0">
              <a:solidFill>
                <a:schemeClr val="tx1"/>
              </a:solidFill>
              <a:latin typeface="+mn-lt"/>
              <a:ea typeface="Verdana" panose="020B0604030504040204" pitchFamily="34" charset="0"/>
            </a:endParaRPr>
          </a:p>
          <a:p>
            <a:pPr marL="452438" indent="-269875">
              <a:spcBef>
                <a:spcPts val="336"/>
              </a:spcBef>
              <a:buNone/>
              <a:tabLst>
                <a:tab pos="4843463" algn="l"/>
              </a:tabLst>
            </a:pPr>
            <a:r>
              <a:rPr lang="da-DK" sz="1400" b="1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Rammer</a:t>
            </a:r>
            <a:endParaRPr lang="da-DK" sz="1400" dirty="0">
              <a:solidFill>
                <a:schemeClr val="tx1"/>
              </a:solidFill>
              <a:latin typeface="+mn-lt"/>
              <a:ea typeface="Verdana" panose="020B0604030504040204" pitchFamily="34" charset="0"/>
            </a:endParaRPr>
          </a:p>
          <a:p>
            <a:pPr marL="468313" indent="-285750">
              <a:spcBef>
                <a:spcPts val="336"/>
              </a:spcBef>
              <a:buFont typeface="Arial" panose="020B0604020202020204" pitchFamily="34" charset="0"/>
              <a:buChar char="•"/>
              <a:tabLst>
                <a:tab pos="4843463" algn="l"/>
              </a:tabLst>
            </a:pPr>
            <a:r>
              <a:rPr lang="da-DK" sz="14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Nærmeste leder med personaleansvar afholder MUS </a:t>
            </a:r>
          </a:p>
          <a:p>
            <a:pPr marL="468313" indent="-285750">
              <a:spcBef>
                <a:spcPts val="336"/>
              </a:spcBef>
              <a:buFont typeface="Arial" panose="020B0604020202020204" pitchFamily="34" charset="0"/>
              <a:buChar char="•"/>
              <a:tabLst>
                <a:tab pos="4843463" algn="l"/>
              </a:tabLst>
            </a:pPr>
            <a:r>
              <a:rPr lang="da-DK" sz="14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MUS er ikke til disciplinærsamtaler eller lønforhandling </a:t>
            </a:r>
          </a:p>
          <a:p>
            <a:pPr marL="452438" indent="-269875">
              <a:spcBef>
                <a:spcPts val="336"/>
              </a:spcBef>
              <a:buNone/>
              <a:tabLst>
                <a:tab pos="4843463" algn="l"/>
              </a:tabLst>
            </a:pPr>
            <a:endParaRPr lang="da-DK" sz="1400" b="1" dirty="0">
              <a:solidFill>
                <a:schemeClr val="tx1"/>
              </a:solidFill>
              <a:latin typeface="+mn-lt"/>
              <a:ea typeface="Verdana" panose="020B0604030504040204" pitchFamily="34" charset="0"/>
            </a:endParaRPr>
          </a:p>
          <a:p>
            <a:pPr marL="452438" indent="-269875">
              <a:spcBef>
                <a:spcPts val="336"/>
              </a:spcBef>
              <a:buNone/>
              <a:tabLst>
                <a:tab pos="4843463" algn="l"/>
              </a:tabLst>
            </a:pPr>
            <a:r>
              <a:rPr lang="da-DK" sz="1400" b="1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Formål </a:t>
            </a:r>
          </a:p>
          <a:p>
            <a:pPr marL="468313" indent="-285750">
              <a:spcBef>
                <a:spcPts val="336"/>
              </a:spcBef>
              <a:buFont typeface="Arial" panose="020B0604020202020204" pitchFamily="34" charset="0"/>
              <a:buChar char="•"/>
              <a:tabLst>
                <a:tab pos="4843463" algn="l"/>
              </a:tabLst>
            </a:pPr>
            <a:r>
              <a:rPr lang="da-DK" sz="14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Dialog mellem leder og medarbejder om; motivation, </a:t>
            </a:r>
            <a:br>
              <a:rPr lang="da-DK" sz="14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</a:br>
            <a:r>
              <a:rPr lang="da-DK" sz="14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opgaver og relationer</a:t>
            </a:r>
          </a:p>
          <a:p>
            <a:pPr marL="468313" indent="-285750">
              <a:spcBef>
                <a:spcPts val="336"/>
              </a:spcBef>
              <a:buFont typeface="Arial" panose="020B0604020202020204" pitchFamily="34" charset="0"/>
              <a:buChar char="•"/>
              <a:tabLst>
                <a:tab pos="4843463" algn="l"/>
              </a:tabLst>
            </a:pPr>
            <a:r>
              <a:rPr lang="da-DK" sz="14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Fælles aftaler om udviklingsmål for medarbejderen</a:t>
            </a:r>
          </a:p>
          <a:p>
            <a:pPr marL="452438" indent="-269875">
              <a:spcBef>
                <a:spcPts val="336"/>
              </a:spcBef>
              <a:buFontTx/>
              <a:buNone/>
              <a:tabLst>
                <a:tab pos="4843463" algn="l"/>
              </a:tabLst>
            </a:pPr>
            <a:endParaRPr lang="da-DK" sz="1400" dirty="0">
              <a:solidFill>
                <a:schemeClr val="tx1"/>
              </a:solidFill>
              <a:latin typeface="+mn-lt"/>
              <a:ea typeface="Verdana" panose="020B0604030504040204" pitchFamily="34" charset="0"/>
            </a:endParaRPr>
          </a:p>
          <a:p>
            <a:pPr marL="452438" indent="-269875">
              <a:spcBef>
                <a:spcPts val="336"/>
              </a:spcBef>
              <a:buFontTx/>
              <a:buNone/>
              <a:tabLst>
                <a:tab pos="4843463" algn="l"/>
              </a:tabLst>
            </a:pPr>
            <a:r>
              <a:rPr lang="da-DK" sz="1400" b="1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Forventningsafstemning</a:t>
            </a:r>
            <a:endParaRPr lang="da-DK" sz="1400" dirty="0">
              <a:solidFill>
                <a:schemeClr val="tx1"/>
              </a:solidFill>
              <a:latin typeface="+mn-lt"/>
              <a:ea typeface="Verdana" panose="020B0604030504040204" pitchFamily="34" charset="0"/>
            </a:endParaRPr>
          </a:p>
          <a:p>
            <a:pPr marL="468313" indent="-285750">
              <a:spcBef>
                <a:spcPts val="336"/>
              </a:spcBef>
              <a:buFont typeface="Arial" panose="020B0604020202020204" pitchFamily="34" charset="0"/>
              <a:buChar char="•"/>
              <a:tabLst>
                <a:tab pos="4843463" algn="l"/>
              </a:tabLst>
            </a:pPr>
            <a:r>
              <a:rPr lang="da-DK" sz="14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På MUS er der er dialog om sammenhængen mellem medarbejderens motivation, udviklingsmål og hvordan relationer og samarbejde styrker opgavevaretagelsen</a:t>
            </a:r>
          </a:p>
          <a:p>
            <a:pPr marL="452438" indent="-269875">
              <a:spcBef>
                <a:spcPts val="336"/>
              </a:spcBef>
              <a:tabLst>
                <a:tab pos="4843463" algn="l"/>
              </a:tabLst>
            </a:pPr>
            <a:endParaRPr lang="da-DK" sz="1400" dirty="0">
              <a:solidFill>
                <a:schemeClr val="tx1"/>
              </a:solidFill>
              <a:latin typeface="+mn-lt"/>
              <a:ea typeface="Verdana" panose="020B0604030504040204" pitchFamily="34" charset="0"/>
            </a:endParaRPr>
          </a:p>
          <a:p>
            <a:pPr marL="452438" indent="-269875">
              <a:spcBef>
                <a:spcPts val="336"/>
              </a:spcBef>
              <a:buNone/>
              <a:tabLst>
                <a:tab pos="4843463" algn="l"/>
              </a:tabLst>
            </a:pPr>
            <a:r>
              <a:rPr lang="da-DK" sz="1400" b="1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Forberedelse</a:t>
            </a:r>
            <a:endParaRPr lang="da-DK" sz="1400" dirty="0">
              <a:solidFill>
                <a:schemeClr val="tx1"/>
              </a:solidFill>
              <a:latin typeface="+mn-lt"/>
              <a:ea typeface="Verdana" panose="020B0604030504040204" pitchFamily="34" charset="0"/>
            </a:endParaRPr>
          </a:p>
          <a:p>
            <a:pPr marL="468313" indent="-285750">
              <a:spcBef>
                <a:spcPts val="336"/>
              </a:spcBef>
              <a:buFont typeface="Arial" panose="020B0604020202020204" pitchFamily="34" charset="0"/>
              <a:buChar char="•"/>
              <a:tabLst>
                <a:tab pos="4843463" algn="l"/>
              </a:tabLst>
            </a:pPr>
            <a:r>
              <a:rPr lang="da-DK" sz="14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Lederen inviterer til MUS ca. 14 dage før  (et krav)</a:t>
            </a:r>
          </a:p>
          <a:p>
            <a:pPr marL="468313" indent="-285750">
              <a:spcBef>
                <a:spcPts val="336"/>
              </a:spcBef>
              <a:buFont typeface="Arial" panose="020B0604020202020204" pitchFamily="34" charset="0"/>
              <a:buChar char="•"/>
              <a:tabLst>
                <a:tab pos="4843463" algn="l"/>
              </a:tabLst>
            </a:pPr>
            <a:r>
              <a:rPr lang="da-DK" sz="14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Både leder og medarbejder kan vælge inden MUS at dele, hvad de gerne vil drøfte på MUS (ikke et krav) </a:t>
            </a:r>
          </a:p>
          <a:p>
            <a:pPr marL="452438" indent="-269875">
              <a:spcBef>
                <a:spcPts val="336"/>
              </a:spcBef>
              <a:tabLst>
                <a:tab pos="4843463" algn="l"/>
              </a:tabLst>
            </a:pPr>
            <a:endParaRPr lang="da-DK" sz="1400" dirty="0">
              <a:solidFill>
                <a:schemeClr val="tx1"/>
              </a:solidFill>
              <a:latin typeface="+mn-lt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2034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9B4BE2-BA5E-44BD-9EB1-7EA5F7E10C94}"/>
              </a:ext>
            </a:extLst>
          </p:cNvPr>
          <p:cNvSpPr txBox="1"/>
          <p:nvPr userDrawn="1"/>
        </p:nvSpPr>
        <p:spPr>
          <a:xfrm>
            <a:off x="1054646" y="1080000"/>
            <a:ext cx="4824536" cy="5078313"/>
          </a:xfrm>
          <a:prstGeom prst="rect">
            <a:avLst/>
          </a:prstGeom>
          <a:noFill/>
          <a:ln w="12700">
            <a:solidFill>
              <a:srgbClr val="FC7634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85725" algn="l">
              <a:spcBef>
                <a:spcPts val="432"/>
              </a:spcBef>
            </a:pPr>
            <a:endParaRPr lang="da-DK" sz="5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sz="5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r>
              <a:rPr lang="da-DK" sz="1800" b="1" dirty="0">
                <a:latin typeface="+mn-lt"/>
              </a:rPr>
              <a:t>  Ramme for at drøfte din motivation</a:t>
            </a:r>
          </a:p>
          <a:p>
            <a:pPr marL="85725" algn="l">
              <a:spcBef>
                <a:spcPts val="432"/>
              </a:spcBef>
            </a:pPr>
            <a:endParaRPr lang="da-DK" sz="6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sz="10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sz="10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sz="18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sz="18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sz="18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sz="18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sz="18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sz="18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sz="18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sz="18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sz="18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sz="18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sz="1000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sz="1000" dirty="0">
              <a:latin typeface="+mn-lt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F370E97-BF6F-3C93-06BA-3B1C4E08F5C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C45E5-0A94-B9B6-A1CA-21955F9754C8}"/>
              </a:ext>
            </a:extLst>
          </p:cNvPr>
          <p:cNvSpPr txBox="1"/>
          <p:nvPr userDrawn="1"/>
        </p:nvSpPr>
        <p:spPr>
          <a:xfrm>
            <a:off x="6023198" y="1080000"/>
            <a:ext cx="5421757" cy="5078312"/>
          </a:xfrm>
          <a:prstGeom prst="rect">
            <a:avLst/>
          </a:prstGeom>
          <a:noFill/>
          <a:ln w="12700">
            <a:solidFill>
              <a:srgbClr val="FC763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85725" algn="l">
              <a:spcBef>
                <a:spcPts val="432"/>
              </a:spcBef>
            </a:pPr>
            <a:endParaRPr lang="da-DK" sz="5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sz="5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r>
              <a:rPr lang="da-DK" sz="1800" b="1" dirty="0">
                <a:latin typeface="+mn-lt"/>
              </a:rPr>
              <a:t>  Dialog: Hvad brænder du for at arbejde med?   </a:t>
            </a:r>
          </a:p>
          <a:p>
            <a:pPr marL="85725" algn="l">
              <a:spcBef>
                <a:spcPts val="432"/>
              </a:spcBef>
            </a:pPr>
            <a:endParaRPr lang="da-DK" sz="800" b="1" dirty="0">
              <a:latin typeface="+mn-lt"/>
            </a:endParaRPr>
          </a:p>
          <a:p>
            <a:pPr marL="360000" indent="-1841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da-DK" dirty="0">
                <a:latin typeface="+mn-lt"/>
              </a:rPr>
              <a:t>Hvornår oplever du at gøre en forskel på arbejdet?</a:t>
            </a:r>
          </a:p>
          <a:p>
            <a:pPr marL="360000" indent="-184150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dirty="0"/>
          </a:p>
          <a:p>
            <a:pPr marL="360000" indent="-184150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dirty="0"/>
          </a:p>
          <a:p>
            <a:pPr marL="360000" indent="-184150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360000" indent="-1841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da-DK" dirty="0">
                <a:latin typeface="+mn-lt"/>
              </a:rPr>
              <a:t>Hvordan oplever du dine arbejdsmæssige udfordringer? </a:t>
            </a:r>
          </a:p>
          <a:p>
            <a:pPr marL="360000" indent="-184150" algn="l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dirty="0">
              <a:latin typeface="+mn-lt"/>
            </a:endParaRPr>
          </a:p>
          <a:p>
            <a:pPr marL="360000" indent="-184150" algn="l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dirty="0">
              <a:latin typeface="+mn-lt"/>
            </a:endParaRPr>
          </a:p>
          <a:p>
            <a:pPr marL="360000" indent="-184150" algn="l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sz="2400" dirty="0">
              <a:latin typeface="+mn-lt"/>
            </a:endParaRPr>
          </a:p>
          <a:p>
            <a:pPr marL="360000" indent="-184150" algn="l">
              <a:spcBef>
                <a:spcPts val="432"/>
              </a:spcBef>
              <a:buFont typeface="Arial" panose="020B0604020202020204" pitchFamily="34" charset="0"/>
              <a:buChar char="•"/>
              <a:tabLst>
                <a:tab pos="5467350" algn="l"/>
              </a:tabLst>
            </a:pPr>
            <a:r>
              <a:rPr lang="da-DK" dirty="0">
                <a:latin typeface="+mn-lt"/>
              </a:rPr>
              <a:t>Hvordan oplever du, at dine kompetencer bliver brugt  (og har du kompetencer, der ikke bringes i spil)? </a:t>
            </a:r>
          </a:p>
          <a:p>
            <a:pPr algn="l">
              <a:spcBef>
                <a:spcPts val="432"/>
              </a:spcBef>
            </a:pPr>
            <a:r>
              <a:rPr lang="da-DK" dirty="0">
                <a:latin typeface="+mn-lt"/>
              </a:rPr>
              <a:t>   </a:t>
            </a:r>
          </a:p>
          <a:p>
            <a:pPr algn="l">
              <a:spcBef>
                <a:spcPts val="432"/>
              </a:spcBef>
            </a:pPr>
            <a:endParaRPr lang="da-DK" sz="400" dirty="0">
              <a:latin typeface="+mn-lt"/>
            </a:endParaRPr>
          </a:p>
          <a:p>
            <a:pPr algn="l">
              <a:spcBef>
                <a:spcPts val="432"/>
              </a:spcBef>
            </a:pPr>
            <a:endParaRPr lang="da-DK" sz="400" dirty="0">
              <a:latin typeface="+mn-lt"/>
            </a:endParaRPr>
          </a:p>
          <a:p>
            <a:pPr algn="l">
              <a:spcBef>
                <a:spcPts val="432"/>
              </a:spcBef>
            </a:pPr>
            <a:endParaRPr lang="da-DK" sz="400" dirty="0">
              <a:latin typeface="+mn-lt"/>
            </a:endParaRPr>
          </a:p>
          <a:p>
            <a:pPr algn="l">
              <a:spcBef>
                <a:spcPts val="432"/>
              </a:spcBef>
            </a:pPr>
            <a:endParaRPr lang="da-DK" sz="400" dirty="0">
              <a:latin typeface="+mn-lt"/>
            </a:endParaRPr>
          </a:p>
          <a:p>
            <a:pPr algn="l">
              <a:spcBef>
                <a:spcPts val="432"/>
              </a:spcBef>
            </a:pPr>
            <a:endParaRPr lang="da-DK" sz="4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DBDEDA-3C7C-6930-523A-A60C5B388B1A}"/>
              </a:ext>
            </a:extLst>
          </p:cNvPr>
          <p:cNvSpPr txBox="1"/>
          <p:nvPr userDrawn="1"/>
        </p:nvSpPr>
        <p:spPr>
          <a:xfrm>
            <a:off x="1080000" y="450000"/>
            <a:ext cx="766043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3200" dirty="0">
                <a:latin typeface="+mj-lt"/>
              </a:rPr>
              <a:t>A. Motivation </a:t>
            </a:r>
            <a:r>
              <a:rPr lang="da-DK" dirty="0">
                <a:latin typeface="+mn-lt"/>
              </a:rPr>
              <a:t>(du kan sætte flere krydser og begrunde i jeres dialog)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5E4CFA-01F5-A8C4-1FB1-013C82A71F9D}"/>
              </a:ext>
            </a:extLst>
          </p:cNvPr>
          <p:cNvSpPr txBox="1"/>
          <p:nvPr userDrawn="1"/>
        </p:nvSpPr>
        <p:spPr>
          <a:xfrm>
            <a:off x="1918742" y="1196752"/>
            <a:ext cx="4571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endParaRPr lang="da-DK" dirty="0" err="1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62B37B-86F0-A753-5E83-C52BCE02FB52}"/>
              </a:ext>
            </a:extLst>
          </p:cNvPr>
          <p:cNvSpPr txBox="1"/>
          <p:nvPr userDrawn="1"/>
        </p:nvSpPr>
        <p:spPr>
          <a:xfrm>
            <a:off x="1340175" y="5899044"/>
            <a:ext cx="373179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da-DK" sz="1000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Model inspireret af </a:t>
            </a:r>
            <a:r>
              <a:rPr lang="da-DK" sz="1000" i="1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Mihaly</a:t>
            </a:r>
            <a:r>
              <a:rPr lang="da-DK" sz="1000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r>
              <a:rPr lang="da-DK" sz="1000" i="1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Csikszentmihalyis</a:t>
            </a:r>
            <a:r>
              <a:rPr lang="da-DK" sz="1000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flow teori </a:t>
            </a:r>
            <a:r>
              <a:rPr lang="da-DK" sz="1000" i="1" dirty="0">
                <a:solidFill>
                  <a:schemeClr val="bg1">
                    <a:lumMod val="65000"/>
                  </a:schemeClr>
                </a:solidFill>
                <a:latin typeface="+mn-lt"/>
                <a:hlinkClick r:id="rId2"/>
              </a:rPr>
              <a:t>DTU </a:t>
            </a:r>
            <a:r>
              <a:rPr lang="da-DK" sz="1000" i="1" dirty="0" err="1">
                <a:solidFill>
                  <a:schemeClr val="bg1">
                    <a:lumMod val="65000"/>
                  </a:schemeClr>
                </a:solidFill>
                <a:latin typeface="+mn-lt"/>
                <a:hlinkClick r:id="rId2"/>
              </a:rPr>
              <a:t>Findit</a:t>
            </a:r>
            <a:endParaRPr lang="da-DK" sz="1700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AFC9C05-1277-D0B0-F698-2D39C5DD5281}"/>
              </a:ext>
            </a:extLst>
          </p:cNvPr>
          <p:cNvCxnSpPr/>
          <p:nvPr userDrawn="1"/>
        </p:nvCxnSpPr>
        <p:spPr bwMode="auto">
          <a:xfrm>
            <a:off x="1486694" y="5445224"/>
            <a:ext cx="39604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981761D-642E-66CF-1DC4-912C95C9286E}"/>
              </a:ext>
            </a:extLst>
          </p:cNvPr>
          <p:cNvCxnSpPr/>
          <p:nvPr userDrawn="1"/>
        </p:nvCxnSpPr>
        <p:spPr bwMode="auto">
          <a:xfrm flipV="1">
            <a:off x="1486694" y="2030650"/>
            <a:ext cx="0" cy="34145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1583CC1-9F1D-4439-C53C-493A14CAAF74}"/>
              </a:ext>
            </a:extLst>
          </p:cNvPr>
          <p:cNvSpPr txBox="1"/>
          <p:nvPr userDrawn="1"/>
        </p:nvSpPr>
        <p:spPr>
          <a:xfrm>
            <a:off x="2894617" y="5533201"/>
            <a:ext cx="104034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13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Kompetencer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5A9EE1-DB92-A1B5-27AA-1FAE47AC6B8B}"/>
              </a:ext>
            </a:extLst>
          </p:cNvPr>
          <p:cNvSpPr txBox="1"/>
          <p:nvPr userDrawn="1"/>
        </p:nvSpPr>
        <p:spPr>
          <a:xfrm rot="16200000">
            <a:off x="788342" y="3637908"/>
            <a:ext cx="1022716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13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Udfordringer 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9B3B55-1E93-79C9-02E1-0F8A0E04604D}"/>
              </a:ext>
            </a:extLst>
          </p:cNvPr>
          <p:cNvGrpSpPr/>
          <p:nvPr userDrawn="1"/>
        </p:nvGrpSpPr>
        <p:grpSpPr>
          <a:xfrm>
            <a:off x="1786725" y="2356418"/>
            <a:ext cx="3286079" cy="2771656"/>
            <a:chOff x="1504855" y="2180830"/>
            <a:chExt cx="3870271" cy="326439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444B923-26F8-5888-C981-F33E05C1FACC}"/>
                </a:ext>
              </a:extLst>
            </p:cNvPr>
            <p:cNvCxnSpPr/>
            <p:nvPr/>
          </p:nvCxnSpPr>
          <p:spPr bwMode="auto">
            <a:xfrm flipV="1">
              <a:off x="1558702" y="3137004"/>
              <a:ext cx="3816424" cy="13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D77AF83-CCEE-A834-4111-F0BBF22AB2D2}"/>
                </a:ext>
              </a:extLst>
            </p:cNvPr>
            <p:cNvCxnSpPr/>
            <p:nvPr/>
          </p:nvCxnSpPr>
          <p:spPr bwMode="auto">
            <a:xfrm flipV="1">
              <a:off x="2328557" y="2180830"/>
              <a:ext cx="2254481" cy="32643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6C22154-F534-BAFC-D5BA-4A5112118E81}"/>
                </a:ext>
              </a:extLst>
            </p:cNvPr>
            <p:cNvCxnSpPr/>
            <p:nvPr/>
          </p:nvCxnSpPr>
          <p:spPr bwMode="auto">
            <a:xfrm>
              <a:off x="1585951" y="2311854"/>
              <a:ext cx="3789175" cy="31333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077CEE0-851C-AEC8-9261-143C1D252855}"/>
                </a:ext>
              </a:extLst>
            </p:cNvPr>
            <p:cNvSpPr txBox="1"/>
            <p:nvPr/>
          </p:nvSpPr>
          <p:spPr>
            <a:xfrm>
              <a:off x="4194175" y="3865195"/>
              <a:ext cx="931997" cy="4833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400"/>
                </a:lnSpc>
                <a:spcBef>
                  <a:spcPts val="432"/>
                </a:spcBef>
              </a:pPr>
              <a:r>
                <a:rPr lang="da-DK" sz="1400" b="1" dirty="0">
                  <a:latin typeface="+mn-lt"/>
                </a:rPr>
                <a:t>Kontrol</a:t>
              </a:r>
            </a:p>
            <a:p>
              <a:pPr algn="ctr">
                <a:lnSpc>
                  <a:spcPts val="1400"/>
                </a:lnSpc>
                <a:spcBef>
                  <a:spcPts val="432"/>
                </a:spcBef>
              </a:pPr>
              <a:r>
                <a:rPr lang="da-DK" sz="14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Control</a:t>
              </a:r>
              <a:r>
                <a:rPr lang="da-DK" dirty="0">
                  <a:latin typeface="+mn-lt"/>
                </a:rPr>
                <a:t>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6BB67CB-DFE4-564F-4D43-275B2CAAD2FD}"/>
                </a:ext>
              </a:extLst>
            </p:cNvPr>
            <p:cNvSpPr txBox="1"/>
            <p:nvPr/>
          </p:nvSpPr>
          <p:spPr>
            <a:xfrm>
              <a:off x="4294116" y="2900955"/>
              <a:ext cx="732116" cy="2537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spcBef>
                  <a:spcPts val="432"/>
                </a:spcBef>
              </a:pPr>
              <a:r>
                <a:rPr lang="da-DK" sz="1400" b="1" dirty="0">
                  <a:latin typeface="+mn-lt"/>
                </a:rPr>
                <a:t>Flow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7E46A7A-399E-B8B3-DCE1-C1E5ECE7EDA6}"/>
                </a:ext>
              </a:extLst>
            </p:cNvPr>
            <p:cNvSpPr txBox="1"/>
            <p:nvPr/>
          </p:nvSpPr>
          <p:spPr>
            <a:xfrm>
              <a:off x="2462597" y="2433397"/>
              <a:ext cx="1484405" cy="4833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400"/>
                </a:lnSpc>
                <a:spcBef>
                  <a:spcPts val="432"/>
                </a:spcBef>
              </a:pPr>
              <a:r>
                <a:rPr lang="da-DK" sz="1400" b="1" dirty="0">
                  <a:latin typeface="+mn-lt"/>
                </a:rPr>
                <a:t>Nysgerrighed</a:t>
              </a:r>
            </a:p>
            <a:p>
              <a:pPr algn="ctr">
                <a:lnSpc>
                  <a:spcPts val="1400"/>
                </a:lnSpc>
                <a:spcBef>
                  <a:spcPts val="432"/>
                </a:spcBef>
              </a:pPr>
              <a:r>
                <a:rPr lang="da-DK" sz="1400" dirty="0" err="1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Curiosity</a:t>
              </a:r>
              <a:endParaRPr lang="da-DK" sz="1400" dirty="0">
                <a:latin typeface="+mn-lt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2FA3640-1B52-DC93-E7BB-82C736529360}"/>
                </a:ext>
              </a:extLst>
            </p:cNvPr>
            <p:cNvSpPr txBox="1"/>
            <p:nvPr/>
          </p:nvSpPr>
          <p:spPr>
            <a:xfrm>
              <a:off x="2913037" y="4896151"/>
              <a:ext cx="1530690" cy="4833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400"/>
                </a:lnSpc>
                <a:spcBef>
                  <a:spcPts val="432"/>
                </a:spcBef>
              </a:pPr>
              <a:r>
                <a:rPr lang="da-DK" sz="1400" b="1" dirty="0">
                  <a:latin typeface="+mn-lt"/>
                </a:rPr>
                <a:t>Kedsomhed</a:t>
              </a:r>
            </a:p>
            <a:p>
              <a:pPr algn="ctr">
                <a:lnSpc>
                  <a:spcPts val="1400"/>
                </a:lnSpc>
                <a:spcBef>
                  <a:spcPts val="432"/>
                </a:spcBef>
              </a:pPr>
              <a:r>
                <a:rPr lang="da-DK" sz="14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Boredom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D39CE2F-AB22-79B9-6DF7-57113AD8A7B1}"/>
                </a:ext>
              </a:extLst>
            </p:cNvPr>
            <p:cNvSpPr txBox="1"/>
            <p:nvPr/>
          </p:nvSpPr>
          <p:spPr>
            <a:xfrm>
              <a:off x="1504855" y="3436314"/>
              <a:ext cx="1165898" cy="4833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400"/>
                </a:lnSpc>
                <a:spcBef>
                  <a:spcPts val="432"/>
                </a:spcBef>
              </a:pPr>
              <a:r>
                <a:rPr lang="da-DK" sz="1400" b="1" dirty="0">
                  <a:latin typeface="+mn-lt"/>
                </a:rPr>
                <a:t>Bekymring</a:t>
              </a:r>
            </a:p>
            <a:p>
              <a:pPr algn="ctr">
                <a:lnSpc>
                  <a:spcPts val="1400"/>
                </a:lnSpc>
                <a:spcBef>
                  <a:spcPts val="432"/>
                </a:spcBef>
              </a:pPr>
              <a:r>
                <a:rPr lang="da-DK" sz="1400" dirty="0" err="1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Worry</a:t>
              </a:r>
              <a:endParaRPr lang="da-DK" sz="1400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352581C-63AC-EC1E-5AC6-6EFCB91095D1}"/>
                </a:ext>
              </a:extLst>
            </p:cNvPr>
            <p:cNvSpPr txBox="1"/>
            <p:nvPr/>
          </p:nvSpPr>
          <p:spPr>
            <a:xfrm>
              <a:off x="1504855" y="4577065"/>
              <a:ext cx="1165898" cy="4833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400"/>
                </a:lnSpc>
                <a:spcBef>
                  <a:spcPts val="432"/>
                </a:spcBef>
              </a:pPr>
              <a:r>
                <a:rPr lang="da-DK" sz="1400" b="1" dirty="0">
                  <a:latin typeface="+mn-lt"/>
                </a:rPr>
                <a:t>Stilstand</a:t>
              </a:r>
            </a:p>
            <a:p>
              <a:pPr algn="ctr">
                <a:lnSpc>
                  <a:spcPts val="1400"/>
                </a:lnSpc>
                <a:spcBef>
                  <a:spcPts val="432"/>
                </a:spcBef>
              </a:pPr>
              <a:r>
                <a:rPr lang="da-DK" sz="14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Stagnation</a:t>
              </a:r>
              <a:r>
                <a:rPr lang="da-DK" dirty="0">
                  <a:latin typeface="+mn-lt"/>
                </a:rPr>
                <a:t>   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0093DE9-B6EF-425D-D42C-903486578C4A}"/>
              </a:ext>
            </a:extLst>
          </p:cNvPr>
          <p:cNvSpPr txBox="1"/>
          <p:nvPr userDrawn="1"/>
        </p:nvSpPr>
        <p:spPr>
          <a:xfrm>
            <a:off x="4963441" y="5517889"/>
            <a:ext cx="1165898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13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Høj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83A89D-76DA-D827-4138-25FAF128D414}"/>
              </a:ext>
            </a:extLst>
          </p:cNvPr>
          <p:cNvSpPr txBox="1"/>
          <p:nvPr userDrawn="1"/>
        </p:nvSpPr>
        <p:spPr>
          <a:xfrm rot="16200000">
            <a:off x="715741" y="1793249"/>
            <a:ext cx="1165898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13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Høj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14C34B-206A-2D2A-EFA5-C23C71F8AC25}"/>
              </a:ext>
            </a:extLst>
          </p:cNvPr>
          <p:cNvSpPr txBox="1"/>
          <p:nvPr userDrawn="1"/>
        </p:nvSpPr>
        <p:spPr>
          <a:xfrm rot="16200000">
            <a:off x="704949" y="4632002"/>
            <a:ext cx="1165898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13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Lav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0856AC-D0E0-DEAF-718A-746F84E5337F}"/>
              </a:ext>
            </a:extLst>
          </p:cNvPr>
          <p:cNvSpPr txBox="1"/>
          <p:nvPr userDrawn="1"/>
        </p:nvSpPr>
        <p:spPr>
          <a:xfrm>
            <a:off x="1616940" y="5517812"/>
            <a:ext cx="1165898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13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Lav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6E899E4-B64A-2D82-523E-D7B8A4F62E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7C370DD4-7CA6-7A8E-78CA-26F0C6849B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54775" y="2133600"/>
            <a:ext cx="4681538" cy="97136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9BA50FB4-12FE-58D3-EDFA-11B35075F8C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45443" y="3415792"/>
            <a:ext cx="4681538" cy="97136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4F170CAD-6DE0-0F05-F233-E619C6DE78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45443" y="4976690"/>
            <a:ext cx="4681538" cy="9713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161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3291896-B2E5-494C-E62D-1CA2D0CDE9E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112428" y="1080000"/>
            <a:ext cx="6743418" cy="4852988"/>
          </a:xfrm>
          <a:prstGeom prst="rect">
            <a:avLst/>
          </a:prstGeom>
          <a:noFill/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indent="0">
              <a:buNone/>
            </a:pPr>
            <a:endParaRPr lang="da-DK" sz="800" kern="0" dirty="0"/>
          </a:p>
          <a:p>
            <a:pPr marL="95250" indent="0">
              <a:buNone/>
            </a:pPr>
            <a:r>
              <a:rPr lang="da-DK" sz="1600" b="1" kern="0" dirty="0"/>
              <a:t>  Arbejdsopgaver </a:t>
            </a:r>
            <a:r>
              <a:rPr lang="da-DK" sz="1600" kern="0" dirty="0"/>
              <a:t>(frem til næste MUS)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9A001A2-F061-1A89-0CB2-FC04BE9F73CF}"/>
              </a:ext>
            </a:extLst>
          </p:cNvPr>
          <p:cNvSpPr/>
          <p:nvPr userDrawn="1"/>
        </p:nvSpPr>
        <p:spPr bwMode="auto">
          <a:xfrm>
            <a:off x="5762059" y="2914252"/>
            <a:ext cx="2799107" cy="2538292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3E1EDAE-C665-663D-2751-058F82CD7594}"/>
              </a:ext>
            </a:extLst>
          </p:cNvPr>
          <p:cNvSpPr/>
          <p:nvPr userDrawn="1"/>
        </p:nvSpPr>
        <p:spPr bwMode="auto">
          <a:xfrm>
            <a:off x="7474036" y="1628800"/>
            <a:ext cx="2799107" cy="2538292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44FEA0D-ED37-4F98-E905-CDD2AC8F97B4}"/>
              </a:ext>
            </a:extLst>
          </p:cNvPr>
          <p:cNvSpPr/>
          <p:nvPr userDrawn="1"/>
        </p:nvSpPr>
        <p:spPr bwMode="auto">
          <a:xfrm>
            <a:off x="8136332" y="3492440"/>
            <a:ext cx="2657181" cy="2351314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152B50-AE90-ADD8-2537-AE6ED0A7C29C}"/>
              </a:ext>
            </a:extLst>
          </p:cNvPr>
          <p:cNvSpPr txBox="1"/>
          <p:nvPr userDrawn="1"/>
        </p:nvSpPr>
        <p:spPr>
          <a:xfrm>
            <a:off x="9529422" y="1685294"/>
            <a:ext cx="1426324" cy="86177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Opgaver, der bidrager til at DTU følger med udviklingen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3170E3-4C91-87E5-5E4A-DFB485754E46}"/>
              </a:ext>
            </a:extLst>
          </p:cNvPr>
          <p:cNvSpPr txBox="1"/>
          <p:nvPr userDrawn="1"/>
        </p:nvSpPr>
        <p:spPr>
          <a:xfrm>
            <a:off x="5353354" y="2674321"/>
            <a:ext cx="1767751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Opgaver, der gør at jeg trives og fremmer min performance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3BAD70-9203-6B2F-DC5F-F07F0B02CD6F}"/>
              </a:ext>
            </a:extLst>
          </p:cNvPr>
          <p:cNvSpPr txBox="1"/>
          <p:nvPr userDrawn="1"/>
        </p:nvSpPr>
        <p:spPr>
          <a:xfrm>
            <a:off x="10092264" y="3934797"/>
            <a:ext cx="1683928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Opgaver, der får hverdagen til at hænge sammen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14E638-6216-26F2-7BE2-D8953D10124A}"/>
              </a:ext>
            </a:extLst>
          </p:cNvPr>
          <p:cNvSpPr txBox="1"/>
          <p:nvPr userDrawn="1"/>
        </p:nvSpPr>
        <p:spPr>
          <a:xfrm>
            <a:off x="1080000" y="450000"/>
            <a:ext cx="10235760" cy="10361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da-DK" sz="3200" dirty="0">
                <a:latin typeface="+mj-lt"/>
              </a:rPr>
              <a:t>B. Opgaver </a:t>
            </a:r>
            <a:r>
              <a:rPr lang="da-DK" dirty="0">
                <a:latin typeface="+mn-lt"/>
              </a:rPr>
              <a:t>(dialog ud fra en erkendelse om at trivsel understøtter performance)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  <a:p>
            <a:pPr>
              <a:spcBef>
                <a:spcPts val="432"/>
              </a:spcBef>
            </a:pPr>
            <a:endParaRPr lang="da-DK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3EC542-3147-D496-F7C0-86EF5BC41D1F}"/>
              </a:ext>
            </a:extLst>
          </p:cNvPr>
          <p:cNvSpPr txBox="1"/>
          <p:nvPr userDrawn="1"/>
        </p:nvSpPr>
        <p:spPr>
          <a:xfrm>
            <a:off x="1174224" y="1166555"/>
            <a:ext cx="362483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1600" b="1" dirty="0">
                <a:latin typeface="+mn-lt"/>
              </a:rPr>
              <a:t> Primære resultater </a:t>
            </a:r>
            <a:r>
              <a:rPr lang="da-DK" sz="1600" dirty="0">
                <a:latin typeface="+mn-lt"/>
              </a:rPr>
              <a:t>(siden sidste MUS)</a:t>
            </a:r>
            <a:endParaRPr lang="en-GB" dirty="0" err="1">
              <a:latin typeface="+mn-lt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095FE0-0095-2E93-9185-C10ECFA8FB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74825" y="1844675"/>
            <a:ext cx="3024188" cy="57621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56A52F1-D567-9D99-3AFC-5174DFEFEF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74825" y="2590030"/>
            <a:ext cx="3024188" cy="57621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26F9FF66-9BBA-DE8A-21EE-C1E57C8674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4825" y="3335386"/>
            <a:ext cx="3024188" cy="57621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69C3A7EA-29CA-EE9A-3D8A-10C28D21E2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4825" y="4080742"/>
            <a:ext cx="3024188" cy="57621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3051E141-A046-9E02-02BF-CB20B9B227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4825" y="4826100"/>
            <a:ext cx="3024188" cy="57621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B4918B9-AA17-A1AC-E7DC-6979A94248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6240" y="2174518"/>
            <a:ext cx="1943182" cy="131792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528BCDF9-7D36-6FEB-6FEC-E8F5C84518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13496" y="3588904"/>
            <a:ext cx="1943182" cy="131792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7042C38C-92AF-8C33-7D7F-71562AD8F1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0820" y="4247579"/>
            <a:ext cx="1943182" cy="131792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DBBAB5-70FC-91C2-B0C5-D8BA7CFE1E26}"/>
              </a:ext>
            </a:extLst>
          </p:cNvPr>
          <p:cNvSpPr txBox="1"/>
          <p:nvPr userDrawn="1"/>
        </p:nvSpPr>
        <p:spPr>
          <a:xfrm>
            <a:off x="1118559" y="1083788"/>
            <a:ext cx="3844800" cy="4849200"/>
          </a:xfrm>
          <a:prstGeom prst="rect">
            <a:avLst/>
          </a:prstGeom>
          <a:noFill/>
          <a:ln w="12700">
            <a:solidFill>
              <a:srgbClr val="FC7634"/>
            </a:solidFill>
          </a:ln>
        </p:spPr>
        <p:txBody>
          <a:bodyPr wrap="none" lIns="0" tIns="0" rIns="0" bIns="0" rtlCol="0">
            <a:noAutofit/>
          </a:bodyPr>
          <a:lstStyle/>
          <a:p>
            <a:pPr marL="312300" indent="0" algn="l">
              <a:lnSpc>
                <a:spcPct val="250000"/>
              </a:lnSpc>
              <a:spcBef>
                <a:spcPts val="432"/>
              </a:spcBef>
              <a:buFont typeface="+mj-lt"/>
              <a:buNone/>
            </a:pPr>
            <a:endParaRPr lang="en-GB" sz="1200" dirty="0">
              <a:latin typeface="+mn-lt"/>
            </a:endParaRPr>
          </a:p>
          <a:p>
            <a:pPr marL="655200" indent="-342900" algn="l">
              <a:lnSpc>
                <a:spcPct val="250000"/>
              </a:lnSpc>
              <a:spcBef>
                <a:spcPts val="432"/>
              </a:spcBef>
              <a:buFont typeface="+mj-lt"/>
              <a:buAutoNum type="alphaLcParenR"/>
            </a:pPr>
            <a:r>
              <a:rPr lang="en-GB" sz="1800" dirty="0">
                <a:latin typeface="+mn-lt"/>
              </a:rPr>
              <a:t> </a:t>
            </a:r>
          </a:p>
          <a:p>
            <a:pPr marL="655200" indent="-342900" algn="l">
              <a:lnSpc>
                <a:spcPct val="250000"/>
              </a:lnSpc>
              <a:spcBef>
                <a:spcPts val="432"/>
              </a:spcBef>
              <a:buFont typeface="+mj-lt"/>
              <a:buAutoNum type="alphaLcParenR"/>
            </a:pPr>
            <a:r>
              <a:rPr lang="en-GB" sz="1800" dirty="0">
                <a:latin typeface="+mn-lt"/>
              </a:rPr>
              <a:t> </a:t>
            </a:r>
          </a:p>
          <a:p>
            <a:pPr marL="655200" indent="-342900" algn="l">
              <a:lnSpc>
                <a:spcPct val="250000"/>
              </a:lnSpc>
              <a:spcBef>
                <a:spcPts val="432"/>
              </a:spcBef>
              <a:buFont typeface="+mj-lt"/>
              <a:buAutoNum type="alphaLcParenR"/>
            </a:pPr>
            <a:r>
              <a:rPr lang="en-GB" sz="1800" dirty="0">
                <a:latin typeface="+mn-lt"/>
              </a:rPr>
              <a:t> </a:t>
            </a:r>
          </a:p>
          <a:p>
            <a:pPr marL="655200" indent="-342900" algn="l">
              <a:lnSpc>
                <a:spcPct val="250000"/>
              </a:lnSpc>
              <a:spcBef>
                <a:spcPts val="432"/>
              </a:spcBef>
              <a:buFont typeface="+mj-lt"/>
              <a:buAutoNum type="alphaLcParenR"/>
            </a:pPr>
            <a:r>
              <a:rPr lang="en-GB" sz="1800" dirty="0">
                <a:latin typeface="+mn-lt"/>
              </a:rPr>
              <a:t> </a:t>
            </a:r>
          </a:p>
          <a:p>
            <a:pPr marL="655200" indent="-342900" algn="l">
              <a:lnSpc>
                <a:spcPct val="250000"/>
              </a:lnSpc>
              <a:spcBef>
                <a:spcPts val="432"/>
              </a:spcBef>
              <a:buFont typeface="+mj-lt"/>
              <a:buAutoNum type="alphaLcParenR"/>
            </a:pPr>
            <a:r>
              <a:rPr lang="en-GB" sz="18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4353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EAD272-270C-EE6D-A060-4659535526AE}"/>
              </a:ext>
            </a:extLst>
          </p:cNvPr>
          <p:cNvGrpSpPr/>
          <p:nvPr userDrawn="1"/>
        </p:nvGrpSpPr>
        <p:grpSpPr>
          <a:xfrm>
            <a:off x="2142121" y="1484784"/>
            <a:ext cx="8274220" cy="4650556"/>
            <a:chOff x="2142121" y="1484784"/>
            <a:chExt cx="8274220" cy="465055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166437-D2FA-D681-9A52-7C7E0FF68D8B}"/>
                </a:ext>
              </a:extLst>
            </p:cNvPr>
            <p:cNvCxnSpPr>
              <a:endCxn id="38" idx="7"/>
            </p:cNvCxnSpPr>
            <p:nvPr/>
          </p:nvCxnSpPr>
          <p:spPr bwMode="auto">
            <a:xfrm flipH="1">
              <a:off x="2922610" y="4192567"/>
              <a:ext cx="1579873" cy="8723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DD9C0A3-D8E7-CB8D-DD77-9A4168C9C2B4}"/>
                </a:ext>
              </a:extLst>
            </p:cNvPr>
            <p:cNvSpPr/>
            <p:nvPr/>
          </p:nvSpPr>
          <p:spPr bwMode="auto">
            <a:xfrm>
              <a:off x="6211888" y="3372021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98A63FC-D0B6-8CD0-599E-46780F0C183B}"/>
                </a:ext>
              </a:extLst>
            </p:cNvPr>
            <p:cNvSpPr/>
            <p:nvPr/>
          </p:nvSpPr>
          <p:spPr bwMode="auto">
            <a:xfrm>
              <a:off x="8742620" y="2360866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6D13EF6-DA21-F80A-6E7A-024896B8D844}"/>
                </a:ext>
              </a:extLst>
            </p:cNvPr>
            <p:cNvSpPr/>
            <p:nvPr/>
          </p:nvSpPr>
          <p:spPr bwMode="auto">
            <a:xfrm>
              <a:off x="5256958" y="4308125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F92CF7D-8415-908F-41D5-A6834902124E}"/>
                </a:ext>
              </a:extLst>
            </p:cNvPr>
            <p:cNvSpPr/>
            <p:nvPr/>
          </p:nvSpPr>
          <p:spPr bwMode="auto">
            <a:xfrm>
              <a:off x="4427301" y="3325232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2DA464F-CEA6-F854-E768-E34C1D5B2380}"/>
                </a:ext>
              </a:extLst>
            </p:cNvPr>
            <p:cNvSpPr/>
            <p:nvPr/>
          </p:nvSpPr>
          <p:spPr bwMode="auto">
            <a:xfrm>
              <a:off x="7816811" y="3392930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0CC4285-97A9-A426-03B9-140504C9CAC7}"/>
                </a:ext>
              </a:extLst>
            </p:cNvPr>
            <p:cNvSpPr/>
            <p:nvPr/>
          </p:nvSpPr>
          <p:spPr bwMode="auto">
            <a:xfrm>
              <a:off x="3452614" y="4257821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A3DAF73-345A-191E-E74F-1C2443A78E74}"/>
                </a:ext>
              </a:extLst>
            </p:cNvPr>
            <p:cNvSpPr/>
            <p:nvPr/>
          </p:nvSpPr>
          <p:spPr bwMode="auto">
            <a:xfrm>
              <a:off x="5380298" y="2360866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E86E0DC-FB85-2F51-E046-563692F46826}"/>
                </a:ext>
              </a:extLst>
            </p:cNvPr>
            <p:cNvSpPr/>
            <p:nvPr/>
          </p:nvSpPr>
          <p:spPr bwMode="auto">
            <a:xfrm>
              <a:off x="8919217" y="4236117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A62910E-6D4A-B3BA-F962-3C502777B496}"/>
                </a:ext>
              </a:extLst>
            </p:cNvPr>
            <p:cNvSpPr/>
            <p:nvPr/>
          </p:nvSpPr>
          <p:spPr bwMode="auto">
            <a:xfrm>
              <a:off x="7239148" y="2360866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C505D6A-CB0B-77A1-F069-BDFECAE6D3E3}"/>
                </a:ext>
              </a:extLst>
            </p:cNvPr>
            <p:cNvSpPr/>
            <p:nvPr/>
          </p:nvSpPr>
          <p:spPr bwMode="auto">
            <a:xfrm>
              <a:off x="6313488" y="1484784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56EDDE2-4281-A8DD-662E-61FC4C780EAB}"/>
                </a:ext>
              </a:extLst>
            </p:cNvPr>
            <p:cNvSpPr/>
            <p:nvPr/>
          </p:nvSpPr>
          <p:spPr bwMode="auto">
            <a:xfrm>
              <a:off x="8274011" y="5193925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D18BBF0-4E8D-A39C-B7EE-D8FE15D7F6B3}"/>
                </a:ext>
              </a:extLst>
            </p:cNvPr>
            <p:cNvSpPr/>
            <p:nvPr/>
          </p:nvSpPr>
          <p:spPr bwMode="auto">
            <a:xfrm>
              <a:off x="6370162" y="5220940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33DF085-3FA9-A7F0-AD8C-1E49A6F879D9}"/>
                </a:ext>
              </a:extLst>
            </p:cNvPr>
            <p:cNvSpPr/>
            <p:nvPr/>
          </p:nvSpPr>
          <p:spPr bwMode="auto">
            <a:xfrm>
              <a:off x="9119542" y="3300013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1F0E4BD-1F53-83A3-32A2-A68074E88405}"/>
                </a:ext>
              </a:extLst>
            </p:cNvPr>
            <p:cNvSpPr/>
            <p:nvPr/>
          </p:nvSpPr>
          <p:spPr bwMode="auto">
            <a:xfrm>
              <a:off x="3646984" y="2349100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24CCC04-9429-259E-C68C-5ADD9CE05A0F}"/>
                </a:ext>
              </a:extLst>
            </p:cNvPr>
            <p:cNvCxnSpPr/>
            <p:nvPr/>
          </p:nvCxnSpPr>
          <p:spPr bwMode="auto">
            <a:xfrm flipV="1">
              <a:off x="6933828" y="3079705"/>
              <a:ext cx="305320" cy="31322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FFA8B4F-3CC7-1E9F-C35E-C5937B786B91}"/>
                </a:ext>
              </a:extLst>
            </p:cNvPr>
            <p:cNvCxnSpPr/>
            <p:nvPr/>
          </p:nvCxnSpPr>
          <p:spPr bwMode="auto">
            <a:xfrm>
              <a:off x="6160787" y="3155997"/>
              <a:ext cx="209375" cy="2515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106E6D3-F4DA-794F-CDC7-C05DB2AD13CB}"/>
                </a:ext>
              </a:extLst>
            </p:cNvPr>
            <p:cNvCxnSpPr/>
            <p:nvPr/>
          </p:nvCxnSpPr>
          <p:spPr bwMode="auto">
            <a:xfrm>
              <a:off x="4421009" y="3187023"/>
              <a:ext cx="209375" cy="2515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6B61124-C747-A3CA-223F-4D5279FB4F46}"/>
                </a:ext>
              </a:extLst>
            </p:cNvPr>
            <p:cNvCxnSpPr/>
            <p:nvPr/>
          </p:nvCxnSpPr>
          <p:spPr bwMode="auto">
            <a:xfrm>
              <a:off x="5397836" y="3814510"/>
              <a:ext cx="701192" cy="147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3110BC1-16C8-2FDE-1C84-A2D947580A6C}"/>
                </a:ext>
              </a:extLst>
            </p:cNvPr>
            <p:cNvCxnSpPr/>
            <p:nvPr/>
          </p:nvCxnSpPr>
          <p:spPr bwMode="auto">
            <a:xfrm>
              <a:off x="4639903" y="2972093"/>
              <a:ext cx="1497421" cy="6159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63424E6-5B93-C36D-C311-115DA44FC30A}"/>
                </a:ext>
              </a:extLst>
            </p:cNvPr>
            <p:cNvCxnSpPr>
              <a:endCxn id="8" idx="0"/>
            </p:cNvCxnSpPr>
            <p:nvPr/>
          </p:nvCxnSpPr>
          <p:spPr bwMode="auto">
            <a:xfrm flipH="1">
              <a:off x="6669088" y="2491741"/>
              <a:ext cx="31902" cy="8802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B51AD8E-5816-8EB7-6742-F49E768FDBE0}"/>
                </a:ext>
              </a:extLst>
            </p:cNvPr>
            <p:cNvCxnSpPr/>
            <p:nvPr/>
          </p:nvCxnSpPr>
          <p:spPr bwMode="auto">
            <a:xfrm flipH="1">
              <a:off x="6137324" y="4164385"/>
              <a:ext cx="237991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3D4A830-7526-BECC-228B-7681F231504B}"/>
                </a:ext>
              </a:extLst>
            </p:cNvPr>
            <p:cNvCxnSpPr/>
            <p:nvPr/>
          </p:nvCxnSpPr>
          <p:spPr bwMode="auto">
            <a:xfrm flipH="1">
              <a:off x="4449463" y="4020093"/>
              <a:ext cx="1740212" cy="4915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973E8CE-DCB1-D223-BD2A-D754174C5CD3}"/>
                </a:ext>
              </a:extLst>
            </p:cNvPr>
            <p:cNvCxnSpPr/>
            <p:nvPr/>
          </p:nvCxnSpPr>
          <p:spPr bwMode="auto">
            <a:xfrm>
              <a:off x="6729871" y="4344858"/>
              <a:ext cx="40817" cy="8468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5C99C74-1074-BD58-F145-649A47FC06CA}"/>
                </a:ext>
              </a:extLst>
            </p:cNvPr>
            <p:cNvCxnSpPr/>
            <p:nvPr/>
          </p:nvCxnSpPr>
          <p:spPr bwMode="auto">
            <a:xfrm>
              <a:off x="6980427" y="4135623"/>
              <a:ext cx="304135" cy="2301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C0DE22C-B1CE-60DF-1900-856B4D512899}"/>
                </a:ext>
              </a:extLst>
            </p:cNvPr>
            <p:cNvCxnSpPr/>
            <p:nvPr/>
          </p:nvCxnSpPr>
          <p:spPr bwMode="auto">
            <a:xfrm>
              <a:off x="6933828" y="4286421"/>
              <a:ext cx="1402665" cy="1101824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1EAA045-4A54-1976-8BB7-83C0CD8120A4}"/>
                </a:ext>
              </a:extLst>
            </p:cNvPr>
            <p:cNvSpPr/>
            <p:nvPr/>
          </p:nvSpPr>
          <p:spPr bwMode="auto">
            <a:xfrm>
              <a:off x="7239148" y="4308125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FF1D990-F2DA-A676-3EA2-2F3AD4766C65}"/>
                </a:ext>
              </a:extLst>
            </p:cNvPr>
            <p:cNvCxnSpPr/>
            <p:nvPr/>
          </p:nvCxnSpPr>
          <p:spPr bwMode="auto">
            <a:xfrm>
              <a:off x="7177384" y="3801012"/>
              <a:ext cx="577507" cy="735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00C439A-AC73-7C55-10CE-19FC8FB10F81}"/>
                </a:ext>
              </a:extLst>
            </p:cNvPr>
            <p:cNvCxnSpPr/>
            <p:nvPr/>
          </p:nvCxnSpPr>
          <p:spPr bwMode="auto">
            <a:xfrm flipV="1">
              <a:off x="7115339" y="3000359"/>
              <a:ext cx="1656534" cy="709998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6901EDD-577D-88F9-1153-7846AFC113B0}"/>
                </a:ext>
              </a:extLst>
            </p:cNvPr>
            <p:cNvSpPr/>
            <p:nvPr/>
          </p:nvSpPr>
          <p:spPr bwMode="auto">
            <a:xfrm>
              <a:off x="2267114" y="3532363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672FA5F-3E08-A43A-5BCE-51EDE4F3DA7A}"/>
                </a:ext>
              </a:extLst>
            </p:cNvPr>
            <p:cNvCxnSpPr/>
            <p:nvPr/>
          </p:nvCxnSpPr>
          <p:spPr bwMode="auto">
            <a:xfrm flipH="1" flipV="1">
              <a:off x="3286894" y="3934419"/>
              <a:ext cx="1041755" cy="136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4059455-F607-A78A-DA0E-066D7B5C89BB}"/>
                </a:ext>
              </a:extLst>
            </p:cNvPr>
            <p:cNvSpPr/>
            <p:nvPr/>
          </p:nvSpPr>
          <p:spPr bwMode="auto">
            <a:xfrm>
              <a:off x="2142121" y="4931045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6CB6457-90D7-36FA-59C6-51FFFE857ED4}"/>
                </a:ext>
              </a:extLst>
            </p:cNvPr>
            <p:cNvCxnSpPr/>
            <p:nvPr/>
          </p:nvCxnSpPr>
          <p:spPr bwMode="auto">
            <a:xfrm flipH="1" flipV="1">
              <a:off x="2422798" y="2349100"/>
              <a:ext cx="1080121" cy="3014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51C0A2F-5884-C707-9671-931B51E1040A}"/>
                </a:ext>
              </a:extLst>
            </p:cNvPr>
            <p:cNvCxnSpPr/>
            <p:nvPr/>
          </p:nvCxnSpPr>
          <p:spPr bwMode="auto">
            <a:xfrm flipH="1" flipV="1">
              <a:off x="4525696" y="1678181"/>
              <a:ext cx="934710" cy="6786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4078602-6A67-A8E5-8C74-67C3A99AA7F9}"/>
                </a:ext>
              </a:extLst>
            </p:cNvPr>
            <p:cNvCxnSpPr/>
            <p:nvPr/>
          </p:nvCxnSpPr>
          <p:spPr bwMode="auto">
            <a:xfrm flipH="1" flipV="1">
              <a:off x="9855589" y="4970686"/>
              <a:ext cx="560752" cy="41755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0391ACF-4F90-917F-8C2B-1BA5357177D7}"/>
                </a:ext>
              </a:extLst>
            </p:cNvPr>
            <p:cNvCxnSpPr/>
            <p:nvPr/>
          </p:nvCxnSpPr>
          <p:spPr bwMode="auto">
            <a:xfrm flipH="1" flipV="1">
              <a:off x="8658354" y="4267664"/>
              <a:ext cx="255802" cy="14364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37D9EDEE-53E6-086B-DB41-D76AD3D29B40}"/>
              </a:ext>
            </a:extLst>
          </p:cNvPr>
          <p:cNvSpPr txBox="1"/>
          <p:nvPr userDrawn="1"/>
        </p:nvSpPr>
        <p:spPr>
          <a:xfrm>
            <a:off x="1080000" y="450000"/>
            <a:ext cx="102357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da-DK" sz="3200" dirty="0">
                <a:latin typeface="+mj-lt"/>
              </a:rPr>
              <a:t>C. Relationer og samarbejde </a:t>
            </a:r>
            <a:r>
              <a:rPr lang="da-DK" dirty="0">
                <a:latin typeface="+mn-lt"/>
              </a:rPr>
              <a:t>(hvem samarbejder du mest med, tegn selv videre) 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5786E6A7-ABF8-1A2F-493F-32C5DEB7AB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70638" y="3532188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5EF221A4-B40A-FDC0-4C5D-87B647D3AC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49446" y="2513546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44">
            <a:extLst>
              <a:ext uri="{FF2B5EF4-FFF2-40B4-BE49-F238E27FC236}">
                <a16:creationId xmlns:a16="http://schemas.microsoft.com/office/drawing/2014/main" id="{AF6A4E57-65E5-E572-DB22-A486794AC0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5722" y="2534434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C8695FBD-7EFD-AEFB-C29E-95FA3C6D4B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74122" y="1649465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44">
            <a:extLst>
              <a:ext uri="{FF2B5EF4-FFF2-40B4-BE49-F238E27FC236}">
                <a16:creationId xmlns:a16="http://schemas.microsoft.com/office/drawing/2014/main" id="{2D2DC1AB-AD04-14F3-10AC-8773AA7C0E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64843" y="2491741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44">
            <a:extLst>
              <a:ext uri="{FF2B5EF4-FFF2-40B4-BE49-F238E27FC236}">
                <a16:creationId xmlns:a16="http://schemas.microsoft.com/office/drawing/2014/main" id="{DB3BFAA3-11EE-0938-A227-ED18528C6C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4156" y="2418110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44">
            <a:extLst>
              <a:ext uri="{FF2B5EF4-FFF2-40B4-BE49-F238E27FC236}">
                <a16:creationId xmlns:a16="http://schemas.microsoft.com/office/drawing/2014/main" id="{6C770CB5-7F24-D29A-57B4-E43660827C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35509" y="3496890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44">
            <a:extLst>
              <a:ext uri="{FF2B5EF4-FFF2-40B4-BE49-F238E27FC236}">
                <a16:creationId xmlns:a16="http://schemas.microsoft.com/office/drawing/2014/main" id="{41D8EA5C-9A0F-AFFA-645D-F532628348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52291" y="3408732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4">
            <a:extLst>
              <a:ext uri="{FF2B5EF4-FFF2-40B4-BE49-F238E27FC236}">
                <a16:creationId xmlns:a16="http://schemas.microsoft.com/office/drawing/2014/main" id="{30529E72-31D6-9F74-243E-178B125861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98066" y="3782432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4">
            <a:extLst>
              <a:ext uri="{FF2B5EF4-FFF2-40B4-BE49-F238E27FC236}">
                <a16:creationId xmlns:a16="http://schemas.microsoft.com/office/drawing/2014/main" id="{ED202DA9-AA95-794F-D969-B01920305F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88422" y="4391692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4">
            <a:extLst>
              <a:ext uri="{FF2B5EF4-FFF2-40B4-BE49-F238E27FC236}">
                <a16:creationId xmlns:a16="http://schemas.microsoft.com/office/drawing/2014/main" id="{8970818B-757B-29AF-4F04-F4A2805FE1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265716" y="5064027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6" name="Text Placeholder 44">
            <a:extLst>
              <a:ext uri="{FF2B5EF4-FFF2-40B4-BE49-F238E27FC236}">
                <a16:creationId xmlns:a16="http://schemas.microsoft.com/office/drawing/2014/main" id="{99629247-84B1-D040-A52D-F8AD13958D7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80298" y="4485106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7" name="Text Placeholder 44">
            <a:extLst>
              <a:ext uri="{FF2B5EF4-FFF2-40B4-BE49-F238E27FC236}">
                <a16:creationId xmlns:a16="http://schemas.microsoft.com/office/drawing/2014/main" id="{6C1B2256-FD32-F24A-41E9-92A2420E42B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24863" y="5388245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8" name="Text Placeholder 44">
            <a:extLst>
              <a:ext uri="{FF2B5EF4-FFF2-40B4-BE49-F238E27FC236}">
                <a16:creationId xmlns:a16="http://schemas.microsoft.com/office/drawing/2014/main" id="{9CB318E2-EF7E-703D-7271-16F33C70244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403260" y="4420231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9" name="Text Placeholder 44">
            <a:extLst>
              <a:ext uri="{FF2B5EF4-FFF2-40B4-BE49-F238E27FC236}">
                <a16:creationId xmlns:a16="http://schemas.microsoft.com/office/drawing/2014/main" id="{EABBF34E-468B-BF64-BCDF-DAAA4F9F4DA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20242" y="5326881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0" name="Text Placeholder 44">
            <a:extLst>
              <a:ext uri="{FF2B5EF4-FFF2-40B4-BE49-F238E27FC236}">
                <a16:creationId xmlns:a16="http://schemas.microsoft.com/office/drawing/2014/main" id="{6F35DECE-008A-49B5-C569-88A4CD2AE8C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54274" y="4350765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Text Placeholder 44">
            <a:extLst>
              <a:ext uri="{FF2B5EF4-FFF2-40B4-BE49-F238E27FC236}">
                <a16:creationId xmlns:a16="http://schemas.microsoft.com/office/drawing/2014/main" id="{DD7B0943-BDB9-EB59-106C-A4836EA8968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63460" y="3389914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3972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Rounded Rectangular Callout 14">
            <a:extLst>
              <a:ext uri="{FF2B5EF4-FFF2-40B4-BE49-F238E27FC236}">
                <a16:creationId xmlns:a16="http://schemas.microsoft.com/office/drawing/2014/main" id="{350548CD-0883-66E0-8096-CB3889246A3F}"/>
              </a:ext>
            </a:extLst>
          </p:cNvPr>
          <p:cNvSpPr/>
          <p:nvPr userDrawn="1"/>
        </p:nvSpPr>
        <p:spPr bwMode="auto">
          <a:xfrm>
            <a:off x="782608" y="3959074"/>
            <a:ext cx="3379839" cy="2489679"/>
          </a:xfrm>
          <a:prstGeom prst="wedgeRoundRectCallout">
            <a:avLst>
              <a:gd name="adj1" fmla="val 56671"/>
              <a:gd name="adj2" fmla="val -20088"/>
              <a:gd name="adj3" fmla="val 16667"/>
            </a:avLst>
          </a:prstGeom>
          <a:solidFill>
            <a:schemeClr val="bg1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tabLst/>
            </a:pPr>
            <a:endParaRPr kumimoji="0" lang="da-DK" sz="120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a-DK" sz="1200" dirty="0">
              <a:latin typeface="+mn-lt"/>
            </a:endParaRP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a-DK" sz="120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7" name="Rounded Rectangular Callout 17">
            <a:extLst>
              <a:ext uri="{FF2B5EF4-FFF2-40B4-BE49-F238E27FC236}">
                <a16:creationId xmlns:a16="http://schemas.microsoft.com/office/drawing/2014/main" id="{E7C1F771-6C5C-4B2A-CD78-4A321CAFEEDB}"/>
              </a:ext>
            </a:extLst>
          </p:cNvPr>
          <p:cNvSpPr/>
          <p:nvPr userDrawn="1"/>
        </p:nvSpPr>
        <p:spPr bwMode="auto">
          <a:xfrm>
            <a:off x="7098034" y="4645828"/>
            <a:ext cx="1648806" cy="170095"/>
          </a:xfrm>
          <a:prstGeom prst="wedgeRoundRectCallout">
            <a:avLst>
              <a:gd name="adj1" fmla="val 53693"/>
              <a:gd name="adj2" fmla="val -21304"/>
              <a:gd name="adj3" fmla="val 16667"/>
            </a:avLst>
          </a:prstGeom>
          <a:solidFill>
            <a:schemeClr val="bg1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432"/>
              </a:spcBef>
            </a:pPr>
            <a:r>
              <a:rPr lang="da-DK" sz="1200" dirty="0">
                <a:latin typeface="+mn-lt"/>
              </a:rPr>
              <a:t> </a:t>
            </a: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</p:txBody>
      </p:sp>
      <p:sp>
        <p:nvSpPr>
          <p:cNvPr id="8" name="Rounded Rectangular Callout 18">
            <a:extLst>
              <a:ext uri="{FF2B5EF4-FFF2-40B4-BE49-F238E27FC236}">
                <a16:creationId xmlns:a16="http://schemas.microsoft.com/office/drawing/2014/main" id="{14CB985C-0903-42C2-B8EA-F890D3EB4A98}"/>
              </a:ext>
            </a:extLst>
          </p:cNvPr>
          <p:cNvSpPr/>
          <p:nvPr userDrawn="1"/>
        </p:nvSpPr>
        <p:spPr bwMode="auto">
          <a:xfrm>
            <a:off x="782608" y="1273553"/>
            <a:ext cx="3425738" cy="2520279"/>
          </a:xfrm>
          <a:prstGeom prst="wedgeRoundRectCallout">
            <a:avLst>
              <a:gd name="adj1" fmla="val 56984"/>
              <a:gd name="adj2" fmla="val -25024"/>
              <a:gd name="adj3" fmla="val 16667"/>
            </a:avLst>
          </a:prstGeom>
          <a:solidFill>
            <a:schemeClr val="bg1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tabLst/>
            </a:pPr>
            <a:endParaRPr lang="da-DK" sz="1200" dirty="0">
              <a:latin typeface="+mn-lt"/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tabLst/>
            </a:pPr>
            <a:r>
              <a:rPr lang="da-DK" sz="1200" dirty="0">
                <a:latin typeface="+mn-lt"/>
              </a:rPr>
              <a:t> </a:t>
            </a:r>
            <a:r>
              <a:rPr kumimoji="0" lang="da-DK" sz="120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</a:p>
        </p:txBody>
      </p:sp>
      <p:sp>
        <p:nvSpPr>
          <p:cNvPr id="9" name="Rounded Rectangular Callout 19">
            <a:extLst>
              <a:ext uri="{FF2B5EF4-FFF2-40B4-BE49-F238E27FC236}">
                <a16:creationId xmlns:a16="http://schemas.microsoft.com/office/drawing/2014/main" id="{68B458D3-C8D8-5FE2-96F5-3E4C36B58A70}"/>
              </a:ext>
            </a:extLst>
          </p:cNvPr>
          <p:cNvSpPr/>
          <p:nvPr userDrawn="1"/>
        </p:nvSpPr>
        <p:spPr bwMode="auto">
          <a:xfrm>
            <a:off x="8603069" y="1268291"/>
            <a:ext cx="3493162" cy="2482177"/>
          </a:xfrm>
          <a:prstGeom prst="wedgeRoundRectCallout">
            <a:avLst>
              <a:gd name="adj1" fmla="val -55530"/>
              <a:gd name="adj2" fmla="val 22449"/>
              <a:gd name="adj3" fmla="val 16667"/>
            </a:avLst>
          </a:prstGeom>
          <a:solidFill>
            <a:schemeClr val="bg1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tabLst/>
            </a:pPr>
            <a:endParaRPr kumimoji="0" lang="da-DK" sz="120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838AF5-569F-EC45-37EE-8748786D609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30021" y="1676472"/>
            <a:ext cx="3105746" cy="3119791"/>
            <a:chOff x="9128231" y="84384"/>
            <a:chExt cx="2695820" cy="2708014"/>
          </a:xfrm>
        </p:grpSpPr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F400E3AB-E02E-DD27-3022-FC1B39D90047}"/>
                </a:ext>
              </a:extLst>
            </p:cNvPr>
            <p:cNvSpPr/>
            <p:nvPr/>
          </p:nvSpPr>
          <p:spPr bwMode="auto">
            <a:xfrm>
              <a:off x="9128233" y="401053"/>
              <a:ext cx="2695818" cy="2090491"/>
            </a:xfrm>
            <a:prstGeom prst="triangle">
              <a:avLst/>
            </a:prstGeom>
            <a:solidFill>
              <a:srgbClr val="FC7634"/>
            </a:solidFill>
            <a:ln w="9525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33720A0-A99B-FD7F-099E-294931C4067B}"/>
                </a:ext>
              </a:extLst>
            </p:cNvPr>
            <p:cNvSpPr/>
            <p:nvPr/>
          </p:nvSpPr>
          <p:spPr bwMode="auto">
            <a:xfrm>
              <a:off x="9651074" y="1064359"/>
              <a:ext cx="1650133" cy="1523077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1" i="0" u="none" strike="noStrike" cap="none" normalizeH="0" baseline="0" dirty="0">
                <a:ln>
                  <a:noFill/>
                </a:ln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5C1FB1F-6497-A494-E291-5C0BBE1FCE29}"/>
                </a:ext>
              </a:extLst>
            </p:cNvPr>
            <p:cNvSpPr txBox="1"/>
            <p:nvPr/>
          </p:nvSpPr>
          <p:spPr>
            <a:xfrm rot="18165611">
              <a:off x="8392756" y="1212869"/>
              <a:ext cx="2470691" cy="213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432"/>
                </a:spcBef>
              </a:pPr>
              <a:r>
                <a:rPr lang="da-DK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Personlig udvikling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0171CF-2F8A-BA30-D138-5ED52D828248}"/>
                </a:ext>
              </a:extLst>
            </p:cNvPr>
            <p:cNvSpPr txBox="1"/>
            <p:nvPr/>
          </p:nvSpPr>
          <p:spPr>
            <a:xfrm rot="3424004">
              <a:off x="10110065" y="1226248"/>
              <a:ext cx="2488960" cy="213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432"/>
                </a:spcBef>
              </a:pPr>
              <a:r>
                <a:rPr lang="da-DK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Social udvikling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FFFBDE9-68E6-AF4D-F26C-B1C77C2D39EE}"/>
                </a:ext>
              </a:extLst>
            </p:cNvPr>
            <p:cNvSpPr txBox="1"/>
            <p:nvPr/>
          </p:nvSpPr>
          <p:spPr>
            <a:xfrm>
              <a:off x="9128231" y="2578675"/>
              <a:ext cx="2695817" cy="2137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432"/>
                </a:spcBef>
              </a:pPr>
              <a:r>
                <a:rPr lang="da-DK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Faglig udvikling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AAE3503-6222-859A-3EF0-B787B873E526}"/>
                </a:ext>
              </a:extLst>
            </p:cNvPr>
            <p:cNvSpPr txBox="1"/>
            <p:nvPr/>
          </p:nvSpPr>
          <p:spPr>
            <a:xfrm>
              <a:off x="9651071" y="1672719"/>
              <a:ext cx="1650133" cy="4719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432"/>
                </a:spcBef>
              </a:pPr>
              <a:r>
                <a:rPr lang="da-DK" sz="1800" dirty="0">
                  <a:latin typeface="+mj-lt"/>
                </a:rPr>
                <a:t>Medarbejder </a:t>
              </a:r>
            </a:p>
            <a:p>
              <a:pPr algn="ctr">
                <a:spcBef>
                  <a:spcPts val="432"/>
                </a:spcBef>
              </a:pPr>
              <a:endParaRPr lang="da-DK" sz="1400" dirty="0" err="1">
                <a:latin typeface="+mn-lt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7BC19EA-D265-A825-299A-E438EC16005A}"/>
              </a:ext>
            </a:extLst>
          </p:cNvPr>
          <p:cNvSpPr txBox="1"/>
          <p:nvPr userDrawn="1"/>
        </p:nvSpPr>
        <p:spPr>
          <a:xfrm>
            <a:off x="1099603" y="1363452"/>
            <a:ext cx="3149886" cy="47205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  <a:spcBef>
                <a:spcPts val="432"/>
              </a:spcBef>
            </a:pPr>
            <a:r>
              <a:rPr lang="da-DK" sz="1200" b="1" dirty="0">
                <a:latin typeface="+mn-lt"/>
              </a:rPr>
              <a:t>Udviklingsmål</a:t>
            </a:r>
          </a:p>
          <a:p>
            <a:pPr>
              <a:lnSpc>
                <a:spcPts val="1800"/>
              </a:lnSpc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lnSpc>
                <a:spcPts val="1800"/>
              </a:lnSpc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lnSpc>
                <a:spcPts val="1800"/>
              </a:lnSpc>
              <a:spcBef>
                <a:spcPts val="432"/>
              </a:spcBef>
            </a:pPr>
            <a:r>
              <a:rPr lang="da-DK" sz="1200" dirty="0">
                <a:latin typeface="+mn-lt"/>
              </a:rPr>
              <a:t>Aftale med nærmeste leder</a:t>
            </a:r>
          </a:p>
          <a:p>
            <a:pPr>
              <a:lnSpc>
                <a:spcPts val="1800"/>
              </a:lnSpc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lnSpc>
                <a:spcPts val="1800"/>
              </a:lnSpc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lnSpc>
                <a:spcPts val="1800"/>
              </a:lnSpc>
              <a:spcBef>
                <a:spcPts val="432"/>
              </a:spcBef>
            </a:pPr>
            <a:r>
              <a:rPr lang="da-DK" sz="1200" b="1" dirty="0">
                <a:latin typeface="+mn-lt"/>
              </a:rPr>
              <a:t>Udviklingsmål</a:t>
            </a:r>
          </a:p>
          <a:p>
            <a:pPr>
              <a:lnSpc>
                <a:spcPts val="1800"/>
              </a:lnSpc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lnSpc>
                <a:spcPts val="1800"/>
              </a:lnSpc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lnSpc>
                <a:spcPts val="1800"/>
              </a:lnSpc>
              <a:spcBef>
                <a:spcPts val="432"/>
              </a:spcBef>
            </a:pPr>
            <a:r>
              <a:rPr lang="da-DK" sz="1200" dirty="0">
                <a:latin typeface="+mn-lt"/>
              </a:rPr>
              <a:t>Aftale med nærmeste leder</a:t>
            </a:r>
          </a:p>
          <a:p>
            <a:pPr>
              <a:lnSpc>
                <a:spcPts val="1800"/>
              </a:lnSpc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lnSpc>
                <a:spcPts val="1800"/>
              </a:lnSpc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lnSpc>
                <a:spcPts val="1800"/>
              </a:lnSpc>
              <a:spcBef>
                <a:spcPts val="432"/>
              </a:spcBef>
            </a:pPr>
            <a:r>
              <a:rPr lang="da-DK" sz="1200" b="1" dirty="0">
                <a:latin typeface="+mn-lt"/>
              </a:rPr>
              <a:t>Udviklingsmål</a:t>
            </a:r>
          </a:p>
          <a:p>
            <a:pPr>
              <a:lnSpc>
                <a:spcPts val="1800"/>
              </a:lnSpc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lnSpc>
                <a:spcPts val="1800"/>
              </a:lnSpc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lnSpc>
                <a:spcPts val="1800"/>
              </a:lnSpc>
              <a:spcBef>
                <a:spcPts val="432"/>
              </a:spcBef>
            </a:pPr>
            <a:r>
              <a:rPr lang="da-DK" sz="1200" dirty="0">
                <a:latin typeface="+mn-lt"/>
              </a:rPr>
              <a:t>Aftale med nærmeste leder</a:t>
            </a:r>
          </a:p>
          <a:p>
            <a:pPr>
              <a:lnSpc>
                <a:spcPts val="1800"/>
              </a:lnSpc>
              <a:spcBef>
                <a:spcPts val="432"/>
              </a:spcBef>
            </a:pPr>
            <a:endParaRPr lang="da-DK" sz="1200" dirty="0"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692DD4-FD7C-1AC6-AEC1-19EEC64C04D3}"/>
              </a:ext>
            </a:extLst>
          </p:cNvPr>
          <p:cNvSpPr txBox="1"/>
          <p:nvPr userDrawn="1"/>
        </p:nvSpPr>
        <p:spPr>
          <a:xfrm>
            <a:off x="7986707" y="1363452"/>
            <a:ext cx="2975587" cy="4431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en-US" sz="1200" b="1" dirty="0" err="1">
                <a:latin typeface="+mn-lt"/>
              </a:rPr>
              <a:t>Ønsker</a:t>
            </a:r>
            <a:r>
              <a:rPr lang="en-US" sz="1200" b="1" dirty="0">
                <a:latin typeface="+mn-lt"/>
              </a:rPr>
              <a:t> for </a:t>
            </a:r>
            <a:r>
              <a:rPr lang="en-US" sz="1200" b="1" dirty="0" err="1">
                <a:latin typeface="+mn-lt"/>
              </a:rPr>
              <a:t>fremtiden</a:t>
            </a:r>
            <a:endParaRPr lang="en-US" sz="1200" b="1" dirty="0">
              <a:latin typeface="+mn-lt"/>
            </a:endParaRP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spcBef>
                <a:spcPts val="432"/>
              </a:spcBef>
            </a:pPr>
            <a:r>
              <a:rPr lang="da-DK" sz="1200" dirty="0">
                <a:latin typeface="+mn-lt"/>
              </a:rPr>
              <a:t>Hvornår er næste MUS? (dato)</a:t>
            </a: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spcBef>
                <a:spcPts val="432"/>
              </a:spcBef>
            </a:pPr>
            <a:r>
              <a:rPr lang="da-DK" sz="1200" dirty="0">
                <a:latin typeface="+mn-lt"/>
              </a:rPr>
              <a:t>Hvad skal vi tale om? (aftaler)</a:t>
            </a: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spcBef>
                <a:spcPts val="432"/>
              </a:spcBef>
            </a:pPr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Medarbejderen gemmer MUS dokumentation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B46E15-85D3-6EA1-BE40-74FAC7BE86F0}"/>
              </a:ext>
            </a:extLst>
          </p:cNvPr>
          <p:cNvCxnSpPr/>
          <p:nvPr userDrawn="1"/>
        </p:nvCxnSpPr>
        <p:spPr bwMode="auto">
          <a:xfrm>
            <a:off x="1094806" y="2970556"/>
            <a:ext cx="384827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77B1DC-EBAA-F4DE-4EE5-20887C139791}"/>
              </a:ext>
            </a:extLst>
          </p:cNvPr>
          <p:cNvCxnSpPr/>
          <p:nvPr userDrawn="1"/>
        </p:nvCxnSpPr>
        <p:spPr bwMode="auto">
          <a:xfrm>
            <a:off x="1094806" y="4643815"/>
            <a:ext cx="39202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9A54D7-666B-453E-0439-C49C35FB532D}"/>
              </a:ext>
            </a:extLst>
          </p:cNvPr>
          <p:cNvCxnSpPr/>
          <p:nvPr userDrawn="1"/>
        </p:nvCxnSpPr>
        <p:spPr bwMode="auto">
          <a:xfrm flipV="1">
            <a:off x="1080001" y="1267787"/>
            <a:ext cx="4688726" cy="134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80B447-4799-C1BC-3A03-404198D16846}"/>
              </a:ext>
            </a:extLst>
          </p:cNvPr>
          <p:cNvCxnSpPr/>
          <p:nvPr userDrawn="1"/>
        </p:nvCxnSpPr>
        <p:spPr bwMode="auto">
          <a:xfrm>
            <a:off x="7986707" y="1281211"/>
            <a:ext cx="369353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2AE16BB-F5AB-60C8-E6DE-1FB99028AD57}"/>
              </a:ext>
            </a:extLst>
          </p:cNvPr>
          <p:cNvSpPr txBox="1"/>
          <p:nvPr userDrawn="1"/>
        </p:nvSpPr>
        <p:spPr>
          <a:xfrm>
            <a:off x="1080000" y="450000"/>
            <a:ext cx="716600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da-DK" sz="3200" dirty="0">
                <a:latin typeface="+mj-lt"/>
              </a:rPr>
              <a:t>Udviklingsmål &amp; Aftaler </a:t>
            </a:r>
            <a:r>
              <a:rPr lang="da-DK" dirty="0">
                <a:latin typeface="+mn-lt"/>
              </a:rPr>
              <a:t>(skriftlig dokumentation)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D8465-6C25-3C7C-7774-A1E850E77F63}"/>
              </a:ext>
            </a:extLst>
          </p:cNvPr>
          <p:cNvCxnSpPr/>
          <p:nvPr userDrawn="1"/>
        </p:nvCxnSpPr>
        <p:spPr bwMode="auto">
          <a:xfrm flipH="1" flipV="1">
            <a:off x="5768727" y="1268291"/>
            <a:ext cx="780580" cy="123031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A4C8640-B428-F0E4-40C9-D838AE6DB2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5375" y="2498725"/>
            <a:ext cx="3533387" cy="385763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17600" indent="0">
              <a:buNone/>
              <a:defRPr sz="1400"/>
            </a:lvl3pPr>
            <a:lvl4pPr marL="630000" indent="0">
              <a:buNone/>
              <a:defRPr sz="1400"/>
            </a:lvl4pPr>
            <a:lvl5pPr marL="8280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1E161A45-2C4A-D7AC-6A31-035C46894E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95932" y="4113076"/>
            <a:ext cx="3533387" cy="385763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17600" indent="0">
              <a:buNone/>
              <a:defRPr sz="1400"/>
            </a:lvl3pPr>
            <a:lvl4pPr marL="630000" indent="0">
              <a:buNone/>
              <a:defRPr sz="1400"/>
            </a:lvl4pPr>
            <a:lvl5pPr marL="8280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C5329278-E2A1-E7CE-F7C5-91AE82E0BC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4978" y="5769260"/>
            <a:ext cx="3533387" cy="385763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17600" indent="0">
              <a:buNone/>
              <a:defRPr sz="1400"/>
            </a:lvl3pPr>
            <a:lvl4pPr marL="630000" indent="0">
              <a:buNone/>
              <a:defRPr sz="1400"/>
            </a:lvl4pPr>
            <a:lvl5pPr marL="8280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8BA577E7-55C7-FF76-99BE-EA304B31FE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0787" y="4089236"/>
            <a:ext cx="3848100" cy="385763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17600" indent="0">
              <a:buNone/>
              <a:defRPr sz="1400"/>
            </a:lvl3pPr>
            <a:lvl4pPr marL="630000" indent="0">
              <a:buNone/>
              <a:defRPr sz="1400"/>
            </a:lvl4pPr>
            <a:lvl5pPr marL="8280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687C9D86-4486-595B-5ECF-B7FEDD5A76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20275" y="4984597"/>
            <a:ext cx="3848100" cy="385763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17600" indent="0">
              <a:buNone/>
              <a:defRPr sz="1400"/>
            </a:lvl3pPr>
            <a:lvl4pPr marL="630000" indent="0">
              <a:buNone/>
              <a:defRPr sz="1400"/>
            </a:lvl4pPr>
            <a:lvl5pPr marL="8280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CF57EF0B-9489-1CE7-9B66-EB9D306784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86707" y="1705395"/>
            <a:ext cx="3848100" cy="1723603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17600" indent="0">
              <a:buNone/>
              <a:defRPr sz="1400"/>
            </a:lvl3pPr>
            <a:lvl4pPr marL="630000" indent="0">
              <a:buNone/>
              <a:defRPr sz="1400"/>
            </a:lvl4pPr>
            <a:lvl5pPr marL="8280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BD7892C3-9BF1-5435-1218-0D2837BAE9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93480" y="1577710"/>
            <a:ext cx="3533387" cy="637885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17600" indent="0">
              <a:buNone/>
              <a:defRPr sz="1400"/>
            </a:lvl3pPr>
            <a:lvl4pPr marL="630000" indent="0">
              <a:buNone/>
              <a:defRPr sz="1400"/>
            </a:lvl4pPr>
            <a:lvl5pPr marL="8280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6AA4AA9F-2192-C511-6DC4-9C887F86D8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93480" y="3248980"/>
            <a:ext cx="3533387" cy="637885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17600" indent="0">
              <a:buNone/>
              <a:defRPr sz="1400"/>
            </a:lvl3pPr>
            <a:lvl4pPr marL="630000" indent="0">
              <a:buNone/>
              <a:defRPr sz="1400"/>
            </a:lvl4pPr>
            <a:lvl5pPr marL="8280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E0F948E0-21A1-1347-F815-31889274EBE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000" y="4915351"/>
            <a:ext cx="3533387" cy="637885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17600" indent="0">
              <a:buNone/>
              <a:defRPr sz="1400"/>
            </a:lvl3pPr>
            <a:lvl4pPr marL="630000" indent="0">
              <a:buNone/>
              <a:defRPr sz="1400"/>
            </a:lvl4pPr>
            <a:lvl5pPr marL="8280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0811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2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C763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FC763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endParaRPr lang="da-DK" dirty="0"/>
          </a:p>
        </p:txBody>
      </p:sp>
      <p:sp>
        <p:nvSpPr>
          <p:cNvPr id="113676" name="text" descr="{&quot;templafy&quot;:{&quot;id&quot;:&quot;9272185b-0c0f-4450-9f7b-f7adfa9ea6fa&quot;}}" title="UserProfile.Offices.Workarea_{{DocumentLanguage}}"/>
          <p:cNvSpPr>
            <a:spLocks noChangeArrowheads="1"/>
          </p:cNvSpPr>
          <p:nvPr userDrawn="1"/>
        </p:nvSpPr>
        <p:spPr bwMode="auto">
          <a:xfrm>
            <a:off x="1080000" y="6541200"/>
            <a:ext cx="3397071" cy="31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da-DK" sz="700" b="1" dirty="0">
                <a:solidFill>
                  <a:schemeClr val="bg1"/>
                </a:solidFill>
                <a:latin typeface="+mn-lt"/>
              </a:rPr>
              <a:t>Danmarks Tekniske Universitet</a:t>
            </a:r>
          </a:p>
        </p:txBody>
      </p:sp>
      <p:sp>
        <p:nvSpPr>
          <p:cNvPr id="7" name="text" descr="{&quot;templafy&quot;:{&quot;id&quot;:&quot;e2c8bdd0-1d56-4fd1-b08c-23440e51670b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da-DK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FC763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85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64" r:id="rId11"/>
    <p:sldLayoutId id="2147483677" r:id="rId12"/>
    <p:sldLayoutId id="2147483672" r:id="rId13"/>
    <p:sldLayoutId id="2147483673" r:id="rId14"/>
    <p:sldLayoutId id="2147483676" r:id="rId15"/>
    <p:sldLayoutId id="2147483666" r:id="rId16"/>
    <p:sldLayoutId id="2147483667" r:id="rId17"/>
    <p:sldLayoutId id="2147483668" r:id="rId18"/>
    <p:sldLayoutId id="2147483669" r:id="rId19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4.xml"/><Relationship Id="rId5" Type="http://schemas.openxmlformats.org/officeDocument/2006/relationships/hyperlink" Target="https://www.inside.dtu.dk/da/medarbejder/hr-og-arbejdsmiljoe/under-ansaettelsen/udviklingssamtaler-mus-lus-grus" TargetMode="Externa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tsinformation.dk/eli/retsinfo/2019/10128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indit.dtu.d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9946DF-98A0-C752-518F-6D910FF86BD5}"/>
              </a:ext>
            </a:extLst>
          </p:cNvPr>
          <p:cNvSpPr txBox="1"/>
          <p:nvPr/>
        </p:nvSpPr>
        <p:spPr>
          <a:xfrm>
            <a:off x="3142878" y="4592161"/>
            <a:ext cx="108972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sz="1800" dirty="0">
                <a:latin typeface="+mn-lt"/>
                <a:hlinkClick r:id="rId5"/>
              </a:rPr>
              <a:t>DTU Inside</a:t>
            </a:r>
            <a:endParaRPr lang="en-GB" sz="1800" dirty="0">
              <a:latin typeface="+mn-lt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32071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621569-8AA9-37A4-7AFB-F7070B1335C9}"/>
              </a:ext>
            </a:extLst>
          </p:cNvPr>
          <p:cNvSpPr txBox="1"/>
          <p:nvPr/>
        </p:nvSpPr>
        <p:spPr>
          <a:xfrm>
            <a:off x="1548000" y="1879200"/>
            <a:ext cx="404918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da-DK" kern="0" dirty="0">
                <a:solidFill>
                  <a:schemeClr val="accent2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cirkulære om aftale om kompetenceudvikling</a:t>
            </a:r>
            <a:endParaRPr lang="da-DK" kern="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862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965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928AF8-3227-48AA-C207-BB9D9A1B2D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21D7BB-A5D1-C2DD-0FC4-0F17ADEF47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E533B24-3EC8-45F6-E024-E8832B2489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41E779-148A-BD3F-92DC-7FDED9B54060}"/>
              </a:ext>
            </a:extLst>
          </p:cNvPr>
          <p:cNvSpPr txBox="1"/>
          <p:nvPr/>
        </p:nvSpPr>
        <p:spPr>
          <a:xfrm>
            <a:off x="4439022" y="5900400"/>
            <a:ext cx="60112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1000" i="1" dirty="0">
                <a:solidFill>
                  <a:schemeClr val="accent2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DTU </a:t>
            </a:r>
            <a:r>
              <a:rPr lang="da-DK" sz="1000" i="1" dirty="0" err="1">
                <a:solidFill>
                  <a:schemeClr val="accent2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Findit</a:t>
            </a:r>
            <a:endParaRPr lang="en-GB" sz="1000" dirty="0" err="1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7549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4D16E857-CC07-1C33-2B82-7A9307B20B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0F30C070-663A-C5F9-D175-87C9D78C29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DBC7472C-C4A6-317D-155D-260D45D2D6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1028D680-8E40-E675-57DF-54BFC50022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03405E86-12F0-AAE5-9FCC-5062679227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EBF986AB-97F5-8367-BDE2-7D6CBB5C3E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B1EAED70-A5BA-B0E9-CE1C-E7CCC69391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6A0AA3E8-78E3-4B63-08D4-00000FBE1F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307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D52CB53C-C07C-F411-FA7F-5DFA2572B9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714EDDA0-68A8-EFC8-668C-AECF8750F0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E6F8C09-EF67-A105-E9DF-9D8C90E5A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FA581DEA-40FC-66E8-BDEE-B1F795CC49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A8BE3529-872F-C79A-1E7B-387537E276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35C287B9-D640-F392-3987-6D89CADE37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5EBD373D-F642-966A-630E-6F369F04E6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2BA6B051-8D14-D80F-069E-10BE938B99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8AC54659-63BE-1DB4-B180-AD13805D07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388E2D62-9DFF-AB96-BF69-1C0F14459F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8671E23A-0AEA-C93D-FD83-2A444A20D6E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D210D5ED-6B11-5BD2-5CF6-FAE18C546BF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591908F4-C27D-704B-6EE3-D33432C13BB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335B4C43-53DE-88FF-4575-6903D21A311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5288479E-E8BF-0E54-188B-A0744A8B64E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7ECE2A8A-2F23-0123-A7B7-479A7CD69E5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D12C6B5F-A52B-F941-0A3F-14AEF8AD6C1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528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4FF0447-08D3-BBB8-F4DA-3F5074048B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19ACAEF2-4B1E-FF40-5D2F-55C62B073C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1BC98EA-A988-4809-D1B4-5741D0339B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69D46DD2-28CF-B67A-E85D-12A38653C3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AFF74EF-B744-A530-766B-DC2E7E73FC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2D9C9D2-F649-6C22-C3CE-2F91F6CEC6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60DE4C16-E20B-9A8C-3F70-F29CA456C6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4312712-4001-692A-3DCE-5BFC015876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458C875D-1902-E267-275E-21E36980C9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33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703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296" y="2271932"/>
            <a:ext cx="4552464" cy="3034217"/>
          </a:xfrm>
        </p:spPr>
      </p:pic>
      <p:sp>
        <p:nvSpPr>
          <p:cNvPr id="17" name="Cloud Callout 16"/>
          <p:cNvSpPr/>
          <p:nvPr/>
        </p:nvSpPr>
        <p:spPr bwMode="auto">
          <a:xfrm>
            <a:off x="8903518" y="4688309"/>
            <a:ext cx="3096344" cy="1593503"/>
          </a:xfrm>
          <a:prstGeom prst="cloudCallout">
            <a:avLst>
              <a:gd name="adj1" fmla="val -67358"/>
              <a:gd name="adj2" fmla="val -48379"/>
            </a:avLst>
          </a:prstGeom>
          <a:solidFill>
            <a:schemeClr val="accent6">
              <a:alpha val="10000"/>
            </a:schemeClr>
          </a:solidFill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spcBef>
                <a:spcPts val="432"/>
              </a:spcBef>
              <a:buClrTx/>
              <a:buSzTx/>
              <a:buFontTx/>
              <a:buNone/>
              <a:tabLst/>
            </a:pPr>
            <a:r>
              <a:rPr lang="da-DK" b="1" dirty="0">
                <a:latin typeface="+mn-lt"/>
              </a:rPr>
              <a:t>Hvad betyder det for dig, at DTU vil uddanne Europas bedste ingeniører? </a:t>
            </a:r>
          </a:p>
        </p:txBody>
      </p:sp>
      <p:sp>
        <p:nvSpPr>
          <p:cNvPr id="16" name="Cloud Callout 15"/>
          <p:cNvSpPr/>
          <p:nvPr/>
        </p:nvSpPr>
        <p:spPr bwMode="auto">
          <a:xfrm>
            <a:off x="8975526" y="2788925"/>
            <a:ext cx="3024336" cy="1769690"/>
          </a:xfrm>
          <a:prstGeom prst="cloudCallout">
            <a:avLst>
              <a:gd name="adj1" fmla="val -76807"/>
              <a:gd name="adj2" fmla="val 6429"/>
            </a:avLst>
          </a:prstGeom>
          <a:solidFill>
            <a:schemeClr val="accent6">
              <a:alpha val="10000"/>
            </a:schemeClr>
          </a:solidFill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b="1" i="0" u="none" strike="noStrike" cap="none" normalizeH="0" baseline="0" dirty="0">
                <a:ln>
                  <a:noFill/>
                </a:ln>
                <a:effectLst/>
                <a:latin typeface="+mn-lt"/>
                <a:ea typeface="ＭＳ Ｐゴシック" pitchFamily="-80" charset="-128"/>
              </a:rPr>
              <a:t>Hvad betyder bæredygtighed for dig – og i dit arbejdsliv?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297144"/>
            <a:ext cx="11297723" cy="651018"/>
          </a:xfrm>
        </p:spPr>
        <p:txBody>
          <a:bodyPr/>
          <a:lstStyle/>
          <a:p>
            <a:r>
              <a:rPr lang="da-DK" sz="3200" b="0" dirty="0"/>
              <a:t>Omverden og fremtid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-313506" y="6912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8" name="Oval Callout 7"/>
          <p:cNvSpPr/>
          <p:nvPr/>
        </p:nvSpPr>
        <p:spPr bwMode="auto">
          <a:xfrm>
            <a:off x="444668" y="2998386"/>
            <a:ext cx="2482185" cy="1544585"/>
          </a:xfrm>
          <a:prstGeom prst="wedgeEllipseCallout">
            <a:avLst>
              <a:gd name="adj1" fmla="val 58053"/>
              <a:gd name="adj2" fmla="val 7528"/>
            </a:avLst>
          </a:prstGeom>
          <a:solidFill>
            <a:schemeClr val="accent6">
              <a:alpha val="10000"/>
            </a:schemeClr>
          </a:solidFill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32"/>
              </a:spcBef>
            </a:pPr>
            <a:r>
              <a:rPr lang="da-DK" b="1" dirty="0">
                <a:latin typeface="+mn-lt"/>
              </a:rPr>
              <a:t>Hvordan kan jeg som leder af gruppen hjælpe os på vej? 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2023930" y="4622073"/>
            <a:ext cx="1512002" cy="1368152"/>
          </a:xfrm>
          <a:prstGeom prst="wedgeRoundRectCallout">
            <a:avLst>
              <a:gd name="adj1" fmla="val 44650"/>
              <a:gd name="adj2" fmla="val -69983"/>
              <a:gd name="adj3" fmla="val 16667"/>
            </a:avLst>
          </a:prstGeom>
          <a:solidFill>
            <a:schemeClr val="accent6">
              <a:alpha val="10000"/>
            </a:schemeClr>
          </a:solidFill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600" b="1" i="0" u="none" strike="noStrike" cap="none" normalizeH="0" baseline="0" dirty="0">
                <a:ln>
                  <a:noFill/>
                </a:ln>
                <a:effectLst/>
                <a:latin typeface="+mn-lt"/>
                <a:ea typeface="ＭＳ Ｐゴシック" pitchFamily="-80" charset="-128"/>
              </a:rPr>
              <a:t>Hvilke trends ser du udenfor DTU?</a:t>
            </a: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4316432" y="1437713"/>
            <a:ext cx="3553021" cy="846220"/>
          </a:xfrm>
          <a:prstGeom prst="wedgeRoundRectCallout">
            <a:avLst>
              <a:gd name="adj1" fmla="val 23289"/>
              <a:gd name="adj2" fmla="val 75143"/>
              <a:gd name="adj3" fmla="val 16667"/>
            </a:avLst>
          </a:prstGeom>
          <a:solidFill>
            <a:schemeClr val="accent6">
              <a:alpha val="10000"/>
            </a:schemeClr>
          </a:solidFill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b="1" i="0" u="none" strike="noStrike" cap="none" normalizeH="0" baseline="0" dirty="0">
                <a:ln>
                  <a:noFill/>
                </a:ln>
                <a:effectLst/>
                <a:latin typeface="+mn-lt"/>
                <a:ea typeface="ＭＳ Ｐゴシック" pitchFamily="-80" charset="-128"/>
              </a:rPr>
              <a:t>Hvor er det</a:t>
            </a:r>
            <a:r>
              <a:rPr kumimoji="0" lang="da-DK" b="1" i="0" u="none" strike="noStrike" cap="none" normalizeH="0" dirty="0">
                <a:ln>
                  <a:noFill/>
                </a:ln>
                <a:effectLst/>
                <a:latin typeface="+mn-lt"/>
                <a:ea typeface="ＭＳ Ｐゴシック" pitchFamily="-80" charset="-128"/>
              </a:rPr>
              <a:t> arbejdsfællesskab, </a:t>
            </a:r>
            <a:br>
              <a:rPr kumimoji="0" lang="da-DK" b="1" i="0" u="none" strike="noStrike" cap="none" normalizeH="0" dirty="0">
                <a:ln>
                  <a:noFill/>
                </a:ln>
                <a:effectLst/>
                <a:latin typeface="+mn-lt"/>
                <a:ea typeface="ＭＳ Ｐゴシック" pitchFamily="-80" charset="-128"/>
              </a:rPr>
            </a:br>
            <a:r>
              <a:rPr kumimoji="0" lang="da-DK" b="1" i="0" u="none" strike="noStrike" cap="none" normalizeH="0" dirty="0">
                <a:ln>
                  <a:noFill/>
                </a:ln>
                <a:effectLst/>
                <a:latin typeface="+mn-lt"/>
                <a:ea typeface="ＭＳ Ｐゴシック" pitchFamily="-80" charset="-128"/>
              </a:rPr>
              <a:t>du er en del af på vej hen?</a:t>
            </a:r>
            <a:endParaRPr kumimoji="0" lang="da-DK" b="1" i="0" u="none" strike="noStrike" cap="none" normalizeH="0" baseline="0" dirty="0">
              <a:ln>
                <a:noFill/>
              </a:ln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3819803" y="5132552"/>
            <a:ext cx="2635443" cy="1239163"/>
          </a:xfrm>
          <a:prstGeom prst="wedgeRoundRectCallout">
            <a:avLst>
              <a:gd name="adj1" fmla="val -12665"/>
              <a:gd name="adj2" fmla="val -64255"/>
              <a:gd name="adj3" fmla="val 16667"/>
            </a:avLst>
          </a:prstGeom>
          <a:solidFill>
            <a:schemeClr val="accent6">
              <a:alpha val="10000"/>
            </a:schemeClr>
          </a:solidFill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600" b="1" i="0" u="none" strike="noStrike" cap="none" normalizeH="0" baseline="0" dirty="0">
                <a:ln>
                  <a:noFill/>
                </a:ln>
                <a:effectLst/>
                <a:latin typeface="+mn-lt"/>
                <a:ea typeface="ＭＳ Ｐゴシック" pitchFamily="-80" charset="-128"/>
              </a:rPr>
              <a:t>Hvad</a:t>
            </a:r>
            <a:r>
              <a:rPr kumimoji="0" lang="da-DK" sz="1600" b="1" i="0" u="none" strike="noStrike" cap="none" normalizeH="0" dirty="0">
                <a:ln>
                  <a:noFill/>
                </a:ln>
                <a:effectLst/>
                <a:latin typeface="+mn-lt"/>
                <a:ea typeface="ＭＳ Ｐゴシック" pitchFamily="-80" charset="-128"/>
              </a:rPr>
              <a:t> skal vores gruppe gøre anderledes for, at vi bevæger os fremad? </a:t>
            </a:r>
            <a:endParaRPr kumimoji="0" lang="da-DK" sz="1600" b="1" i="0" u="none" strike="noStrike" cap="none" normalizeH="0" baseline="0" dirty="0">
              <a:ln>
                <a:noFill/>
              </a:ln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3" name="Cloud Callout 12"/>
          <p:cNvSpPr/>
          <p:nvPr/>
        </p:nvSpPr>
        <p:spPr bwMode="auto">
          <a:xfrm>
            <a:off x="1908795" y="1646466"/>
            <a:ext cx="2252920" cy="1508001"/>
          </a:xfrm>
          <a:prstGeom prst="cloudCallout">
            <a:avLst>
              <a:gd name="adj1" fmla="val 40966"/>
              <a:gd name="adj2" fmla="val 74178"/>
            </a:avLst>
          </a:prstGeom>
          <a:solidFill>
            <a:schemeClr val="accent6">
              <a:alpha val="10000"/>
            </a:schemeClr>
          </a:solidFill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32"/>
              </a:spcBef>
            </a:pPr>
            <a:r>
              <a:rPr lang="da-DK" b="1" dirty="0">
                <a:latin typeface="+mn-lt"/>
              </a:rPr>
              <a:t>Hvad tænker du om fremtiden? </a:t>
            </a:r>
          </a:p>
        </p:txBody>
      </p:sp>
      <p:sp>
        <p:nvSpPr>
          <p:cNvPr id="15" name="Cloud Callout 14"/>
          <p:cNvSpPr/>
          <p:nvPr/>
        </p:nvSpPr>
        <p:spPr bwMode="auto">
          <a:xfrm>
            <a:off x="8543478" y="983674"/>
            <a:ext cx="2736304" cy="1657783"/>
          </a:xfrm>
          <a:prstGeom prst="cloudCallout">
            <a:avLst>
              <a:gd name="adj1" fmla="val -57480"/>
              <a:gd name="adj2" fmla="val 68744"/>
            </a:avLst>
          </a:prstGeom>
          <a:solidFill>
            <a:schemeClr val="accent6">
              <a:alpha val="10000"/>
            </a:schemeClr>
          </a:solidFill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32"/>
              </a:spcBef>
            </a:pPr>
            <a:r>
              <a:rPr lang="da-DK" b="1" dirty="0">
                <a:latin typeface="+mn-lt"/>
              </a:rPr>
              <a:t>Hvad betyder digitalisering for dine arbejdsopgaver? </a:t>
            </a: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6711040" y="5132551"/>
            <a:ext cx="1520551" cy="1239163"/>
          </a:xfrm>
          <a:prstGeom prst="wedgeRoundRectCallout">
            <a:avLst>
              <a:gd name="adj1" fmla="val -36086"/>
              <a:gd name="adj2" fmla="val -65032"/>
              <a:gd name="adj3" fmla="val 16667"/>
            </a:avLst>
          </a:prstGeom>
          <a:solidFill>
            <a:schemeClr val="accent6">
              <a:alpha val="10000"/>
            </a:schemeClr>
          </a:solidFill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600" b="1" i="0" u="none" strike="noStrike" cap="none" normalizeH="0" dirty="0">
                <a:ln>
                  <a:noFill/>
                </a:ln>
                <a:effectLst/>
                <a:latin typeface="+mn-lt"/>
                <a:ea typeface="ＭＳ Ｐゴシック" pitchFamily="-80" charset="-128"/>
              </a:rPr>
              <a:t>Hvad skal vi holde op med? </a:t>
            </a:r>
            <a:endParaRPr kumimoji="0" lang="da-DK" sz="1600" b="1" i="0" u="none" strike="noStrike" cap="none" normalizeH="0" baseline="0" dirty="0">
              <a:ln>
                <a:noFill/>
              </a:ln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68906" y="650370"/>
            <a:ext cx="374441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da-DK" dirty="0">
                <a:latin typeface="+mn-lt"/>
              </a:rPr>
              <a:t>(leder stiller spørgsmål og lytter …)</a:t>
            </a:r>
            <a:br>
              <a:rPr lang="da-DK" dirty="0">
                <a:latin typeface="+mn-lt"/>
              </a:rPr>
            </a:br>
            <a:endParaRPr lang="da-DK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204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Custom 1">
      <a:majorFont>
        <a:latin typeface="Neo Sans Pro Black"/>
        <a:ea typeface=""/>
        <a:cs typeface=""/>
      </a:majorFont>
      <a:minorFont>
        <a:latin typeface="Neo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C7634"/>
        </a:solidFill>
        <a:ln w="9525" cap="flat" cmpd="sng" algn="ctr">
          <a:solidFill>
            <a:schemeClr val="accent6"/>
          </a:solidFill>
          <a:prstDash val="solid"/>
          <a:miter lim="800000"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 DTU Template.potx" id="{DCBB0D47-5BC6-435C-9126-D3D343B0B928}" vid="{2DC669D5-2566-4482-AB47-A5699F5A435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TemplafySlideFormConfiguration><![CDATA[{"formFields":[],"formDataEntries":[]}]]></TemplafySlideFormConfiguration>
</file>

<file path=customXml/item2.xml><?xml version="1.0" encoding="utf-8"?>
<TemplafyFormConfiguration><![CDATA[{"formFields":[{"required":false,"type":"datePicker","name":"Date","label":"Date","helpTexts":{"prefix":"","postfix":""},"spacing":{},"fullyQualifiedName":"Date"},{"required":false,"placeholder":"","lines":0,"type":"textBox","name":"PresentationTitle","label":"Presentation title","helpTexts":{"prefix":"","postfix":""},"spacing":{},"fullyQualifiedName":"PresentationTitle"}],"formDataEntries":[{"name":"Date","value":"1d+SApcbuqCO9d3fPbE5wQ=="}]}]]></TemplafyFormConfiguratio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64D4A5E75F0EF47B58F510E42304051" ma:contentTypeVersion="14" ma:contentTypeDescription="Opret et nyt dokument." ma:contentTypeScope="" ma:versionID="1b6dd861cb96d5a72179b2b73060b611">
  <xsd:schema xmlns:xsd="http://www.w3.org/2001/XMLSchema" xmlns:xs="http://www.w3.org/2001/XMLSchema" xmlns:p="http://schemas.microsoft.com/office/2006/metadata/properties" xmlns:ns3="0d529c6e-c61d-4189-b24b-ef43e42fca1d" xmlns:ns4="b3bb255e-666f-4086-bc68-7754e4d1c3c7" targetNamespace="http://schemas.microsoft.com/office/2006/metadata/properties" ma:root="true" ma:fieldsID="383bcb52ee210011cc94602588d555d2" ns3:_="" ns4:_="">
    <xsd:import namespace="0d529c6e-c61d-4189-b24b-ef43e42fca1d"/>
    <xsd:import namespace="b3bb255e-666f-4086-bc68-7754e4d1c3c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29c6e-c61d-4189-b24b-ef43e42fca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bb255e-666f-4086-bc68-7754e4d1c3c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værdi for deling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TemplafySlideTemplateConfiguration><![CDATA[{"elementsMetadata":[],"documentContentValidatorConfiguration":{"enableDocumentContentValidator":false,"documentContentValidatorVersion":0},"slideId":"636845334050207241","enableDocumentContentUpdater":true,"version":"1.2"}]]></TemplafySlideTemplateConfiguration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6.xml><?xml version="1.0" encoding="utf-8"?>
<TemplafyTemplateConfiguration><![CDATA[{"elementsMetadata":[{"type":"shape","id":"9272185b-0c0f-4450-9f7b-f7adfa9ea6fa","elementConfiguration":{"binding":"UserProfile.Offices.Workarea_{{DocumentLanguage}}","disableUpdates":false,"type":"text"}},{"type":"shape","id":"d32bf00e-e52d-4939-b207-e00c35ca4ba4","elementConfiguration":{"binding":"Form.Date","format":"{{DateFormats.GeneralDate}}","disableUpdates":false,"type":"date"}},{"type":"shape","id":"e2c8bdd0-1d56-4fd1-b08c-23440e51670b","elementConfiguration":{"binding":"Form.PresentationTitle","disableUpdates":false,"type":"text"}},{"type":"shape","id":"08cd085c-4e32-4ded-b358-489fbbe06f02","elementConfiguration":{"binding":"UserProfile.Offices.Workarea_{{DocumentLanguage}}","disableUpdates":false,"type":"text"}},{"type":"shape","id":"ed9e3a9f-dc6d-49d0-90ed-13e235882155","elementConfiguration":{"binding":"Form.Date","format":"{{DateFormats.GeneralDate}}","disableUpdates":false,"type":"date"}},{"type":"shape","id":"6ae51645-d256-48a3-bd1d-e2ca0cb33c3d","elementConfiguration":{"binding":"Form.PresentationTitle","disableUpdates":false,"type":"text"}}],"transformationConfigurations":[{"language":"{{DocumentLanguage}}","disableUpdates":false,"type":"proofingLanguage"}],"templateName":"DTU Template 16_9 - Orange","templateDescription":"","enableDocumentContentUpdater":true,"version":"1.2"}]]></TemplafyTemplateConfiguration>
</file>

<file path=customXml/item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71A5EA-3E89-438B-88B3-B996A9703195}">
  <ds:schemaRefs/>
</ds:datastoreItem>
</file>

<file path=customXml/itemProps2.xml><?xml version="1.0" encoding="utf-8"?>
<ds:datastoreItem xmlns:ds="http://schemas.openxmlformats.org/officeDocument/2006/customXml" ds:itemID="{0927DFDC-E6EA-4514-AE05-12F0D64DCA67}">
  <ds:schemaRefs/>
</ds:datastoreItem>
</file>

<file path=customXml/itemProps3.xml><?xml version="1.0" encoding="utf-8"?>
<ds:datastoreItem xmlns:ds="http://schemas.openxmlformats.org/officeDocument/2006/customXml" ds:itemID="{91CC368D-1848-4F96-A352-C34F606692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529c6e-c61d-4189-b24b-ef43e42fca1d"/>
    <ds:schemaRef ds:uri="b3bb255e-666f-4086-bc68-7754e4d1c3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7926B03-2B90-4DE9-87C0-DD14A3ADC537}">
  <ds:schemaRefs/>
</ds:datastoreItem>
</file>

<file path=customXml/itemProps5.xml><?xml version="1.0" encoding="utf-8"?>
<ds:datastoreItem xmlns:ds="http://schemas.openxmlformats.org/officeDocument/2006/customXml" ds:itemID="{90EF66E2-B7C6-4E65-8D5E-3DC876850DE7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3bb255e-666f-4086-bc68-7754e4d1c3c7"/>
    <ds:schemaRef ds:uri="http://purl.org/dc/elements/1.1/"/>
    <ds:schemaRef ds:uri="http://schemas.microsoft.com/office/2006/metadata/properties"/>
    <ds:schemaRef ds:uri="http://purl.org/dc/terms/"/>
    <ds:schemaRef ds:uri="0d529c6e-c61d-4189-b24b-ef43e42fca1d"/>
    <ds:schemaRef ds:uri="http://www.w3.org/XML/1998/namespace"/>
    <ds:schemaRef ds:uri="http://purl.org/dc/dcmitype/"/>
  </ds:schemaRefs>
</ds:datastoreItem>
</file>

<file path=customXml/itemProps6.xml><?xml version="1.0" encoding="utf-8"?>
<ds:datastoreItem xmlns:ds="http://schemas.openxmlformats.org/officeDocument/2006/customXml" ds:itemID="{1334258C-C3E7-4029-A615-C886A240FB15}">
  <ds:schemaRefs/>
</ds:datastoreItem>
</file>

<file path=customXml/itemProps7.xml><?xml version="1.0" encoding="utf-8"?>
<ds:datastoreItem xmlns:ds="http://schemas.openxmlformats.org/officeDocument/2006/customXml" ds:itemID="{54B24308-5AAF-4FCA-BFCA-CFF0F21CC7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 DTU Template</Template>
  <TotalTime>6596</TotalTime>
  <Words>117</Words>
  <Application>Microsoft Office PowerPoint</Application>
  <PresentationFormat>Custom</PresentationFormat>
  <Paragraphs>18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Verdana</vt:lpstr>
      <vt:lpstr>Neo Sans Pro Black</vt:lpstr>
      <vt:lpstr>Neo Sans Pro</vt:lpstr>
      <vt:lpstr>Arial</vt:lpstr>
      <vt:lpstr>ＭＳ Ｐゴシック</vt:lpstr>
      <vt:lpstr>Wingdings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Omverden og fremtid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DTU</dc:creator>
  <cp:lastModifiedBy>Marianne Rom Andersen</cp:lastModifiedBy>
  <cp:revision>318</cp:revision>
  <cp:lastPrinted>2023-04-03T10:36:48Z</cp:lastPrinted>
  <dcterms:created xsi:type="dcterms:W3CDTF">2017-07-31T08:31:56Z</dcterms:created>
  <dcterms:modified xsi:type="dcterms:W3CDTF">2023-06-23T09:41:44Z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enantId">
    <vt:lpwstr>dtu</vt:lpwstr>
  </property>
  <property fmtid="{D5CDD505-2E9C-101B-9397-08002B2CF9AE}" pid="4" name="TemplafyTemplateId">
    <vt:lpwstr>636806498810751925</vt:lpwstr>
  </property>
  <property fmtid="{D5CDD505-2E9C-101B-9397-08002B2CF9AE}" pid="5" name="TemplafyUserProfileId">
    <vt:lpwstr>636906473091976003</vt:lpwstr>
  </property>
  <property fmtid="{D5CDD505-2E9C-101B-9397-08002B2CF9AE}" pid="6" name="TemplafyLanguageCode">
    <vt:lpwstr>da-DK</vt:lpwstr>
  </property>
  <property fmtid="{D5CDD505-2E9C-101B-9397-08002B2CF9AE}" pid="7" name="ContentTypeId">
    <vt:lpwstr>0x010100564D4A5E75F0EF47B58F510E42304051</vt:lpwstr>
  </property>
</Properties>
</file>