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2" r:id="rId12"/>
  </p:sldMasterIdLst>
  <p:notesMasterIdLst>
    <p:notesMasterId r:id="rId36"/>
  </p:notesMasterIdLst>
  <p:handoutMasterIdLst>
    <p:handoutMasterId r:id="rId37"/>
  </p:handoutMasterIdLst>
  <p:sldIdLst>
    <p:sldId id="256" r:id="rId13"/>
    <p:sldId id="260" r:id="rId14"/>
    <p:sldId id="262" r:id="rId15"/>
    <p:sldId id="264" r:id="rId16"/>
    <p:sldId id="265" r:id="rId17"/>
    <p:sldId id="263" r:id="rId18"/>
    <p:sldId id="266" r:id="rId19"/>
    <p:sldId id="267" r:id="rId20"/>
    <p:sldId id="268" r:id="rId21"/>
    <p:sldId id="273" r:id="rId22"/>
    <p:sldId id="271" r:id="rId23"/>
    <p:sldId id="289" r:id="rId24"/>
    <p:sldId id="274" r:id="rId25"/>
    <p:sldId id="290" r:id="rId26"/>
    <p:sldId id="292" r:id="rId27"/>
    <p:sldId id="277" r:id="rId28"/>
    <p:sldId id="279" r:id="rId29"/>
    <p:sldId id="294" r:id="rId30"/>
    <p:sldId id="295" r:id="rId31"/>
    <p:sldId id="283" r:id="rId32"/>
    <p:sldId id="284" r:id="rId33"/>
    <p:sldId id="281" r:id="rId34"/>
    <p:sldId id="282" r:id="rId35"/>
  </p:sldIdLst>
  <p:sldSz cx="12190413" cy="6858000"/>
  <p:notesSz cx="6858000" cy="9144000"/>
  <p:custDataLst>
    <p:tags r:id="rId38"/>
  </p:custDataLst>
  <p:defaultTextStyle>
    <a:defPPr>
      <a:defRPr lang="da-DK"/>
    </a:defPPr>
    <a:lvl1pPr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7634"/>
    <a:srgbClr val="F6D04D"/>
    <a:srgbClr val="171748"/>
    <a:srgbClr val="1FD082"/>
    <a:srgbClr val="2F3EEA"/>
    <a:srgbClr val="FFFFFF"/>
    <a:srgbClr val="990000"/>
    <a:srgbClr val="000000"/>
    <a:srgbClr val="FFCC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3296810-A885-4BE3-A3E7-6D5BEEA58F3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80236" autoAdjust="0"/>
  </p:normalViewPr>
  <p:slideViewPr>
    <p:cSldViewPr showGuides="1">
      <p:cViewPr varScale="1">
        <p:scale>
          <a:sx n="67" d="100"/>
          <a:sy n="67" d="100"/>
        </p:scale>
        <p:origin x="1205" y="53"/>
      </p:cViewPr>
      <p:guideLst/>
    </p:cSldViewPr>
  </p:slideViewPr>
  <p:notesTextViewPr>
    <p:cViewPr>
      <p:scale>
        <a:sx n="3" d="2"/>
        <a:sy n="3" d="2"/>
      </p:scale>
      <p:origin x="0" y="0"/>
    </p:cViewPr>
  </p:notesTextViewPr>
  <p:sorterViewPr>
    <p:cViewPr varScale="1">
      <p:scale>
        <a:sx n="1" d="1"/>
        <a:sy n="1" d="1"/>
      </p:scale>
      <p:origin x="0" y="-1200"/>
    </p:cViewPr>
  </p:sorterViewPr>
  <p:notesViewPr>
    <p:cSldViewPr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presProps" Target="presProps.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tableStyles" Target="tableStyle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notesMaster" Target="notesMasters/notesMaster1.xml"/><Relationship Id="rId10" Type="http://schemas.openxmlformats.org/officeDocument/2006/relationships/customXml" Target="../customXml/item10.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slideMaster" Target="slideMasters/slideMaster1.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da-DK" dirty="0">
              <a:latin typeface="Arial" panose="020B0604020202020204" pitchFamily="34" charset="0"/>
            </a:endParaRPr>
          </a:p>
        </p:txBody>
      </p:sp>
      <p:sp>
        <p:nvSpPr>
          <p:cNvPr id="634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491ECFBD-4A0D-4BCF-98A8-E205F44719BF}" type="slidenum">
              <a:rPr lang="da-DK" smtClean="0">
                <a:latin typeface="Arial" panose="020B0604020202020204" pitchFamily="34" charset="0"/>
              </a:rPr>
              <a:pPr/>
              <a:t>‹nr.›</a:t>
            </a:fld>
            <a:endParaRPr lang="da-DK" dirty="0">
              <a:latin typeface="Arial" panose="020B0604020202020204" pitchFamily="34" charset="0"/>
            </a:endParaRPr>
          </a:p>
        </p:txBody>
      </p:sp>
    </p:spTree>
    <p:extLst>
      <p:ext uri="{BB962C8B-B14F-4D97-AF65-F5344CB8AC3E}">
        <p14:creationId xmlns:p14="http://schemas.microsoft.com/office/powerpoint/2010/main" val="1372809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atin typeface="Arial" panose="020B0604020202020204" pitchFamily="34" charset="0"/>
              </a:defRPr>
            </a:lvl1pPr>
          </a:lstStyle>
          <a:p>
            <a:endParaRPr lang="da-DK" dirty="0"/>
          </a:p>
        </p:txBody>
      </p:sp>
      <p:sp>
        <p:nvSpPr>
          <p:cNvPr id="3076" name="Rectangle 4"/>
          <p:cNvSpPr>
            <a:spLocks noGrp="1" noRot="1" noChangeAspect="1" noChangeArrowheads="1" noTextEdit="1"/>
          </p:cNvSpPr>
          <p:nvPr>
            <p:ph type="sldImg" idx="2"/>
          </p:nvPr>
        </p:nvSpPr>
        <p:spPr bwMode="auto">
          <a:xfrm>
            <a:off x="382588" y="685800"/>
            <a:ext cx="6092825"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a-DK" dirty="0" err="1"/>
              <a:t>Click</a:t>
            </a:r>
            <a:r>
              <a:rPr lang="da-DK" dirty="0"/>
              <a:t> to </a:t>
            </a:r>
            <a:r>
              <a:rPr lang="da-DK" dirty="0" err="1"/>
              <a:t>edit</a:t>
            </a:r>
            <a:r>
              <a:rPr lang="da-DK" dirty="0"/>
              <a:t> Master </a:t>
            </a:r>
            <a:r>
              <a:rPr lang="da-DK" dirty="0" err="1"/>
              <a:t>text</a:t>
            </a:r>
            <a:r>
              <a:rPr lang="da-DK" dirty="0"/>
              <a:t> </a:t>
            </a:r>
            <a:r>
              <a:rPr lang="da-DK" dirty="0" err="1"/>
              <a:t>styles</a:t>
            </a:r>
            <a:endParaRPr lang="da-DK" dirty="0"/>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atin typeface="Arial" panose="020B0604020202020204" pitchFamily="34" charset="0"/>
              </a:defRPr>
            </a:lvl1pPr>
          </a:lstStyle>
          <a:p>
            <a:fld id="{C734BB09-483B-4C4B-A5A4-C02A22055B01}" type="slidenum">
              <a:rPr lang="da-DK" smtClean="0"/>
              <a:pPr/>
              <a:t>‹nr.›</a:t>
            </a:fld>
            <a:endParaRPr lang="da-DK" dirty="0"/>
          </a:p>
        </p:txBody>
      </p:sp>
    </p:spTree>
    <p:extLst>
      <p:ext uri="{BB962C8B-B14F-4D97-AF65-F5344CB8AC3E}">
        <p14:creationId xmlns:p14="http://schemas.microsoft.com/office/powerpoint/2010/main" val="127783607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1</a:t>
            </a:fld>
            <a:endParaRPr lang="da-DK" dirty="0"/>
          </a:p>
        </p:txBody>
      </p:sp>
    </p:spTree>
    <p:extLst>
      <p:ext uri="{BB962C8B-B14F-4D97-AF65-F5344CB8AC3E}">
        <p14:creationId xmlns:p14="http://schemas.microsoft.com/office/powerpoint/2010/main" val="1005406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C734BB09-483B-4C4B-A5A4-C02A22055B01}" type="slidenum">
              <a:rPr lang="da-DK" smtClean="0"/>
              <a:pPr/>
              <a:t>16</a:t>
            </a:fld>
            <a:endParaRPr lang="da-DK" dirty="0"/>
          </a:p>
        </p:txBody>
      </p:sp>
    </p:spTree>
    <p:extLst>
      <p:ext uri="{BB962C8B-B14F-4D97-AF65-F5344CB8AC3E}">
        <p14:creationId xmlns:p14="http://schemas.microsoft.com/office/powerpoint/2010/main" val="2435472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C734BB09-483B-4C4B-A5A4-C02A22055B01}" type="slidenum">
              <a:rPr lang="da-DK" smtClean="0"/>
              <a:pPr/>
              <a:t>17</a:t>
            </a:fld>
            <a:endParaRPr lang="da-DK" dirty="0"/>
          </a:p>
        </p:txBody>
      </p:sp>
    </p:spTree>
    <p:extLst>
      <p:ext uri="{BB962C8B-B14F-4D97-AF65-F5344CB8AC3E}">
        <p14:creationId xmlns:p14="http://schemas.microsoft.com/office/powerpoint/2010/main" val="1214546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18</a:t>
            </a:fld>
            <a:endParaRPr lang="da-DK" dirty="0"/>
          </a:p>
        </p:txBody>
      </p:sp>
    </p:spTree>
    <p:extLst>
      <p:ext uri="{BB962C8B-B14F-4D97-AF65-F5344CB8AC3E}">
        <p14:creationId xmlns:p14="http://schemas.microsoft.com/office/powerpoint/2010/main" val="4020665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19</a:t>
            </a:fld>
            <a:endParaRPr lang="da-DK" dirty="0"/>
          </a:p>
        </p:txBody>
      </p:sp>
    </p:spTree>
    <p:extLst>
      <p:ext uri="{BB962C8B-B14F-4D97-AF65-F5344CB8AC3E}">
        <p14:creationId xmlns:p14="http://schemas.microsoft.com/office/powerpoint/2010/main" val="3400462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C734BB09-483B-4C4B-A5A4-C02A22055B01}" type="slidenum">
              <a:rPr lang="da-DK" smtClean="0"/>
              <a:pPr/>
              <a:t>3</a:t>
            </a:fld>
            <a:endParaRPr lang="da-DK" dirty="0"/>
          </a:p>
        </p:txBody>
      </p:sp>
    </p:spTree>
    <p:extLst>
      <p:ext uri="{BB962C8B-B14F-4D97-AF65-F5344CB8AC3E}">
        <p14:creationId xmlns:p14="http://schemas.microsoft.com/office/powerpoint/2010/main" val="1112836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4</a:t>
            </a:fld>
            <a:endParaRPr lang="da-DK"/>
          </a:p>
        </p:txBody>
      </p:sp>
    </p:spTree>
    <p:extLst>
      <p:ext uri="{BB962C8B-B14F-4D97-AF65-F5344CB8AC3E}">
        <p14:creationId xmlns:p14="http://schemas.microsoft.com/office/powerpoint/2010/main" val="3961176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5</a:t>
            </a:fld>
            <a:endParaRPr lang="da-DK"/>
          </a:p>
        </p:txBody>
      </p:sp>
    </p:spTree>
    <p:extLst>
      <p:ext uri="{BB962C8B-B14F-4D97-AF65-F5344CB8AC3E}">
        <p14:creationId xmlns:p14="http://schemas.microsoft.com/office/powerpoint/2010/main" val="858003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da-DK" sz="1200" kern="1200" dirty="0">
                <a:solidFill>
                  <a:schemeClr val="tx1"/>
                </a:solidFill>
                <a:effectLst/>
                <a:latin typeface="Arial" panose="020B0604020202020204" pitchFamily="34" charset="0"/>
                <a:ea typeface="ＭＳ Ｐゴシック" pitchFamily="-80" charset="-128"/>
                <a:cs typeface="+mn-cs"/>
              </a:rPr>
              <a:t>CBS og DTU har begge en</a:t>
            </a:r>
            <a:r>
              <a:rPr lang="da-DK" sz="1200" kern="1200" baseline="0" dirty="0">
                <a:solidFill>
                  <a:schemeClr val="tx1"/>
                </a:solidFill>
                <a:effectLst/>
                <a:latin typeface="Arial" panose="020B0604020202020204" pitchFamily="34" charset="0"/>
                <a:ea typeface="ＭＳ Ｐゴシック" pitchFamily="-80" charset="-128"/>
                <a:cs typeface="+mn-cs"/>
              </a:rPr>
              <a:t> </a:t>
            </a:r>
            <a:r>
              <a:rPr lang="da-DK" sz="1200" kern="1200" dirty="0">
                <a:solidFill>
                  <a:schemeClr val="tx1"/>
                </a:solidFill>
                <a:effectLst/>
                <a:latin typeface="Arial" panose="020B0604020202020204" pitchFamily="34" charset="0"/>
                <a:ea typeface="ＭＳ Ｐゴシック" pitchFamily="-80" charset="-128"/>
                <a:cs typeface="+mn-cs"/>
              </a:rPr>
              <a:t>”</a:t>
            </a:r>
            <a:r>
              <a:rPr lang="da-DK" sz="1200" kern="1200" dirty="0" err="1">
                <a:solidFill>
                  <a:schemeClr val="tx1"/>
                </a:solidFill>
                <a:effectLst/>
                <a:latin typeface="Arial" panose="020B0604020202020204" pitchFamily="34" charset="0"/>
                <a:ea typeface="ＭＳ Ｐゴシック" pitchFamily="-80" charset="-128"/>
                <a:cs typeface="+mn-cs"/>
              </a:rPr>
              <a:t>monofakultær</a:t>
            </a:r>
            <a:r>
              <a:rPr lang="da-DK" sz="1200" kern="1200" dirty="0">
                <a:solidFill>
                  <a:schemeClr val="tx1"/>
                </a:solidFill>
                <a:effectLst/>
                <a:latin typeface="Arial" panose="020B0604020202020204" pitchFamily="34" charset="0"/>
                <a:ea typeface="ＭＳ Ｐゴシック" pitchFamily="-80" charset="-128"/>
                <a:cs typeface="+mn-cs"/>
              </a:rPr>
              <a:t>” profil og er qua det begge institutioner, hvor kulturen traditionelt er ”kønnet” og domineret af mænd. Men uanset eventuelle</a:t>
            </a:r>
            <a:r>
              <a:rPr lang="da-DK" sz="1200" kern="1200" baseline="0" dirty="0">
                <a:solidFill>
                  <a:schemeClr val="tx1"/>
                </a:solidFill>
                <a:effectLst/>
                <a:latin typeface="Arial" panose="020B0604020202020204" pitchFamily="34" charset="0"/>
                <a:ea typeface="ＭＳ Ｐゴシック" pitchFamily="-80" charset="-128"/>
                <a:cs typeface="+mn-cs"/>
              </a:rPr>
              <a:t> forklaringer, så er </a:t>
            </a:r>
            <a:r>
              <a:rPr lang="da-DK" sz="1200" kern="1200" dirty="0">
                <a:solidFill>
                  <a:schemeClr val="tx1"/>
                </a:solidFill>
                <a:effectLst/>
                <a:latin typeface="Arial" panose="020B0604020202020204" pitchFamily="34" charset="0"/>
                <a:ea typeface="ＭＳ Ｐゴシック" pitchFamily="-80" charset="-128"/>
                <a:cs typeface="+mn-cs"/>
              </a:rPr>
              <a:t>tallene foruroligende og kræver refleksion og handling.</a:t>
            </a:r>
            <a:endParaRPr lang="da-DK"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6</a:t>
            </a:fld>
            <a:endParaRPr lang="da-DK"/>
          </a:p>
        </p:txBody>
      </p:sp>
    </p:spTree>
    <p:extLst>
      <p:ext uri="{BB962C8B-B14F-4D97-AF65-F5344CB8AC3E}">
        <p14:creationId xmlns:p14="http://schemas.microsoft.com/office/powerpoint/2010/main" val="4109355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C734BB09-483B-4C4B-A5A4-C02A22055B01}" type="slidenum">
              <a:rPr lang="da-DK" smtClean="0"/>
              <a:pPr/>
              <a:t>7</a:t>
            </a:fld>
            <a:endParaRPr lang="da-DK" dirty="0"/>
          </a:p>
        </p:txBody>
      </p:sp>
    </p:spTree>
    <p:extLst>
      <p:ext uri="{BB962C8B-B14F-4D97-AF65-F5344CB8AC3E}">
        <p14:creationId xmlns:p14="http://schemas.microsoft.com/office/powerpoint/2010/main" val="1490373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11</a:t>
            </a:fld>
            <a:endParaRPr lang="da-DK" dirty="0"/>
          </a:p>
        </p:txBody>
      </p:sp>
    </p:spTree>
    <p:extLst>
      <p:ext uri="{BB962C8B-B14F-4D97-AF65-F5344CB8AC3E}">
        <p14:creationId xmlns:p14="http://schemas.microsoft.com/office/powerpoint/2010/main" val="454886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sz="1200" kern="1200" dirty="0">
                <a:solidFill>
                  <a:schemeClr val="tx1"/>
                </a:solidFill>
                <a:effectLst/>
                <a:latin typeface="Arial" panose="020B0604020202020204" pitchFamily="34" charset="0"/>
                <a:ea typeface="ＭＳ Ｐゴシック" pitchFamily="-80" charset="-128"/>
                <a:cs typeface="+mn-cs"/>
              </a:rPr>
              <a:t>Alle har et ansvar for at styrke dialogen</a:t>
            </a:r>
            <a:r>
              <a:rPr lang="da-DK" sz="1200" kern="1200" baseline="0" dirty="0">
                <a:solidFill>
                  <a:schemeClr val="tx1"/>
                </a:solidFill>
                <a:effectLst/>
                <a:latin typeface="Arial" panose="020B0604020202020204" pitchFamily="34" charset="0"/>
                <a:ea typeface="ＭＳ Ｐゴシック" pitchFamily="-80" charset="-128"/>
                <a:cs typeface="+mn-cs"/>
              </a:rPr>
              <a:t> om sexisme (bidrage til </a:t>
            </a:r>
            <a:r>
              <a:rPr lang="da-DK" sz="1200" kern="1200" dirty="0">
                <a:solidFill>
                  <a:schemeClr val="tx1"/>
                </a:solidFill>
                <a:effectLst/>
                <a:latin typeface="Arial" panose="020B0604020202020204" pitchFamily="34" charset="0"/>
                <a:ea typeface="ＭＳ Ｐゴシック" pitchFamily="-80" charset="-128"/>
                <a:cs typeface="+mn-cs"/>
              </a:rPr>
              <a:t>psykologiske tryghed), men at især ledere, TR, AMR og AMK har et særligt ansvar for at italesætte det. </a:t>
            </a:r>
            <a:endParaRPr lang="da-DK"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12</a:t>
            </a:fld>
            <a:endParaRPr lang="da-DK" dirty="0"/>
          </a:p>
        </p:txBody>
      </p:sp>
    </p:spTree>
    <p:extLst>
      <p:ext uri="{BB962C8B-B14F-4D97-AF65-F5344CB8AC3E}">
        <p14:creationId xmlns:p14="http://schemas.microsoft.com/office/powerpoint/2010/main" val="9151669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13</a:t>
            </a:fld>
            <a:endParaRPr lang="da-DK"/>
          </a:p>
        </p:txBody>
      </p:sp>
    </p:spTree>
    <p:extLst>
      <p:ext uri="{BB962C8B-B14F-4D97-AF65-F5344CB8AC3E}">
        <p14:creationId xmlns:p14="http://schemas.microsoft.com/office/powerpoint/2010/main" val="479765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6"/>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FC7634"/>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solidFill>
                  <a:schemeClr val="bg1"/>
                </a:solidFill>
              </a:defRPr>
            </a:lvl1pPr>
          </a:lstStyle>
          <a:p>
            <a:r>
              <a:rPr lang="en-GB"/>
              <a:t>Titel</a:t>
            </a:r>
            <a:endParaRPr lang="en-GB"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‹nr.›</a:t>
            </a:fld>
            <a:endParaRPr lang="en-GB" dirty="0"/>
          </a:p>
        </p:txBody>
      </p:sp>
      <p:sp>
        <p:nvSpPr>
          <p:cNvPr id="5" name="Date Placeholder 4">
            <a:extLst>
              <a:ext uri="{FF2B5EF4-FFF2-40B4-BE49-F238E27FC236}">
                <a16:creationId xmlns:a16="http://schemas.microsoft.com/office/drawing/2014/main" id="{389654E3-8C97-7C79-5D4F-2B98E799C9E3}"/>
              </a:ext>
            </a:extLst>
          </p:cNvPr>
          <p:cNvSpPr>
            <a:spLocks noGrp="1"/>
          </p:cNvSpPr>
          <p:nvPr>
            <p:ph type="dt" sz="half" idx="18"/>
          </p:nvPr>
        </p:nvSpPr>
        <p:spPr/>
        <p:txBody>
          <a:bodyPr/>
          <a:lstStyle/>
          <a:p>
            <a:r>
              <a:rPr lang="en-GB"/>
              <a:t>Dato</a:t>
            </a:r>
            <a:endParaRPr lang="en-GB" dirty="0"/>
          </a:p>
        </p:txBody>
      </p:sp>
    </p:spTree>
    <p:extLst>
      <p:ext uri="{BB962C8B-B14F-4D97-AF65-F5344CB8AC3E}">
        <p14:creationId xmlns:p14="http://schemas.microsoft.com/office/powerpoint/2010/main" val="32272145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rgbClr val="FC7634"/>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en-GB"/>
              <a:t>Dato</a:t>
            </a:r>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en-GB"/>
              <a:t>Titel</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‹nr.›</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a:p>
        </p:txBody>
      </p:sp>
    </p:spTree>
    <p:extLst>
      <p:ext uri="{BB962C8B-B14F-4D97-AF65-F5344CB8AC3E}">
        <p14:creationId xmlns:p14="http://schemas.microsoft.com/office/powerpoint/2010/main" val="2321786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C7634"/>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en-GB"/>
              <a:t>Dato</a:t>
            </a:r>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en-GB"/>
              <a:t>Titel</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‹nr.›</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FC7634"/>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FC7634"/>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49637618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en-GB"/>
              <a:t>Titel</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‹nr.›</a:t>
            </a:fld>
            <a:endParaRPr lang="en-GB" dirty="0"/>
          </a:p>
        </p:txBody>
      </p:sp>
      <p:sp>
        <p:nvSpPr>
          <p:cNvPr id="2" name="Date Placeholder 1">
            <a:extLst>
              <a:ext uri="{FF2B5EF4-FFF2-40B4-BE49-F238E27FC236}">
                <a16:creationId xmlns:a16="http://schemas.microsoft.com/office/drawing/2014/main" id="{5C8B6288-E3A4-25D7-4A73-88CD67FC644A}"/>
              </a:ext>
            </a:extLst>
          </p:cNvPr>
          <p:cNvSpPr>
            <a:spLocks noGrp="1"/>
          </p:cNvSpPr>
          <p:nvPr>
            <p:ph type="dt" sz="half" idx="18"/>
          </p:nvPr>
        </p:nvSpPr>
        <p:spPr/>
        <p:txBody>
          <a:bodyPr/>
          <a:lstStyle/>
          <a:p>
            <a:r>
              <a:rPr lang="en-GB"/>
              <a:t>Dato</a:t>
            </a:r>
            <a:endParaRPr lang="en-GB" dirty="0"/>
          </a:p>
        </p:txBody>
      </p:sp>
    </p:spTree>
    <p:extLst>
      <p:ext uri="{BB962C8B-B14F-4D97-AF65-F5344CB8AC3E}">
        <p14:creationId xmlns:p14="http://schemas.microsoft.com/office/powerpoint/2010/main" val="12259193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
        <p:nvSpPr>
          <p:cNvPr id="4" name="Date Placeholder 3">
            <a:extLst>
              <a:ext uri="{FF2B5EF4-FFF2-40B4-BE49-F238E27FC236}">
                <a16:creationId xmlns:a16="http://schemas.microsoft.com/office/drawing/2014/main" id="{E65F6643-3F1A-C522-8B10-AAA4126632AB}"/>
              </a:ext>
            </a:extLst>
          </p:cNvPr>
          <p:cNvSpPr>
            <a:spLocks noGrp="1"/>
          </p:cNvSpPr>
          <p:nvPr>
            <p:ph type="dt" sz="half" idx="12"/>
          </p:nvPr>
        </p:nvSpPr>
        <p:spPr/>
        <p:txBody>
          <a:bodyPr/>
          <a:lstStyle/>
          <a:p>
            <a:r>
              <a:rPr lang="en-GB"/>
              <a:t>Dato</a:t>
            </a:r>
            <a:endParaRPr lang="en-GB" dirty="0"/>
          </a:p>
        </p:txBody>
      </p:sp>
    </p:spTree>
    <p:extLst>
      <p:ext uri="{BB962C8B-B14F-4D97-AF65-F5344CB8AC3E}">
        <p14:creationId xmlns:p14="http://schemas.microsoft.com/office/powerpoint/2010/main" val="1187774059"/>
      </p:ext>
    </p:extLst>
  </p:cSld>
  <p:clrMapOvr>
    <a:masterClrMapping/>
  </p:clrMapOvr>
  <p:extLst>
    <p:ext uri="{DCECCB84-F9BA-43D5-87BE-67443E8EF086}">
      <p15:sldGuideLst xmlns:p15="http://schemas.microsoft.com/office/powerpoint/2012/main">
        <p15:guide id="1" pos="6984" userDrawn="1">
          <p15:clr>
            <a:srgbClr val="F26B43"/>
          </p15:clr>
        </p15:guide>
        <p15:guide id="2" pos="1117" userDrawn="1">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en-GB"/>
              <a:t>Titel</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
        <p:nvSpPr>
          <p:cNvPr id="2" name="Date Placeholder 1">
            <a:extLst>
              <a:ext uri="{FF2B5EF4-FFF2-40B4-BE49-F238E27FC236}">
                <a16:creationId xmlns:a16="http://schemas.microsoft.com/office/drawing/2014/main" id="{58306A58-3FFC-AF7F-632E-13C006F10686}"/>
              </a:ext>
            </a:extLst>
          </p:cNvPr>
          <p:cNvSpPr>
            <a:spLocks noGrp="1"/>
          </p:cNvSpPr>
          <p:nvPr>
            <p:ph type="dt" sz="half" idx="12"/>
          </p:nvPr>
        </p:nvSpPr>
        <p:spPr/>
        <p:txBody>
          <a:bodyPr/>
          <a:lstStyle/>
          <a:p>
            <a:r>
              <a:rPr lang="en-GB"/>
              <a:t>Dato</a:t>
            </a:r>
            <a:endParaRPr lang="en-GB" dirty="0"/>
          </a:p>
        </p:txBody>
      </p:sp>
    </p:spTree>
    <p:extLst>
      <p:ext uri="{BB962C8B-B14F-4D97-AF65-F5344CB8AC3E}">
        <p14:creationId xmlns:p14="http://schemas.microsoft.com/office/powerpoint/2010/main" val="4150573203"/>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‹nr.›</a:t>
            </a:fld>
            <a:endParaRPr lang="en-GB" dirty="0"/>
          </a:p>
        </p:txBody>
      </p:sp>
      <p:sp>
        <p:nvSpPr>
          <p:cNvPr id="4" name="Date Placeholder 3">
            <a:extLst>
              <a:ext uri="{FF2B5EF4-FFF2-40B4-BE49-F238E27FC236}">
                <a16:creationId xmlns:a16="http://schemas.microsoft.com/office/drawing/2014/main" id="{42094E2B-D4AD-C3AB-889B-170180697282}"/>
              </a:ext>
            </a:extLst>
          </p:cNvPr>
          <p:cNvSpPr>
            <a:spLocks noGrp="1"/>
          </p:cNvSpPr>
          <p:nvPr>
            <p:ph type="dt" sz="half" idx="17"/>
          </p:nvPr>
        </p:nvSpPr>
        <p:spPr/>
        <p:txBody>
          <a:bodyPr/>
          <a:lstStyle/>
          <a:p>
            <a:r>
              <a:rPr lang="en-GB"/>
              <a:t>Dato</a:t>
            </a:r>
            <a:endParaRPr lang="en-GB" dirty="0"/>
          </a:p>
        </p:txBody>
      </p:sp>
    </p:spTree>
    <p:extLst>
      <p:ext uri="{BB962C8B-B14F-4D97-AF65-F5344CB8AC3E}">
        <p14:creationId xmlns:p14="http://schemas.microsoft.com/office/powerpoint/2010/main" val="3922670733"/>
      </p:ext>
    </p:extLst>
  </p:cSld>
  <p:clrMapOvr>
    <a:masterClrMapping/>
  </p:clrMapOvr>
  <p:extLst>
    <p:ext uri="{DCECCB84-F9BA-43D5-87BE-67443E8EF086}">
      <p15:sldGuideLst xmlns:p15="http://schemas.microsoft.com/office/powerpoint/2012/main">
        <p15:guide id="1" pos="4927" userDrawn="1">
          <p15:clr>
            <a:srgbClr val="F26B43"/>
          </p15:clr>
        </p15:guide>
        <p15:guide id="2" pos="5247" userDrawn="1">
          <p15:clr>
            <a:srgbClr val="F26B43"/>
          </p15:clr>
        </p15:guide>
        <p15:guide id="3" pos="1117" userDrawn="1">
          <p15:clr>
            <a:srgbClr val="F26B43"/>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‹nr.›</a:t>
            </a:fld>
            <a:endParaRPr lang="en-GB" dirty="0"/>
          </a:p>
        </p:txBody>
      </p:sp>
      <p:sp>
        <p:nvSpPr>
          <p:cNvPr id="4" name="Date Placeholder 3">
            <a:extLst>
              <a:ext uri="{FF2B5EF4-FFF2-40B4-BE49-F238E27FC236}">
                <a16:creationId xmlns:a16="http://schemas.microsoft.com/office/drawing/2014/main" id="{31BAEEAF-FCEB-199C-0717-FEF6150710A2}"/>
              </a:ext>
            </a:extLst>
          </p:cNvPr>
          <p:cNvSpPr>
            <a:spLocks noGrp="1"/>
          </p:cNvSpPr>
          <p:nvPr>
            <p:ph type="dt" sz="half" idx="17"/>
          </p:nvPr>
        </p:nvSpPr>
        <p:spPr/>
        <p:txBody>
          <a:bodyPr/>
          <a:lstStyle/>
          <a:p>
            <a:r>
              <a:rPr lang="en-GB"/>
              <a:t>Dato</a:t>
            </a:r>
            <a:endParaRPr lang="en-GB" dirty="0"/>
          </a:p>
        </p:txBody>
      </p:sp>
    </p:spTree>
    <p:extLst>
      <p:ext uri="{BB962C8B-B14F-4D97-AF65-F5344CB8AC3E}">
        <p14:creationId xmlns:p14="http://schemas.microsoft.com/office/powerpoint/2010/main" val="1283562364"/>
      </p:ext>
    </p:extLst>
  </p:cSld>
  <p:clrMapOvr>
    <a:masterClrMapping/>
  </p:clrMapOvr>
  <p:extLst>
    <p:ext uri="{DCECCB84-F9BA-43D5-87BE-67443E8EF086}">
      <p15:sldGuideLst xmlns:p15="http://schemas.microsoft.com/office/powerpoint/2012/main">
        <p15:guide id="1" pos="6984" userDrawn="1">
          <p15:clr>
            <a:srgbClr val="F26B43"/>
          </p15:clr>
        </p15:guide>
        <p15:guide id="2" pos="2660" userDrawn="1">
          <p15:clr>
            <a:srgbClr val="F26B43"/>
          </p15:clr>
        </p15:guide>
        <p15:guide id="3" pos="2335" userDrawn="1">
          <p15:clr>
            <a:srgbClr val="F26B43"/>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US" dirty="0"/>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US" dirty="0"/>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US" dirty="0"/>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en-GB"/>
              <a:t>Titel</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‹nr.›</a:t>
            </a:fld>
            <a:endParaRPr lang="en-GB" dirty="0"/>
          </a:p>
        </p:txBody>
      </p:sp>
      <p:sp>
        <p:nvSpPr>
          <p:cNvPr id="5" name="Date Placeholder 4">
            <a:extLst>
              <a:ext uri="{FF2B5EF4-FFF2-40B4-BE49-F238E27FC236}">
                <a16:creationId xmlns:a16="http://schemas.microsoft.com/office/drawing/2014/main" id="{59AD88DD-5B30-3D5A-E7F4-7747CDBAC693}"/>
              </a:ext>
            </a:extLst>
          </p:cNvPr>
          <p:cNvSpPr>
            <a:spLocks noGrp="1"/>
          </p:cNvSpPr>
          <p:nvPr>
            <p:ph type="dt" sz="half" idx="25"/>
          </p:nvPr>
        </p:nvSpPr>
        <p:spPr/>
        <p:txBody>
          <a:bodyPr/>
          <a:lstStyle/>
          <a:p>
            <a:r>
              <a:rPr lang="en-GB"/>
              <a:t>Dato</a:t>
            </a:r>
            <a:endParaRPr lang="en-GB" dirty="0"/>
          </a:p>
        </p:txBody>
      </p:sp>
    </p:spTree>
    <p:extLst>
      <p:ext uri="{BB962C8B-B14F-4D97-AF65-F5344CB8AC3E}">
        <p14:creationId xmlns:p14="http://schemas.microsoft.com/office/powerpoint/2010/main" val="18863740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userDrawn="1">
          <p15:clr>
            <a:srgbClr val="F26B43"/>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
        <p:nvSpPr>
          <p:cNvPr id="3" name="Date Placeholder 2">
            <a:extLst>
              <a:ext uri="{FF2B5EF4-FFF2-40B4-BE49-F238E27FC236}">
                <a16:creationId xmlns:a16="http://schemas.microsoft.com/office/drawing/2014/main" id="{775A6BE9-F41E-A57E-0BF2-0A6E1F1952A4}"/>
              </a:ext>
            </a:extLst>
          </p:cNvPr>
          <p:cNvSpPr>
            <a:spLocks noGrp="1"/>
          </p:cNvSpPr>
          <p:nvPr>
            <p:ph type="dt" sz="half" idx="12"/>
          </p:nvPr>
        </p:nvSpPr>
        <p:spPr/>
        <p:txBody>
          <a:bodyPr/>
          <a:lstStyle/>
          <a:p>
            <a:r>
              <a:rPr lang="en-GB"/>
              <a:t>Dato</a:t>
            </a:r>
            <a:endParaRPr lang="en-GB" dirty="0"/>
          </a:p>
        </p:txBody>
      </p:sp>
    </p:spTree>
    <p:extLst>
      <p:ext uri="{BB962C8B-B14F-4D97-AF65-F5344CB8AC3E}">
        <p14:creationId xmlns:p14="http://schemas.microsoft.com/office/powerpoint/2010/main" val="120845512"/>
      </p:ext>
    </p:extLst>
  </p:cSld>
  <p:clrMapOvr>
    <a:masterClrMapping/>
  </p:clrMapOvr>
  <p:extLst>
    <p:ext uri="{DCECCB84-F9BA-43D5-87BE-67443E8EF086}">
      <p15:sldGuideLst xmlns:p15="http://schemas.microsoft.com/office/powerpoint/2012/main">
        <p15:guide id="1" pos="1117" userDrawn="1">
          <p15:clr>
            <a:srgbClr val="F26B43"/>
          </p15:clr>
        </p15:guide>
        <p15:guide id="2" pos="6984" userDrawn="1">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en-GB"/>
              <a:t>Titel</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
        <p:nvSpPr>
          <p:cNvPr id="2" name="Date Placeholder 1">
            <a:extLst>
              <a:ext uri="{FF2B5EF4-FFF2-40B4-BE49-F238E27FC236}">
                <a16:creationId xmlns:a16="http://schemas.microsoft.com/office/drawing/2014/main" id="{4A4FFBD5-0449-5A5E-DE23-2C203FBBEF98}"/>
              </a:ext>
            </a:extLst>
          </p:cNvPr>
          <p:cNvSpPr>
            <a:spLocks noGrp="1"/>
          </p:cNvSpPr>
          <p:nvPr>
            <p:ph type="dt" sz="half" idx="12"/>
          </p:nvPr>
        </p:nvSpPr>
        <p:spPr/>
        <p:txBody>
          <a:bodyPr/>
          <a:lstStyle/>
          <a:p>
            <a:r>
              <a:rPr lang="en-GB"/>
              <a:t>Dato</a:t>
            </a:r>
            <a:endParaRPr lang="en-GB" dirty="0"/>
          </a:p>
        </p:txBody>
      </p:sp>
    </p:spTree>
    <p:extLst>
      <p:ext uri="{BB962C8B-B14F-4D97-AF65-F5344CB8AC3E}">
        <p14:creationId xmlns:p14="http://schemas.microsoft.com/office/powerpoint/2010/main" val="266926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C7634"/>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FC7634"/>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Titel</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j-lt"/>
              </a:defRPr>
            </a:lvl1pPr>
          </a:lstStyle>
          <a:p>
            <a:fld id="{103EA872-A674-449B-A120-B97244F8E91D}" type="slidenum">
              <a:rPr lang="da-DK" smtClean="0"/>
              <a:pPr/>
              <a:t>‹nr.›</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userDrawn="1"/>
        </p:nvSpPr>
        <p:spPr bwMode="auto">
          <a:xfrm>
            <a:off x="1774726" y="6541200"/>
            <a:ext cx="3397071" cy="316800"/>
          </a:xfrm>
          <a:prstGeom prst="rect">
            <a:avLst/>
          </a:prstGeom>
          <a:noFill/>
          <a:ln>
            <a:noFill/>
          </a:ln>
        </p:spPr>
        <p:txBody>
          <a:bodyPr lIns="0" tIns="0" rIns="0" bIns="0" anchor="ctr" anchorCtr="0"/>
          <a:lstStyle/>
          <a:p>
            <a:pPr algn="l" eaLnBrk="0" hangingPunct="0">
              <a:spcBef>
                <a:spcPct val="0"/>
              </a:spcBef>
            </a:pPr>
            <a:r>
              <a:rPr lang="da-DK" sz="700" b="1" kern="1200" dirty="0">
                <a:solidFill>
                  <a:srgbClr val="FFFFFF"/>
                </a:solidFill>
                <a:effectLst/>
                <a:latin typeface="+mj-lt"/>
                <a:ea typeface="ＭＳ Ｐゴシック" panose="020B0600070205080204" pitchFamily="34" charset="-128"/>
                <a:cs typeface="+mn-cs"/>
              </a:rPr>
              <a:t>Danmarks Tekniske Universitet</a:t>
            </a:r>
            <a:endParaRPr lang="da-DK" sz="700" b="1" dirty="0">
              <a:solidFill>
                <a:schemeClr val="bg1"/>
              </a:solidFill>
              <a:latin typeface="+mj-lt"/>
            </a:endParaRP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n-lt"/>
              <a:ea typeface="ＭＳ Ｐゴシック" pitchFamily="-80" charset="-128"/>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FC7634"/>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2C7BF58D-5873-05BF-C94A-0EFD3E1BF943}"/>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r>
              <a:rPr lang="en-GB"/>
              <a:t>Dato</a:t>
            </a:r>
            <a:endParaRPr lang="en-GB" dirty="0"/>
          </a:p>
        </p:txBody>
      </p:sp>
    </p:spTree>
    <p:extLst>
      <p:ext uri="{BB962C8B-B14F-4D97-AF65-F5344CB8AC3E}">
        <p14:creationId xmlns:p14="http://schemas.microsoft.com/office/powerpoint/2010/main" val="2454702602"/>
      </p:ext>
    </p:extLst>
  </p:cSld>
  <p:clrMap bg1="lt1" tx1="dk1" bg2="lt2" tx2="dk2" accent1="accent1" accent2="accent2" accent3="accent3" accent4="accent4" accent5="accent5" accent6="accent6" hlink="hlink" folHlink="folHlink"/>
  <p:sldLayoutIdLst>
    <p:sldLayoutId id="2147483663" r:id="rId1"/>
    <p:sldLayoutId id="2147483671" r:id="rId2"/>
    <p:sldLayoutId id="2147483664" r:id="rId3"/>
    <p:sldLayoutId id="2147483677" r:id="rId4"/>
    <p:sldLayoutId id="2147483672" r:id="rId5"/>
    <p:sldLayoutId id="2147483673" r:id="rId6"/>
    <p:sldLayoutId id="2147483676" r:id="rId7"/>
    <p:sldLayoutId id="2147483666" r:id="rId8"/>
    <p:sldLayoutId id="2147483667" r:id="rId9"/>
    <p:sldLayoutId id="2147483668" r:id="rId10"/>
    <p:sldLayoutId id="2147483669" r:id="rId11"/>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userDrawn="1">
          <p15:clr>
            <a:srgbClr val="F26B43"/>
          </p15:clr>
        </p15:guide>
        <p15:guide id="4" orient="horz" pos="881" userDrawn="1">
          <p15:clr>
            <a:srgbClr val="F26B43"/>
          </p15:clr>
        </p15:guide>
        <p15:guide id="5" orient="horz" pos="1074" userDrawn="1">
          <p15:clr>
            <a:srgbClr val="F26B43"/>
          </p15:clr>
        </p15:guide>
        <p15:guide id="6" orient="horz" pos="393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customXml" Target="../../customXml/item9.xml"/><Relationship Id="rId1" Type="http://schemas.openxmlformats.org/officeDocument/2006/relationships/customXml" Target="../../customXml/item1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inside.dtu.dk/da/medarbejder/hr-og-arbejdsmiljoe/ledelse/dtu-og-monopolet"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hyperlink" Target="https://www.inside.dtu.dk/da/medarbejder/hr-og-arbejdsmiljoe/ledelse/dtu-ledelsesdialog" TargetMode="External"/><Relationship Id="rId4" Type="http://schemas.openxmlformats.org/officeDocument/2006/relationships/hyperlink" Target="https://www.inside.dtu.dk/da/medarbejder/hr-og-arbejdsmiljoe/arbejdsmiljoe/trivsel/dtu-trivselsdialo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hyperlink" Target="https://www.inside.dtu.dk/da/medarbejder/hr-og-arbejdsmiljoe/arbejdsmiljoe/trivsel/dtu-trivselsdialog" TargetMode="External"/><Relationship Id="rId3" Type="http://schemas.openxmlformats.org/officeDocument/2006/relationships/image" Target="../media/image5.png"/><Relationship Id="rId7" Type="http://schemas.openxmlformats.org/officeDocument/2006/relationships/hyperlink" Target="https://www.inside.dtu.dk/da/medarbejder/hr-og-arbejdsmiljoe/ledelse/dtu-og-monopolet"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www.inside.dtu.dk/-/media/dtu-inside/medarbejder/hr-og-arbejdsmiljoe/arbejdsmiljoe/sexisme/dare-to-care-how-to-get-started.pdf" TargetMode="External"/><Relationship Id="rId5" Type="http://schemas.openxmlformats.org/officeDocument/2006/relationships/hyperlink" Target="https://issuu.com/dtudk/docs/orange_kort_de-i?fr=xKAE9_zU1NQ" TargetMode="External"/><Relationship Id="rId4" Type="http://schemas.openxmlformats.org/officeDocument/2006/relationships/image" Target="../media/image10.jpeg"/><Relationship Id="rId9" Type="http://schemas.openxmlformats.org/officeDocument/2006/relationships/hyperlink" Target="https://www.inside.dtu.dk/da/medarbejder/hr-og-arbejdsmiljoe/ledelse/dtu-ledelsesdialog"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6.xml"/><Relationship Id="rId1" Type="http://schemas.openxmlformats.org/officeDocument/2006/relationships/customXml" Target="../../customXml/item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www.inside.dtu.dk/da/medarbejder/hr-og-arbejdsmiljoe/arbejdsmiljoe/trivsel/psykologhjaelp-arbejdsrelateret" TargetMode="External"/><Relationship Id="rId2" Type="http://schemas.openxmlformats.org/officeDocument/2006/relationships/hyperlink" Target="https://www.inside.dtu.dk/da/medarbejder/hr-og-arbejdsmiljoe/arbejdsmiljoe/kraenkende-adfaerd/dtu-psykolograadgivning"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3.xml"/><Relationship Id="rId1" Type="http://schemas.openxmlformats.org/officeDocument/2006/relationships/customXml" Target="../../customXml/item8.xml"/></Relationships>
</file>

<file path=ppt/slides/_rels/slide9.xml.rels><?xml version="1.0" encoding="UTF-8" standalone="yes"?>
<Relationships xmlns="http://schemas.openxmlformats.org/package/2006/relationships"><Relationship Id="rId2" Type="http://schemas.openxmlformats.org/officeDocument/2006/relationships/hyperlink" Target="https://human-rights-channel.coe.int/stop-sexism-en.html"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20772F9-F0FC-4258-943A-483E60A348E1}"/>
              </a:ext>
            </a:extLst>
          </p:cNvPr>
          <p:cNvSpPr>
            <a:spLocks noGrp="1"/>
          </p:cNvSpPr>
          <p:nvPr>
            <p:ph type="ftr" sz="quarter" idx="11"/>
          </p:nvPr>
        </p:nvSpPr>
        <p:spPr/>
        <p:txBody>
          <a:bodyPr/>
          <a:lstStyle/>
          <a:p>
            <a:r>
              <a:rPr lang="en-GB"/>
              <a:t>Titel</a:t>
            </a:r>
            <a:endParaRPr lang="en-GB" dirty="0"/>
          </a:p>
        </p:txBody>
      </p:sp>
      <p:sp>
        <p:nvSpPr>
          <p:cNvPr id="3" name="Slide Number Placeholder 2">
            <a:extLst>
              <a:ext uri="{FF2B5EF4-FFF2-40B4-BE49-F238E27FC236}">
                <a16:creationId xmlns:a16="http://schemas.microsoft.com/office/drawing/2014/main" id="{0013EF6E-BC23-40A0-80D4-1EBE64DCC5D9}"/>
              </a:ext>
            </a:extLst>
          </p:cNvPr>
          <p:cNvSpPr>
            <a:spLocks noGrp="1"/>
          </p:cNvSpPr>
          <p:nvPr>
            <p:ph type="sldNum" sz="quarter" idx="12"/>
          </p:nvPr>
        </p:nvSpPr>
        <p:spPr/>
        <p:txBody>
          <a:bodyPr/>
          <a:lstStyle/>
          <a:p>
            <a:fld id="{103EA872-A674-449B-A120-B97244F8E91D}" type="slidenum">
              <a:rPr lang="en-GB" smtClean="0"/>
              <a:pPr/>
              <a:t>1</a:t>
            </a:fld>
            <a:endParaRPr lang="en-GB" dirty="0"/>
          </a:p>
        </p:txBody>
      </p:sp>
      <p:sp>
        <p:nvSpPr>
          <p:cNvPr id="4" name="Date Placeholder 3">
            <a:extLst>
              <a:ext uri="{FF2B5EF4-FFF2-40B4-BE49-F238E27FC236}">
                <a16:creationId xmlns:a16="http://schemas.microsoft.com/office/drawing/2014/main" id="{BD32BF6C-9164-B306-3BC0-DB0CF699E068}"/>
              </a:ext>
            </a:extLst>
          </p:cNvPr>
          <p:cNvSpPr>
            <a:spLocks noGrp="1"/>
          </p:cNvSpPr>
          <p:nvPr>
            <p:ph type="dt" sz="half" idx="10"/>
          </p:nvPr>
        </p:nvSpPr>
        <p:spPr/>
        <p:txBody>
          <a:bodyPr/>
          <a:lstStyle/>
          <a:p>
            <a:r>
              <a:rPr lang="en-GB"/>
              <a:t>Dato</a:t>
            </a:r>
            <a:endParaRPr lang="en-GB" dirty="0"/>
          </a:p>
        </p:txBody>
      </p:sp>
    </p:spTree>
    <p:custDataLst>
      <p:custData r:id="rId1"/>
      <p:custData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t>Sexisme som begreb </a:t>
            </a:r>
            <a:r>
              <a:rPr lang="da-DK" b="0" dirty="0"/>
              <a:t>(eksempel)</a:t>
            </a:r>
            <a:r>
              <a:rPr lang="da-DK" dirty="0"/>
              <a:t> </a:t>
            </a:r>
          </a:p>
        </p:txBody>
      </p:sp>
      <p:sp>
        <p:nvSpPr>
          <p:cNvPr id="3" name="Content Placeholder 2"/>
          <p:cNvSpPr>
            <a:spLocks noGrp="1"/>
          </p:cNvSpPr>
          <p:nvPr>
            <p:ph idx="1"/>
          </p:nvPr>
        </p:nvSpPr>
        <p:spPr>
          <a:xfrm>
            <a:off x="1774726" y="1916832"/>
            <a:ext cx="9731724" cy="4545578"/>
          </a:xfrm>
        </p:spPr>
        <p:txBody>
          <a:bodyPr/>
          <a:lstStyle/>
          <a:p>
            <a:pPr marL="0" indent="0" eaLnBrk="0" hangingPunct="0">
              <a:spcBef>
                <a:spcPct val="0"/>
              </a:spcBef>
              <a:buNone/>
            </a:pPr>
            <a:r>
              <a:rPr lang="da-DK" sz="4000" b="1" dirty="0"/>
              <a:t>Sexisme er en fordom eller diskrimination baseret på køn</a:t>
            </a:r>
          </a:p>
          <a:p>
            <a:pPr eaLnBrk="0" hangingPunct="0">
              <a:spcBef>
                <a:spcPct val="0"/>
              </a:spcBef>
            </a:pPr>
            <a:endParaRPr lang="da-DK" sz="3200" dirty="0"/>
          </a:p>
          <a:p>
            <a:pPr marL="0" indent="0" eaLnBrk="0" hangingPunct="0">
              <a:spcBef>
                <a:spcPct val="0"/>
              </a:spcBef>
              <a:buNone/>
            </a:pPr>
            <a:r>
              <a:rPr lang="da-DK" sz="3000" dirty="0"/>
              <a:t>Eksempelvis er det sexisme, når  </a:t>
            </a:r>
          </a:p>
          <a:p>
            <a:pPr marL="536575" indent="-536575" eaLnBrk="0" hangingPunct="0">
              <a:spcBef>
                <a:spcPct val="0"/>
              </a:spcBef>
            </a:pPr>
            <a:r>
              <a:rPr lang="da-DK" sz="3000" dirty="0"/>
              <a:t>en</a:t>
            </a:r>
            <a:r>
              <a:rPr lang="da-DK" sz="3000" dirty="0">
                <a:ea typeface="Calibri" panose="020F0502020204030204" pitchFamily="34" charset="0"/>
              </a:rPr>
              <a:t> kvinde fravælges som projektleder for et EU-projekt, fordi det skønnes, at hun snart skal have børn</a:t>
            </a:r>
          </a:p>
          <a:p>
            <a:pPr marL="536575" indent="-536575" eaLnBrk="0" hangingPunct="0">
              <a:spcBef>
                <a:spcPct val="0"/>
              </a:spcBef>
            </a:pPr>
            <a:r>
              <a:rPr lang="da-DK" sz="3000" dirty="0">
                <a:ea typeface="Calibri" panose="020F0502020204030204" pitchFamily="34" charset="0"/>
              </a:rPr>
              <a:t>eller der tales nedladende om mænd, der græder eller viser følelser</a:t>
            </a:r>
          </a:p>
          <a:p>
            <a:endParaRPr lang="da-DK" dirty="0"/>
          </a:p>
        </p:txBody>
      </p:sp>
      <p:sp>
        <p:nvSpPr>
          <p:cNvPr id="4" name="Slide Number Placeholder 3"/>
          <p:cNvSpPr>
            <a:spLocks noGrp="1"/>
          </p:cNvSpPr>
          <p:nvPr>
            <p:ph type="sldNum" sz="quarter" idx="11"/>
          </p:nvPr>
        </p:nvSpPr>
        <p:spPr/>
        <p:txBody>
          <a:bodyPr/>
          <a:lstStyle/>
          <a:p>
            <a:fld id="{103EA872-A674-449B-A120-B97244F8E91D}" type="slidenum">
              <a:rPr lang="en-GB" smtClean="0"/>
              <a:pPr/>
              <a:t>10</a:t>
            </a:fld>
            <a:endParaRPr lang="en-GB" dirty="0"/>
          </a:p>
        </p:txBody>
      </p:sp>
    </p:spTree>
    <p:extLst>
      <p:ext uri="{BB962C8B-B14F-4D97-AF65-F5344CB8AC3E}">
        <p14:creationId xmlns:p14="http://schemas.microsoft.com/office/powerpoint/2010/main" val="512413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ltLang="da-DK" dirty="0">
                <a:ea typeface="Calibri" panose="020F0502020204030204" pitchFamily="34" charset="0"/>
              </a:rPr>
              <a:t>Sexisme kan du</a:t>
            </a:r>
            <a:endParaRPr lang="da-DK" dirty="0"/>
          </a:p>
        </p:txBody>
      </p:sp>
      <p:sp>
        <p:nvSpPr>
          <p:cNvPr id="3" name="Content Placeholder 2"/>
          <p:cNvSpPr>
            <a:spLocks noGrp="1"/>
          </p:cNvSpPr>
          <p:nvPr>
            <p:ph idx="1"/>
          </p:nvPr>
        </p:nvSpPr>
        <p:spPr>
          <a:xfrm>
            <a:off x="1774725" y="1706328"/>
            <a:ext cx="4354225" cy="4545578"/>
          </a:xfrm>
        </p:spPr>
        <p:txBody>
          <a:bodyPr/>
          <a:lstStyle/>
          <a:p>
            <a:pPr eaLnBrk="0" hangingPunct="0">
              <a:spcBef>
                <a:spcPct val="0"/>
              </a:spcBef>
            </a:pPr>
            <a:r>
              <a:rPr lang="da-DK" altLang="da-DK" sz="2400" dirty="0">
                <a:ea typeface="Calibri" panose="020F0502020204030204" pitchFamily="34" charset="0"/>
              </a:rPr>
              <a:t>Styrke dialogen om, at sexisme er her</a:t>
            </a:r>
          </a:p>
          <a:p>
            <a:pPr eaLnBrk="0" hangingPunct="0">
              <a:spcBef>
                <a:spcPct val="0"/>
              </a:spcBef>
            </a:pPr>
            <a:r>
              <a:rPr lang="da-DK" altLang="da-DK" sz="2400" dirty="0">
                <a:ea typeface="Calibri" panose="020F0502020204030204" pitchFamily="34" charset="0"/>
              </a:rPr>
              <a:t>Træne vores blik til at se sexisme</a:t>
            </a:r>
          </a:p>
          <a:p>
            <a:pPr eaLnBrk="0" hangingPunct="0">
              <a:spcBef>
                <a:spcPct val="0"/>
              </a:spcBef>
            </a:pPr>
            <a:r>
              <a:rPr lang="da-DK" altLang="da-DK" sz="2400" dirty="0">
                <a:ea typeface="Calibri" panose="020F0502020204030204" pitchFamily="34" charset="0"/>
              </a:rPr>
              <a:t>Fremme modet til at tale om sexisme </a:t>
            </a:r>
          </a:p>
          <a:p>
            <a:pPr eaLnBrk="0" hangingPunct="0">
              <a:spcBef>
                <a:spcPct val="0"/>
              </a:spcBef>
            </a:pPr>
            <a:r>
              <a:rPr lang="da-DK" altLang="da-DK" sz="2400" dirty="0">
                <a:ea typeface="Calibri" panose="020F0502020204030204" pitchFamily="34" charset="0"/>
              </a:rPr>
              <a:t>Tilbyder værktøjer til at arbejde proaktivt med sexisme</a:t>
            </a:r>
          </a:p>
          <a:p>
            <a:endParaRPr lang="da-DK" dirty="0"/>
          </a:p>
        </p:txBody>
      </p:sp>
      <p:sp>
        <p:nvSpPr>
          <p:cNvPr id="4" name="Slide Number Placeholder 3"/>
          <p:cNvSpPr>
            <a:spLocks noGrp="1"/>
          </p:cNvSpPr>
          <p:nvPr>
            <p:ph type="sldNum" sz="quarter" idx="11"/>
          </p:nvPr>
        </p:nvSpPr>
        <p:spPr/>
        <p:txBody>
          <a:bodyPr/>
          <a:lstStyle/>
          <a:p>
            <a:fld id="{103EA872-A674-449B-A120-B97244F8E91D}" type="slidenum">
              <a:rPr lang="en-GB" smtClean="0"/>
              <a:pPr/>
              <a:t>11</a:t>
            </a:fld>
            <a:endParaRPr lang="en-GB" dirty="0"/>
          </a:p>
        </p:txBody>
      </p:sp>
      <p:sp>
        <p:nvSpPr>
          <p:cNvPr id="6" name="Content Placeholder 2"/>
          <p:cNvSpPr txBox="1">
            <a:spLocks/>
          </p:cNvSpPr>
          <p:nvPr/>
        </p:nvSpPr>
        <p:spPr bwMode="auto">
          <a:xfrm>
            <a:off x="6742159" y="1706328"/>
            <a:ext cx="4354225" cy="287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eaLnBrk="0" hangingPunct="0">
              <a:spcBef>
                <a:spcPct val="0"/>
              </a:spcBef>
              <a:buNone/>
            </a:pPr>
            <a:r>
              <a:rPr lang="da-DK" sz="2000" b="1" dirty="0"/>
              <a:t>Værktøjer</a:t>
            </a:r>
            <a:r>
              <a:rPr lang="da-DK" sz="2000" dirty="0"/>
              <a:t> (for proces spørg HR)</a:t>
            </a:r>
          </a:p>
          <a:p>
            <a:pPr marL="285750" indent="-285750">
              <a:buFont typeface="Arial" panose="020B0604020202020204" pitchFamily="34" charset="0"/>
              <a:buChar char="•"/>
            </a:pPr>
            <a:r>
              <a:rPr lang="da-DK" sz="2000" dirty="0"/>
              <a:t>DE&amp;I dialogkort (link til virtuelle kort der kan bladres i) </a:t>
            </a:r>
          </a:p>
          <a:p>
            <a:pPr marL="285750" indent="-285750">
              <a:buFont typeface="Arial" panose="020B0604020202020204" pitchFamily="34" charset="0"/>
              <a:buChar char="•"/>
            </a:pPr>
            <a:r>
              <a:rPr lang="da-DK" sz="2000" dirty="0" err="1"/>
              <a:t>Dare</a:t>
            </a:r>
            <a:r>
              <a:rPr lang="da-DK" sz="2000" dirty="0"/>
              <a:t> to </a:t>
            </a:r>
            <a:r>
              <a:rPr lang="da-DK" sz="2000" dirty="0" err="1"/>
              <a:t>care</a:t>
            </a:r>
            <a:r>
              <a:rPr lang="da-DK" sz="2000" dirty="0"/>
              <a:t>: How to </a:t>
            </a:r>
            <a:r>
              <a:rPr lang="da-DK" sz="2000" dirty="0" err="1"/>
              <a:t>get</a:t>
            </a:r>
            <a:r>
              <a:rPr lang="da-DK" sz="2000" dirty="0"/>
              <a:t> </a:t>
            </a:r>
            <a:r>
              <a:rPr lang="da-DK" sz="2000" dirty="0" err="1"/>
              <a:t>started</a:t>
            </a:r>
            <a:r>
              <a:rPr lang="da-DK" sz="2000" dirty="0"/>
              <a:t> (vedhæftet pdf)  </a:t>
            </a:r>
          </a:p>
          <a:p>
            <a:pPr marL="285750" indent="-285750">
              <a:buFont typeface="Arial" panose="020B0604020202020204" pitchFamily="34" charset="0"/>
              <a:buChar char="•"/>
            </a:pPr>
            <a:r>
              <a:rPr lang="da-DK" sz="2000" dirty="0">
                <a:hlinkClick r:id="rId3"/>
              </a:rPr>
              <a:t>DTU &amp; Monopolet</a:t>
            </a:r>
            <a:endParaRPr lang="da-DK" sz="2000" dirty="0"/>
          </a:p>
          <a:p>
            <a:pPr marL="285750" indent="-285750">
              <a:buFont typeface="Arial" panose="020B0604020202020204" pitchFamily="34" charset="0"/>
              <a:buChar char="•"/>
            </a:pPr>
            <a:r>
              <a:rPr lang="da-DK" sz="2000" dirty="0">
                <a:hlinkClick r:id="rId4"/>
              </a:rPr>
              <a:t>DTU Trivselsdialog </a:t>
            </a:r>
            <a:endParaRPr lang="da-DK" sz="2000" dirty="0"/>
          </a:p>
          <a:p>
            <a:pPr marL="285750" indent="-285750">
              <a:buFont typeface="Arial" panose="020B0604020202020204" pitchFamily="34" charset="0"/>
              <a:buChar char="•"/>
            </a:pPr>
            <a:r>
              <a:rPr lang="da-DK" sz="2000" dirty="0">
                <a:hlinkClick r:id="rId5"/>
              </a:rPr>
              <a:t>DTU Ledelsesdialog</a:t>
            </a:r>
            <a:r>
              <a:rPr lang="da-DK" sz="2000" dirty="0"/>
              <a:t> </a:t>
            </a:r>
          </a:p>
          <a:p>
            <a:endParaRPr lang="da-DK" kern="0" dirty="0"/>
          </a:p>
        </p:txBody>
      </p:sp>
      <p:sp>
        <p:nvSpPr>
          <p:cNvPr id="5" name="Rectangle 4"/>
          <p:cNvSpPr/>
          <p:nvPr/>
        </p:nvSpPr>
        <p:spPr>
          <a:xfrm>
            <a:off x="4017562" y="3259723"/>
            <a:ext cx="3986989" cy="338554"/>
          </a:xfrm>
          <a:prstGeom prst="rect">
            <a:avLst/>
          </a:prstGeom>
        </p:spPr>
        <p:txBody>
          <a:bodyPr wrap="none">
            <a:spAutoFit/>
          </a:bodyPr>
          <a:lstStyle/>
          <a:p>
            <a:pPr marL="0" lvl="0" indent="0" eaLnBrk="0" hangingPunct="0">
              <a:spcBef>
                <a:spcPct val="0"/>
              </a:spcBef>
              <a:buNone/>
            </a:pPr>
            <a:r>
              <a:rPr lang="da-DK" altLang="da-DK" b="1" dirty="0">
                <a:ea typeface="Calibri" panose="020F0502020204030204" pitchFamily="34" charset="0"/>
              </a:rPr>
              <a:t>DT arbejder med sexisme ved at </a:t>
            </a:r>
          </a:p>
        </p:txBody>
      </p:sp>
      <p:pic>
        <p:nvPicPr>
          <p:cNvPr id="7" name="Picture 6"/>
          <p:cNvPicPr>
            <a:picLocks noChangeAspect="1"/>
          </p:cNvPicPr>
          <p:nvPr/>
        </p:nvPicPr>
        <p:blipFill rotWithShape="1">
          <a:blip r:embed="rId6"/>
          <a:srcRect l="25303" t="31460" r="3057" b="15194"/>
          <a:stretch/>
        </p:blipFill>
        <p:spPr>
          <a:xfrm>
            <a:off x="1702718" y="1706328"/>
            <a:ext cx="10338498" cy="4030232"/>
          </a:xfrm>
          <a:prstGeom prst="rect">
            <a:avLst/>
          </a:prstGeom>
        </p:spPr>
      </p:pic>
    </p:spTree>
    <p:extLst>
      <p:ext uri="{BB962C8B-B14F-4D97-AF65-F5344CB8AC3E}">
        <p14:creationId xmlns:p14="http://schemas.microsoft.com/office/powerpoint/2010/main" val="1617909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ltLang="da-DK" dirty="0">
                <a:ea typeface="Calibri" panose="020F0502020204030204" pitchFamily="34" charset="0"/>
              </a:rPr>
              <a:t>Sexisme kan du arbejde med ved at</a:t>
            </a:r>
            <a:endParaRPr lang="da-DK" dirty="0"/>
          </a:p>
        </p:txBody>
      </p:sp>
      <p:sp>
        <p:nvSpPr>
          <p:cNvPr id="3" name="Content Placeholder 2"/>
          <p:cNvSpPr>
            <a:spLocks noGrp="1"/>
          </p:cNvSpPr>
          <p:nvPr>
            <p:ph idx="1"/>
          </p:nvPr>
        </p:nvSpPr>
        <p:spPr>
          <a:xfrm>
            <a:off x="1774725" y="1763742"/>
            <a:ext cx="8280921" cy="4545578"/>
          </a:xfrm>
        </p:spPr>
        <p:txBody>
          <a:bodyPr/>
          <a:lstStyle/>
          <a:p>
            <a:pPr marL="449263" indent="-449263" eaLnBrk="0" hangingPunct="0">
              <a:spcBef>
                <a:spcPct val="0"/>
              </a:spcBef>
              <a:buFont typeface="Wingdings" panose="05000000000000000000" pitchFamily="2" charset="2"/>
              <a:buChar char="ü"/>
            </a:pPr>
            <a:r>
              <a:rPr lang="da-DK" altLang="da-DK" sz="2800" dirty="0">
                <a:ea typeface="Calibri" panose="020F0502020204030204" pitchFamily="34" charset="0"/>
              </a:rPr>
              <a:t>Styrke dialogen om, at sexisme er her</a:t>
            </a:r>
          </a:p>
          <a:p>
            <a:pPr marL="449263" indent="-449263" eaLnBrk="0" hangingPunct="0">
              <a:spcBef>
                <a:spcPct val="0"/>
              </a:spcBef>
              <a:buFont typeface="Wingdings" panose="05000000000000000000" pitchFamily="2" charset="2"/>
              <a:buChar char="ü"/>
            </a:pPr>
            <a:endParaRPr lang="da-DK" altLang="da-DK" sz="2800" dirty="0">
              <a:ea typeface="Calibri" panose="020F0502020204030204" pitchFamily="34" charset="0"/>
            </a:endParaRPr>
          </a:p>
          <a:p>
            <a:pPr marL="449263" indent="-449263" eaLnBrk="0" hangingPunct="0">
              <a:spcBef>
                <a:spcPct val="0"/>
              </a:spcBef>
              <a:buFont typeface="Wingdings" panose="05000000000000000000" pitchFamily="2" charset="2"/>
              <a:buChar char="ü"/>
            </a:pPr>
            <a:r>
              <a:rPr lang="da-DK" altLang="da-DK" sz="2800" dirty="0">
                <a:ea typeface="Calibri" panose="020F0502020204030204" pitchFamily="34" charset="0"/>
              </a:rPr>
              <a:t>Træne vores blik til at se sexisme</a:t>
            </a:r>
          </a:p>
          <a:p>
            <a:pPr marL="449263" indent="-449263" eaLnBrk="0" hangingPunct="0">
              <a:spcBef>
                <a:spcPct val="0"/>
              </a:spcBef>
              <a:buFont typeface="Wingdings" panose="05000000000000000000" pitchFamily="2" charset="2"/>
              <a:buChar char="ü"/>
            </a:pPr>
            <a:endParaRPr lang="da-DK" altLang="da-DK" sz="2800" dirty="0">
              <a:ea typeface="Calibri" panose="020F0502020204030204" pitchFamily="34" charset="0"/>
            </a:endParaRPr>
          </a:p>
          <a:p>
            <a:pPr marL="449263" indent="-449263" eaLnBrk="0" hangingPunct="0">
              <a:spcBef>
                <a:spcPct val="0"/>
              </a:spcBef>
              <a:buFont typeface="Wingdings" panose="05000000000000000000" pitchFamily="2" charset="2"/>
              <a:buChar char="ü"/>
            </a:pPr>
            <a:r>
              <a:rPr lang="da-DK" altLang="da-DK" sz="2800" dirty="0">
                <a:ea typeface="Calibri" panose="020F0502020204030204" pitchFamily="34" charset="0"/>
              </a:rPr>
              <a:t>Fremme modet til at tale om sexisme </a:t>
            </a:r>
          </a:p>
          <a:p>
            <a:pPr marL="449263" indent="-449263" eaLnBrk="0" hangingPunct="0">
              <a:spcBef>
                <a:spcPct val="0"/>
              </a:spcBef>
              <a:buFont typeface="Wingdings" panose="05000000000000000000" pitchFamily="2" charset="2"/>
              <a:buChar char="ü"/>
            </a:pPr>
            <a:endParaRPr lang="da-DK" altLang="da-DK" sz="2800" dirty="0">
              <a:ea typeface="Calibri" panose="020F0502020204030204" pitchFamily="34" charset="0"/>
            </a:endParaRPr>
          </a:p>
          <a:p>
            <a:pPr marL="449263" indent="-449263" eaLnBrk="0" hangingPunct="0">
              <a:spcBef>
                <a:spcPct val="0"/>
              </a:spcBef>
              <a:buFont typeface="Wingdings" panose="05000000000000000000" pitchFamily="2" charset="2"/>
              <a:buChar char="ü"/>
            </a:pPr>
            <a:r>
              <a:rPr lang="da-DK" altLang="da-DK" sz="2800" dirty="0">
                <a:ea typeface="Calibri" panose="020F0502020204030204" pitchFamily="34" charset="0"/>
              </a:rPr>
              <a:t>Tilbyder værktøjer til at arbejde proaktivt med sexisme</a:t>
            </a:r>
          </a:p>
          <a:p>
            <a:endParaRPr lang="da-DK" sz="2800" dirty="0"/>
          </a:p>
        </p:txBody>
      </p:sp>
      <p:sp>
        <p:nvSpPr>
          <p:cNvPr id="4" name="Slide Number Placeholder 3"/>
          <p:cNvSpPr>
            <a:spLocks noGrp="1"/>
          </p:cNvSpPr>
          <p:nvPr>
            <p:ph type="sldNum" sz="quarter" idx="11"/>
          </p:nvPr>
        </p:nvSpPr>
        <p:spPr/>
        <p:txBody>
          <a:bodyPr/>
          <a:lstStyle/>
          <a:p>
            <a:fld id="{103EA872-A674-449B-A120-B97244F8E91D}" type="slidenum">
              <a:rPr lang="en-GB" smtClean="0"/>
              <a:pPr/>
              <a:t>12</a:t>
            </a:fld>
            <a:endParaRPr lang="en-GB" dirty="0"/>
          </a:p>
        </p:txBody>
      </p:sp>
      <p:pic>
        <p:nvPicPr>
          <p:cNvPr id="7" name="Picture 6"/>
          <p:cNvPicPr>
            <a:picLocks noChangeAspect="1"/>
          </p:cNvPicPr>
          <p:nvPr/>
        </p:nvPicPr>
        <p:blipFill rotWithShape="1">
          <a:blip r:embed="rId3"/>
          <a:srcRect l="25303" t="31460" r="3057" b="15194"/>
          <a:stretch/>
        </p:blipFill>
        <p:spPr>
          <a:xfrm>
            <a:off x="7031310" y="4888613"/>
            <a:ext cx="3209706" cy="1251232"/>
          </a:xfrm>
          <a:prstGeom prst="rect">
            <a:avLst/>
          </a:prstGeom>
        </p:spPr>
      </p:pic>
    </p:spTree>
    <p:extLst>
      <p:ext uri="{BB962C8B-B14F-4D97-AF65-F5344CB8AC3E}">
        <p14:creationId xmlns:p14="http://schemas.microsoft.com/office/powerpoint/2010/main" val="1999458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A840B5-AD3D-DFE5-DAAF-5C5EB732E5EF}"/>
              </a:ext>
            </a:extLst>
          </p:cNvPr>
          <p:cNvSpPr>
            <a:spLocks noGrp="1"/>
          </p:cNvSpPr>
          <p:nvPr>
            <p:ph type="title"/>
          </p:nvPr>
        </p:nvSpPr>
        <p:spPr/>
        <p:txBody>
          <a:bodyPr/>
          <a:lstStyle/>
          <a:p>
            <a:pPr>
              <a:lnSpc>
                <a:spcPct val="93000"/>
              </a:lnSpc>
            </a:pPr>
            <a:r>
              <a:rPr lang="da-DK" sz="3200" dirty="0">
                <a:solidFill>
                  <a:schemeClr val="tx1"/>
                </a:solidFill>
              </a:rPr>
              <a:t>Sexisme handler om køn </a:t>
            </a:r>
            <a:r>
              <a:rPr lang="da-DK" sz="3200" b="0" dirty="0">
                <a:solidFill>
                  <a:schemeClr val="tx1"/>
                </a:solidFill>
              </a:rPr>
              <a:t>(engelsk versus dansk) </a:t>
            </a:r>
          </a:p>
        </p:txBody>
      </p:sp>
      <p:sp>
        <p:nvSpPr>
          <p:cNvPr id="3" name="Pladsholder til indhold 2">
            <a:extLst>
              <a:ext uri="{FF2B5EF4-FFF2-40B4-BE49-F238E27FC236}">
                <a16:creationId xmlns:a16="http://schemas.microsoft.com/office/drawing/2014/main" id="{5000A749-7E2F-0A5F-C650-C5ED9DC101A9}"/>
              </a:ext>
            </a:extLst>
          </p:cNvPr>
          <p:cNvSpPr>
            <a:spLocks noGrp="1"/>
          </p:cNvSpPr>
          <p:nvPr>
            <p:ph idx="1"/>
          </p:nvPr>
        </p:nvSpPr>
        <p:spPr>
          <a:xfrm>
            <a:off x="1774726" y="1916832"/>
            <a:ext cx="5562117" cy="4545578"/>
          </a:xfrm>
        </p:spPr>
        <p:txBody>
          <a:bodyPr/>
          <a:lstStyle/>
          <a:p>
            <a:pPr marL="0" indent="0" eaLnBrk="0" hangingPunct="0">
              <a:spcBef>
                <a:spcPct val="0"/>
              </a:spcBef>
              <a:buNone/>
            </a:pPr>
            <a:r>
              <a:rPr lang="en-US" sz="3600" dirty="0" err="1">
                <a:ea typeface="Calibri" panose="020F0502020204030204" pitchFamily="34" charset="0"/>
              </a:rPr>
              <a:t>Sexisme</a:t>
            </a:r>
            <a:r>
              <a:rPr lang="en-US" sz="3600" dirty="0">
                <a:ea typeface="Calibri" panose="020F0502020204030204" pitchFamily="34" charset="0"/>
              </a:rPr>
              <a:t> </a:t>
            </a:r>
            <a:r>
              <a:rPr lang="en-US" sz="3600" dirty="0" err="1">
                <a:ea typeface="Calibri" panose="020F0502020204030204" pitchFamily="34" charset="0"/>
              </a:rPr>
              <a:t>vedrører</a:t>
            </a:r>
            <a:r>
              <a:rPr lang="en-US" sz="3600" dirty="0">
                <a:ea typeface="Calibri" panose="020F0502020204030204" pitchFamily="34" charset="0"/>
              </a:rPr>
              <a:t> </a:t>
            </a:r>
            <a:r>
              <a:rPr lang="en-US" sz="3600" dirty="0" err="1">
                <a:ea typeface="Calibri" panose="020F0502020204030204" pitchFamily="34" charset="0"/>
              </a:rPr>
              <a:t>os</a:t>
            </a:r>
            <a:r>
              <a:rPr lang="en-US" sz="3600" dirty="0">
                <a:ea typeface="Calibri" panose="020F0502020204030204" pitchFamily="34" charset="0"/>
              </a:rPr>
              <a:t> </a:t>
            </a:r>
            <a:r>
              <a:rPr lang="en-US" sz="3600" dirty="0" err="1">
                <a:ea typeface="Calibri" panose="020F0502020204030204" pitchFamily="34" charset="0"/>
              </a:rPr>
              <a:t>alle</a:t>
            </a:r>
            <a:endParaRPr lang="en-US" sz="3600" dirty="0">
              <a:ea typeface="Calibri" panose="020F0502020204030204" pitchFamily="34" charset="0"/>
            </a:endParaRPr>
          </a:p>
          <a:p>
            <a:pPr marL="0" indent="0" eaLnBrk="0" hangingPunct="0">
              <a:spcBef>
                <a:spcPct val="0"/>
              </a:spcBef>
              <a:buNone/>
            </a:pPr>
            <a:endParaRPr lang="en-US" sz="3600" dirty="0">
              <a:ea typeface="Calibri" panose="020F0502020204030204" pitchFamily="34" charset="0"/>
            </a:endParaRPr>
          </a:p>
          <a:p>
            <a:pPr marL="0" indent="0" eaLnBrk="0" hangingPunct="0">
              <a:spcBef>
                <a:spcPct val="0"/>
              </a:spcBef>
              <a:buNone/>
            </a:pPr>
            <a:r>
              <a:rPr lang="da-DK" altLang="da-DK" sz="3600" dirty="0">
                <a:ea typeface="Calibri" panose="020F0502020204030204" pitchFamily="34" charset="0"/>
              </a:rPr>
              <a:t>Sexisme er i vores kultur</a:t>
            </a:r>
          </a:p>
        </p:txBody>
      </p:sp>
      <p:sp>
        <p:nvSpPr>
          <p:cNvPr id="4" name="Pladsholder til slidenummer 3">
            <a:extLst>
              <a:ext uri="{FF2B5EF4-FFF2-40B4-BE49-F238E27FC236}">
                <a16:creationId xmlns:a16="http://schemas.microsoft.com/office/drawing/2014/main" id="{2A9D91D9-6E5B-2FB0-43C6-93489866E839}"/>
              </a:ext>
            </a:extLst>
          </p:cNvPr>
          <p:cNvSpPr>
            <a:spLocks noGrp="1"/>
          </p:cNvSpPr>
          <p:nvPr>
            <p:ph type="sldNum" sz="quarter" idx="11"/>
          </p:nvPr>
        </p:nvSpPr>
        <p:spPr/>
        <p:txBody>
          <a:bodyPr/>
          <a:lstStyle/>
          <a:p>
            <a:fld id="{103EA872-A674-449B-A120-B97244F8E91D}" type="slidenum">
              <a:rPr lang="en-GB" smtClean="0"/>
              <a:pPr/>
              <a:t>13</a:t>
            </a:fld>
            <a:endParaRPr lang="en-GB"/>
          </a:p>
        </p:txBody>
      </p:sp>
      <p:pic>
        <p:nvPicPr>
          <p:cNvPr id="5" name="Picture 4" descr="A blue book with orange letters&#10;&#10;Description automatically generated">
            <a:extLst>
              <a:ext uri="{FF2B5EF4-FFF2-40B4-BE49-F238E27FC236}">
                <a16:creationId xmlns:a16="http://schemas.microsoft.com/office/drawing/2014/main" id="{DEA58736-7900-0A5C-E291-FECF0A9C9008}"/>
              </a:ext>
            </a:extLst>
          </p:cNvPr>
          <p:cNvPicPr>
            <a:picLocks noChangeAspect="1"/>
          </p:cNvPicPr>
          <p:nvPr/>
        </p:nvPicPr>
        <p:blipFill>
          <a:blip r:embed="rId3"/>
          <a:stretch>
            <a:fillRect/>
          </a:stretch>
        </p:blipFill>
        <p:spPr>
          <a:xfrm>
            <a:off x="8351286" y="1790411"/>
            <a:ext cx="2735814" cy="4026142"/>
          </a:xfrm>
          <a:prstGeom prst="rect">
            <a:avLst/>
          </a:prstGeom>
        </p:spPr>
      </p:pic>
      <p:sp>
        <p:nvSpPr>
          <p:cNvPr id="7" name="TextBox 6"/>
          <p:cNvSpPr txBox="1"/>
          <p:nvPr/>
        </p:nvSpPr>
        <p:spPr>
          <a:xfrm>
            <a:off x="1796067" y="3987469"/>
            <a:ext cx="3221695" cy="1713290"/>
          </a:xfrm>
          <a:prstGeom prst="rect">
            <a:avLst/>
          </a:prstGeom>
          <a:noFill/>
        </p:spPr>
        <p:txBody>
          <a:bodyPr wrap="square" lIns="0" tIns="0" rIns="0" bIns="0" rtlCol="0">
            <a:spAutoFit/>
          </a:bodyPr>
          <a:lstStyle/>
          <a:p>
            <a:pPr eaLnBrk="0" hangingPunct="0">
              <a:spcBef>
                <a:spcPct val="0"/>
              </a:spcBef>
            </a:pPr>
            <a:r>
              <a:rPr lang="da-DK" sz="3600" dirty="0">
                <a:latin typeface="+mn-lt"/>
                <a:ea typeface="Calibri" panose="020F0502020204030204" pitchFamily="34" charset="0"/>
              </a:rPr>
              <a:t>Sexisme er et kontinuum </a:t>
            </a:r>
          </a:p>
          <a:p>
            <a:pPr algn="l">
              <a:spcBef>
                <a:spcPts val="432"/>
              </a:spcBef>
            </a:pPr>
            <a:endParaRPr lang="da-DK" sz="3600" dirty="0">
              <a:latin typeface="+mn-lt"/>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79182" y="3505936"/>
            <a:ext cx="2319081" cy="2321496"/>
          </a:xfrm>
          <a:prstGeom prst="rect">
            <a:avLst/>
          </a:prstGeom>
        </p:spPr>
      </p:pic>
    </p:spTree>
    <p:extLst>
      <p:ext uri="{BB962C8B-B14F-4D97-AF65-F5344CB8AC3E}">
        <p14:creationId xmlns:p14="http://schemas.microsoft.com/office/powerpoint/2010/main" val="1649437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t>Sexisme er et kontinuum </a:t>
            </a:r>
          </a:p>
        </p:txBody>
      </p:sp>
      <p:sp>
        <p:nvSpPr>
          <p:cNvPr id="4" name="Footer Placeholder 3"/>
          <p:cNvSpPr>
            <a:spLocks noGrp="1"/>
          </p:cNvSpPr>
          <p:nvPr>
            <p:ph type="ftr" sz="quarter" idx="10"/>
          </p:nvPr>
        </p:nvSpPr>
        <p:spPr/>
        <p:txBody>
          <a:bodyPr/>
          <a:lstStyle/>
          <a:p>
            <a:r>
              <a:rPr lang="en-GB"/>
              <a:t>Titel</a:t>
            </a:r>
            <a:endParaRPr lang="en-GB" dirty="0"/>
          </a:p>
        </p:txBody>
      </p:sp>
      <p:sp>
        <p:nvSpPr>
          <p:cNvPr id="5" name="Slide Number Placeholder 4"/>
          <p:cNvSpPr>
            <a:spLocks noGrp="1"/>
          </p:cNvSpPr>
          <p:nvPr>
            <p:ph type="sldNum" sz="quarter" idx="11"/>
          </p:nvPr>
        </p:nvSpPr>
        <p:spPr/>
        <p:txBody>
          <a:bodyPr/>
          <a:lstStyle/>
          <a:p>
            <a:fld id="{103EA872-A674-449B-A120-B97244F8E91D}" type="slidenum">
              <a:rPr lang="en-GB" smtClean="0"/>
              <a:pPr/>
              <a:t>14</a:t>
            </a:fld>
            <a:endParaRPr lang="en-GB" dirty="0"/>
          </a:p>
        </p:txBody>
      </p:sp>
      <p:sp>
        <p:nvSpPr>
          <p:cNvPr id="6" name="Date Placeholder 5"/>
          <p:cNvSpPr>
            <a:spLocks noGrp="1"/>
          </p:cNvSpPr>
          <p:nvPr>
            <p:ph type="dt" sz="half" idx="12"/>
          </p:nvPr>
        </p:nvSpPr>
        <p:spPr/>
        <p:txBody>
          <a:bodyPr/>
          <a:lstStyle/>
          <a:p>
            <a:r>
              <a:rPr lang="en-GB"/>
              <a:t>Dato</a:t>
            </a:r>
            <a:endParaRPr lang="en-GB"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5055" y="1315333"/>
            <a:ext cx="4095614" cy="4099879"/>
          </a:xfrm>
          <a:prstGeom prst="rect">
            <a:avLst/>
          </a:prstGeom>
        </p:spPr>
      </p:pic>
      <p:sp>
        <p:nvSpPr>
          <p:cNvPr id="9" name="Content Placeholder 8"/>
          <p:cNvSpPr>
            <a:spLocks noGrp="1"/>
          </p:cNvSpPr>
          <p:nvPr>
            <p:ph idx="1"/>
          </p:nvPr>
        </p:nvSpPr>
        <p:spPr>
          <a:xfrm>
            <a:off x="9827200" y="1229360"/>
            <a:ext cx="1895550" cy="2390858"/>
          </a:xfrm>
        </p:spPr>
        <p:txBody>
          <a:bodyPr/>
          <a:lstStyle/>
          <a:p>
            <a:endParaRPr lang="da-DK" dirty="0"/>
          </a:p>
        </p:txBody>
      </p:sp>
      <p:sp>
        <p:nvSpPr>
          <p:cNvPr id="10" name="Rectangle 9"/>
          <p:cNvSpPr/>
          <p:nvPr/>
        </p:nvSpPr>
        <p:spPr bwMode="auto">
          <a:xfrm rot="10800000">
            <a:off x="3667689" y="5738796"/>
            <a:ext cx="6251475" cy="540972"/>
          </a:xfrm>
          <a:prstGeom prst="rect">
            <a:avLst/>
          </a:prstGeom>
          <a:gradFill flip="none" rotWithShape="1">
            <a:gsLst>
              <a:gs pos="0">
                <a:schemeClr val="accent6">
                  <a:lumMod val="0"/>
                  <a:lumOff val="100000"/>
                </a:schemeClr>
              </a:gs>
              <a:gs pos="29000">
                <a:schemeClr val="accent6">
                  <a:lumMod val="0"/>
                  <a:lumOff val="100000"/>
                </a:schemeClr>
              </a:gs>
              <a:gs pos="100000">
                <a:schemeClr val="accent6">
                  <a:lumMod val="100000"/>
                </a:schemeClr>
              </a:gs>
            </a:gsLst>
            <a:lin ang="2700000" scaled="1"/>
            <a:tileRect/>
          </a:gradFill>
          <a:ln w="9525" cap="flat" cmpd="sng" algn="ctr">
            <a:solidFill>
              <a:schemeClr val="accent6"/>
            </a:solidFill>
            <a:prstDash val="solid"/>
            <a:miter lim="800000"/>
            <a:headEnd type="none" w="med" len="med"/>
            <a:tailEnd type="none" w="med" len="med"/>
          </a:ln>
          <a:effectLst/>
        </p:spPr>
        <p:style>
          <a:lnRef idx="0">
            <a:scrgbClr r="0" g="0" b="0"/>
          </a:lnRef>
          <a:fillRef idx="1003">
            <a:schemeClr val="lt1"/>
          </a:fillRef>
          <a:effectRef idx="0">
            <a:scrgbClr r="0" g="0" b="0"/>
          </a:effectRef>
          <a:fontRef idx="major"/>
        </p:style>
        <p:txBody>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3" name="Rectangle 12"/>
          <p:cNvSpPr/>
          <p:nvPr/>
        </p:nvSpPr>
        <p:spPr>
          <a:xfrm>
            <a:off x="1774725" y="1760752"/>
            <a:ext cx="4372297" cy="3693319"/>
          </a:xfrm>
          <a:prstGeom prst="rect">
            <a:avLst/>
          </a:prstGeom>
        </p:spPr>
        <p:txBody>
          <a:bodyPr wrap="square">
            <a:spAutoFit/>
          </a:bodyPr>
          <a:lstStyle/>
          <a:p>
            <a:pPr marL="536575" lvl="1" indent="-452438" eaLnBrk="0" hangingPunct="0">
              <a:spcBef>
                <a:spcPct val="0"/>
              </a:spcBef>
              <a:buFont typeface="Wingdings" panose="05000000000000000000" pitchFamily="2" charset="2"/>
              <a:buChar char="Ø"/>
            </a:pPr>
            <a:r>
              <a:rPr lang="da-DK" sz="2600" dirty="0">
                <a:ea typeface="Calibri" panose="020F0502020204030204" pitchFamily="34" charset="0"/>
              </a:rPr>
              <a:t>Langt mellem fx hverdagssexisme og fjendtlig sexisme</a:t>
            </a:r>
          </a:p>
          <a:p>
            <a:pPr marL="536575" lvl="1" indent="-452438" eaLnBrk="0" hangingPunct="0">
              <a:spcBef>
                <a:spcPct val="0"/>
              </a:spcBef>
              <a:buFont typeface="Wingdings" panose="05000000000000000000" pitchFamily="2" charset="2"/>
              <a:buChar char="Ø"/>
            </a:pPr>
            <a:endParaRPr lang="da-DK" sz="2600" dirty="0">
              <a:ea typeface="Calibri" panose="020F0502020204030204" pitchFamily="34" charset="0"/>
            </a:endParaRPr>
          </a:p>
          <a:p>
            <a:pPr marL="536575" lvl="1" indent="-452438" eaLnBrk="0" hangingPunct="0">
              <a:spcBef>
                <a:spcPct val="0"/>
              </a:spcBef>
              <a:buFont typeface="Wingdings" panose="05000000000000000000" pitchFamily="2" charset="2"/>
              <a:buChar char="Ø"/>
            </a:pPr>
            <a:r>
              <a:rPr lang="da-DK" sz="2600" dirty="0">
                <a:ea typeface="Calibri" panose="020F0502020204030204" pitchFamily="34" charset="0"/>
              </a:rPr>
              <a:t>Men faktorerne forstærker hinanden </a:t>
            </a:r>
          </a:p>
          <a:p>
            <a:pPr marL="536575" lvl="1" indent="-452438" eaLnBrk="0" hangingPunct="0">
              <a:spcBef>
                <a:spcPct val="0"/>
              </a:spcBef>
              <a:buFont typeface="Wingdings" panose="05000000000000000000" pitchFamily="2" charset="2"/>
              <a:buChar char="Ø"/>
            </a:pPr>
            <a:endParaRPr lang="da-DK" sz="2600" dirty="0">
              <a:ea typeface="Calibri" panose="020F0502020204030204" pitchFamily="34" charset="0"/>
            </a:endParaRPr>
          </a:p>
          <a:p>
            <a:pPr marL="536575" lvl="1" indent="-452438" eaLnBrk="0" hangingPunct="0">
              <a:spcBef>
                <a:spcPct val="0"/>
              </a:spcBef>
              <a:buFont typeface="Wingdings" panose="05000000000000000000" pitchFamily="2" charset="2"/>
              <a:buChar char="Ø"/>
            </a:pPr>
            <a:r>
              <a:rPr lang="da-DK" sz="2600" dirty="0">
                <a:ea typeface="Calibri" panose="020F0502020204030204" pitchFamily="34" charset="0"/>
              </a:rPr>
              <a:t>Og overgangene er næsten </a:t>
            </a:r>
            <a:r>
              <a:rPr lang="da-DK" sz="2600" dirty="0" err="1">
                <a:ea typeface="Calibri" panose="020F0502020204030204" pitchFamily="34" charset="0"/>
              </a:rPr>
              <a:t>umærkbare</a:t>
            </a:r>
            <a:r>
              <a:rPr lang="da-DK" sz="2600" dirty="0">
                <a:ea typeface="Calibri" panose="020F0502020204030204" pitchFamily="34" charset="0"/>
              </a:rPr>
              <a:t> </a:t>
            </a:r>
          </a:p>
        </p:txBody>
      </p:sp>
      <p:sp>
        <p:nvSpPr>
          <p:cNvPr id="14" name="TextBox 13"/>
          <p:cNvSpPr txBox="1"/>
          <p:nvPr/>
        </p:nvSpPr>
        <p:spPr>
          <a:xfrm>
            <a:off x="1926276" y="5640718"/>
            <a:ext cx="1296145" cy="615553"/>
          </a:xfrm>
          <a:prstGeom prst="rect">
            <a:avLst/>
          </a:prstGeom>
          <a:noFill/>
        </p:spPr>
        <p:txBody>
          <a:bodyPr wrap="square" lIns="0" tIns="0" rIns="0" bIns="0" rtlCol="0">
            <a:spAutoFit/>
          </a:bodyPr>
          <a:lstStyle/>
          <a:p>
            <a:pPr algn="l">
              <a:spcBef>
                <a:spcPts val="432"/>
              </a:spcBef>
            </a:pPr>
            <a:r>
              <a:rPr lang="da-DK" sz="2000" b="1" dirty="0">
                <a:latin typeface="+mn-lt"/>
              </a:rPr>
              <a:t>Sex chikane</a:t>
            </a:r>
          </a:p>
        </p:txBody>
      </p:sp>
      <p:sp>
        <p:nvSpPr>
          <p:cNvPr id="15" name="TextBox 14"/>
          <p:cNvSpPr txBox="1"/>
          <p:nvPr/>
        </p:nvSpPr>
        <p:spPr>
          <a:xfrm>
            <a:off x="10207196" y="5675857"/>
            <a:ext cx="2080698" cy="615553"/>
          </a:xfrm>
          <a:prstGeom prst="rect">
            <a:avLst/>
          </a:prstGeom>
          <a:noFill/>
        </p:spPr>
        <p:txBody>
          <a:bodyPr wrap="square" lIns="0" tIns="0" rIns="0" bIns="0" rtlCol="0">
            <a:spAutoFit/>
          </a:bodyPr>
          <a:lstStyle>
            <a:defPPr>
              <a:defRPr lang="da-DK"/>
            </a:defPPr>
            <a:lvl1pPr>
              <a:spcBef>
                <a:spcPts val="432"/>
              </a:spcBef>
              <a:defRPr sz="2000">
                <a:latin typeface="+mn-lt"/>
              </a:defRPr>
            </a:lvl1pPr>
          </a:lstStyle>
          <a:p>
            <a:r>
              <a:rPr lang="da-DK" b="1" dirty="0"/>
              <a:t>Hverdags sexisme</a:t>
            </a:r>
          </a:p>
        </p:txBody>
      </p:sp>
      <p:grpSp>
        <p:nvGrpSpPr>
          <p:cNvPr id="23" name="Group 22"/>
          <p:cNvGrpSpPr/>
          <p:nvPr/>
        </p:nvGrpSpPr>
        <p:grpSpPr>
          <a:xfrm>
            <a:off x="5015086" y="5785552"/>
            <a:ext cx="4248472" cy="483328"/>
            <a:chOff x="5015086" y="5785552"/>
            <a:chExt cx="4248472" cy="483328"/>
          </a:xfrm>
        </p:grpSpPr>
        <p:cxnSp>
          <p:nvCxnSpPr>
            <p:cNvPr id="17" name="Straight Connector 16"/>
            <p:cNvCxnSpPr/>
            <p:nvPr/>
          </p:nvCxnSpPr>
          <p:spPr bwMode="auto">
            <a:xfrm>
              <a:off x="9263558" y="5785552"/>
              <a:ext cx="0" cy="463616"/>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0" name="Straight Connector 19"/>
            <p:cNvCxnSpPr/>
            <p:nvPr/>
          </p:nvCxnSpPr>
          <p:spPr bwMode="auto">
            <a:xfrm>
              <a:off x="7895406" y="5791972"/>
              <a:ext cx="0" cy="463616"/>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1" name="Straight Connector 20"/>
            <p:cNvCxnSpPr/>
            <p:nvPr/>
          </p:nvCxnSpPr>
          <p:spPr bwMode="auto">
            <a:xfrm>
              <a:off x="6239222" y="5805264"/>
              <a:ext cx="0" cy="463616"/>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 name="Straight Connector 21"/>
            <p:cNvCxnSpPr/>
            <p:nvPr/>
          </p:nvCxnSpPr>
          <p:spPr bwMode="auto">
            <a:xfrm>
              <a:off x="5015086" y="5805264"/>
              <a:ext cx="0" cy="463616"/>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903178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solidFill>
                  <a:schemeClr val="tx1"/>
                </a:solidFill>
              </a:rPr>
              <a:t>Sexisme er et kontinuum </a:t>
            </a:r>
            <a:br>
              <a:rPr lang="da-DK" dirty="0">
                <a:solidFill>
                  <a:schemeClr val="tx1"/>
                </a:solidFill>
              </a:rPr>
            </a:br>
            <a:r>
              <a:rPr lang="da-DK" sz="2400" b="0" dirty="0">
                <a:solidFill>
                  <a:schemeClr val="tx1"/>
                </a:solidFill>
                <a:ea typeface="ＭＳ Ｐゴシック" pitchFamily="-80" charset="-128"/>
              </a:rPr>
              <a:t>Næsten umærkelige forskelle, men yderpunkterne er tydelige  …</a:t>
            </a:r>
            <a:endParaRPr lang="da-DK" sz="2400" b="0" dirty="0">
              <a:solidFill>
                <a:schemeClr val="tx1"/>
              </a:solidFill>
            </a:endParaRPr>
          </a:p>
        </p:txBody>
      </p:sp>
      <p:sp>
        <p:nvSpPr>
          <p:cNvPr id="4" name="Footer Placeholder 3"/>
          <p:cNvSpPr>
            <a:spLocks noGrp="1"/>
          </p:cNvSpPr>
          <p:nvPr>
            <p:ph type="ftr" sz="quarter" idx="10"/>
          </p:nvPr>
        </p:nvSpPr>
        <p:spPr/>
        <p:txBody>
          <a:bodyPr/>
          <a:lstStyle/>
          <a:p>
            <a:r>
              <a:rPr lang="en-GB"/>
              <a:t>Titel</a:t>
            </a:r>
            <a:endParaRPr lang="en-GB" dirty="0"/>
          </a:p>
        </p:txBody>
      </p:sp>
      <p:sp>
        <p:nvSpPr>
          <p:cNvPr id="5" name="Slide Number Placeholder 4"/>
          <p:cNvSpPr>
            <a:spLocks noGrp="1"/>
          </p:cNvSpPr>
          <p:nvPr>
            <p:ph type="sldNum" sz="quarter" idx="11"/>
          </p:nvPr>
        </p:nvSpPr>
        <p:spPr/>
        <p:txBody>
          <a:bodyPr/>
          <a:lstStyle/>
          <a:p>
            <a:fld id="{103EA872-A674-449B-A120-B97244F8E91D}" type="slidenum">
              <a:rPr lang="en-GB" smtClean="0"/>
              <a:pPr/>
              <a:t>15</a:t>
            </a:fld>
            <a:endParaRPr lang="en-GB" dirty="0"/>
          </a:p>
        </p:txBody>
      </p:sp>
      <p:sp>
        <p:nvSpPr>
          <p:cNvPr id="6" name="Date Placeholder 5"/>
          <p:cNvSpPr>
            <a:spLocks noGrp="1"/>
          </p:cNvSpPr>
          <p:nvPr>
            <p:ph type="dt" sz="half" idx="12"/>
          </p:nvPr>
        </p:nvSpPr>
        <p:spPr/>
        <p:txBody>
          <a:bodyPr/>
          <a:lstStyle/>
          <a:p>
            <a:r>
              <a:rPr lang="en-GB"/>
              <a:t>Dato</a:t>
            </a:r>
            <a:endParaRPr lang="en-GB" dirty="0"/>
          </a:p>
        </p:txBody>
      </p:sp>
      <p:sp>
        <p:nvSpPr>
          <p:cNvPr id="9" name="Content Placeholder 8"/>
          <p:cNvSpPr>
            <a:spLocks noGrp="1"/>
          </p:cNvSpPr>
          <p:nvPr>
            <p:ph idx="1"/>
          </p:nvPr>
        </p:nvSpPr>
        <p:spPr>
          <a:xfrm>
            <a:off x="9827200" y="1229360"/>
            <a:ext cx="1895550" cy="2390858"/>
          </a:xfrm>
        </p:spPr>
        <p:txBody>
          <a:bodyPr/>
          <a:lstStyle/>
          <a:p>
            <a:endParaRPr lang="da-DK" dirty="0"/>
          </a:p>
        </p:txBody>
      </p:sp>
      <p:sp>
        <p:nvSpPr>
          <p:cNvPr id="10" name="Rectangle 9"/>
          <p:cNvSpPr/>
          <p:nvPr/>
        </p:nvSpPr>
        <p:spPr bwMode="auto">
          <a:xfrm rot="10800000">
            <a:off x="3358902" y="5733256"/>
            <a:ext cx="7092785" cy="540972"/>
          </a:xfrm>
          <a:prstGeom prst="rect">
            <a:avLst/>
          </a:prstGeom>
          <a:gradFill flip="none" rotWithShape="1">
            <a:gsLst>
              <a:gs pos="0">
                <a:schemeClr val="accent6">
                  <a:lumMod val="0"/>
                  <a:lumOff val="100000"/>
                </a:schemeClr>
              </a:gs>
              <a:gs pos="29000">
                <a:schemeClr val="accent6">
                  <a:lumMod val="0"/>
                  <a:lumOff val="100000"/>
                </a:schemeClr>
              </a:gs>
              <a:gs pos="100000">
                <a:schemeClr val="accent6">
                  <a:lumMod val="100000"/>
                </a:schemeClr>
              </a:gs>
            </a:gsLst>
            <a:lin ang="2700000" scaled="1"/>
            <a:tileRect/>
          </a:gradFill>
          <a:ln w="9525" cap="flat" cmpd="sng" algn="ctr">
            <a:solidFill>
              <a:schemeClr val="accent6"/>
            </a:solidFill>
            <a:prstDash val="solid"/>
            <a:miter lim="800000"/>
            <a:headEnd type="none" w="med" len="med"/>
            <a:tailEnd type="none" w="med" len="med"/>
          </a:ln>
          <a:effectLst/>
        </p:spPr>
        <p:style>
          <a:lnRef idx="0">
            <a:scrgbClr r="0" g="0" b="0"/>
          </a:lnRef>
          <a:fillRef idx="1003">
            <a:schemeClr val="lt1"/>
          </a:fillRef>
          <a:effectRef idx="0">
            <a:scrgbClr r="0" g="0" b="0"/>
          </a:effectRef>
          <a:fontRef idx="major"/>
        </p:style>
        <p:txBody>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4" name="TextBox 13"/>
          <p:cNvSpPr txBox="1"/>
          <p:nvPr/>
        </p:nvSpPr>
        <p:spPr>
          <a:xfrm>
            <a:off x="1918742" y="5593402"/>
            <a:ext cx="1296145" cy="666849"/>
          </a:xfrm>
          <a:prstGeom prst="rect">
            <a:avLst/>
          </a:prstGeom>
          <a:noFill/>
        </p:spPr>
        <p:txBody>
          <a:bodyPr wrap="square" lIns="0" tIns="0" rIns="0" bIns="0" rtlCol="0">
            <a:spAutoFit/>
          </a:bodyPr>
          <a:lstStyle/>
          <a:p>
            <a:pPr algn="l">
              <a:spcBef>
                <a:spcPts val="432"/>
              </a:spcBef>
            </a:pPr>
            <a:r>
              <a:rPr lang="da-DK" sz="2000" b="1" dirty="0">
                <a:latin typeface="+mn-lt"/>
              </a:rPr>
              <a:t>Sex</a:t>
            </a:r>
          </a:p>
          <a:p>
            <a:pPr algn="l">
              <a:spcBef>
                <a:spcPts val="432"/>
              </a:spcBef>
            </a:pPr>
            <a:r>
              <a:rPr lang="da-DK" sz="2000" b="1" dirty="0">
                <a:latin typeface="+mn-lt"/>
              </a:rPr>
              <a:t>chikane</a:t>
            </a:r>
          </a:p>
        </p:txBody>
      </p:sp>
      <p:sp>
        <p:nvSpPr>
          <p:cNvPr id="15" name="TextBox 14"/>
          <p:cNvSpPr txBox="1"/>
          <p:nvPr/>
        </p:nvSpPr>
        <p:spPr>
          <a:xfrm>
            <a:off x="10667980" y="5733256"/>
            <a:ext cx="2080698" cy="615553"/>
          </a:xfrm>
          <a:prstGeom prst="rect">
            <a:avLst/>
          </a:prstGeom>
          <a:noFill/>
        </p:spPr>
        <p:txBody>
          <a:bodyPr wrap="square" lIns="0" tIns="0" rIns="0" bIns="0" rtlCol="0">
            <a:spAutoFit/>
          </a:bodyPr>
          <a:lstStyle>
            <a:defPPr>
              <a:defRPr lang="da-DK"/>
            </a:defPPr>
            <a:lvl1pPr>
              <a:spcBef>
                <a:spcPts val="432"/>
              </a:spcBef>
              <a:defRPr sz="2000">
                <a:latin typeface="+mn-lt"/>
              </a:defRPr>
            </a:lvl1pPr>
          </a:lstStyle>
          <a:p>
            <a:r>
              <a:rPr lang="da-DK" b="1" dirty="0"/>
              <a:t>Hverdags sexisme</a:t>
            </a:r>
          </a:p>
        </p:txBody>
      </p:sp>
      <p:cxnSp>
        <p:nvCxnSpPr>
          <p:cNvPr id="17" name="Straight Connector 16"/>
          <p:cNvCxnSpPr/>
          <p:nvPr/>
        </p:nvCxnSpPr>
        <p:spPr bwMode="auto">
          <a:xfrm>
            <a:off x="9697795" y="5785552"/>
            <a:ext cx="0" cy="463616"/>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0" name="Straight Connector 19"/>
          <p:cNvCxnSpPr/>
          <p:nvPr/>
        </p:nvCxnSpPr>
        <p:spPr bwMode="auto">
          <a:xfrm>
            <a:off x="7895406" y="5791972"/>
            <a:ext cx="0" cy="463616"/>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1" name="Straight Connector 20"/>
          <p:cNvCxnSpPr/>
          <p:nvPr/>
        </p:nvCxnSpPr>
        <p:spPr bwMode="auto">
          <a:xfrm>
            <a:off x="6239222" y="5805264"/>
            <a:ext cx="0" cy="463616"/>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 name="Straight Connector 21"/>
          <p:cNvCxnSpPr/>
          <p:nvPr/>
        </p:nvCxnSpPr>
        <p:spPr bwMode="auto">
          <a:xfrm>
            <a:off x="5015086" y="5805264"/>
            <a:ext cx="0" cy="463616"/>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5" name="Rounded Rectangular Callout 24"/>
          <p:cNvSpPr/>
          <p:nvPr/>
        </p:nvSpPr>
        <p:spPr bwMode="auto">
          <a:xfrm>
            <a:off x="1749961" y="1661408"/>
            <a:ext cx="4921309" cy="3567792"/>
          </a:xfrm>
          <a:prstGeom prst="wedgeRoundRectCallout">
            <a:avLst>
              <a:gd name="adj1" fmla="val 20558"/>
              <a:gd name="adj2" fmla="val 61056"/>
              <a:gd name="adj3" fmla="val 16667"/>
            </a:avLst>
          </a:prstGeom>
          <a:solidFill>
            <a:schemeClr val="accent6"/>
          </a:solidFill>
          <a:ln w="9525"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285750" marR="0" indent="-285750" defTabSz="914400" rtl="0" eaLnBrk="1" fontAlgn="base" latinLnBrk="0" hangingPunct="1">
              <a:lnSpc>
                <a:spcPct val="100000"/>
              </a:lnSpc>
              <a:spcBef>
                <a:spcPts val="432"/>
              </a:spcBef>
              <a:spcAft>
                <a:spcPct val="0"/>
              </a:spcAft>
              <a:buClrTx/>
              <a:buSzTx/>
              <a:buFont typeface="Arial" panose="020B0604020202020204" pitchFamily="34" charset="0"/>
              <a:buChar char="•"/>
              <a:tabLst/>
            </a:pPr>
            <a:r>
              <a:rPr kumimoji="0" lang="da-DK" sz="1800" b="0" i="0" u="none" strike="noStrike" cap="none" normalizeH="0" baseline="0" dirty="0">
                <a:ln>
                  <a:noFill/>
                </a:ln>
                <a:solidFill>
                  <a:srgbClr val="FFFFFF"/>
                </a:solidFill>
                <a:effectLst/>
                <a:latin typeface="+mn-lt"/>
              </a:rPr>
              <a:t>Adfærd, der kan ses og ”nemmere” dokumenteres</a:t>
            </a:r>
          </a:p>
          <a:p>
            <a:pPr marL="285750" marR="0" indent="-285750" defTabSz="914400" rtl="0" eaLnBrk="1" fontAlgn="base" latinLnBrk="0" hangingPunct="1">
              <a:lnSpc>
                <a:spcPct val="100000"/>
              </a:lnSpc>
              <a:spcBef>
                <a:spcPts val="432"/>
              </a:spcBef>
              <a:spcAft>
                <a:spcPct val="0"/>
              </a:spcAft>
              <a:buClrTx/>
              <a:buSzTx/>
              <a:buFont typeface="Arial" panose="020B0604020202020204" pitchFamily="34" charset="0"/>
              <a:buChar char="•"/>
              <a:tabLst/>
            </a:pPr>
            <a:r>
              <a:rPr lang="da-DK" sz="1800" dirty="0">
                <a:solidFill>
                  <a:srgbClr val="FFFFFF"/>
                </a:solidFill>
                <a:latin typeface="+mn-lt"/>
              </a:rPr>
              <a:t>”Undersøgelsespligt”, interview af vidner, kortlægning af hændelsesforløbet etc.  </a:t>
            </a:r>
          </a:p>
          <a:p>
            <a:pPr marL="285750" marR="0" indent="-285750" defTabSz="914400" rtl="0" eaLnBrk="1" fontAlgn="base" latinLnBrk="0" hangingPunct="1">
              <a:lnSpc>
                <a:spcPct val="100000"/>
              </a:lnSpc>
              <a:spcBef>
                <a:spcPts val="432"/>
              </a:spcBef>
              <a:spcAft>
                <a:spcPct val="0"/>
              </a:spcAft>
              <a:buClrTx/>
              <a:buSzTx/>
              <a:buFont typeface="Arial" panose="020B0604020202020204" pitchFamily="34" charset="0"/>
              <a:buChar char="•"/>
              <a:tabLst/>
            </a:pPr>
            <a:r>
              <a:rPr lang="da-DK" sz="1800" dirty="0">
                <a:solidFill>
                  <a:srgbClr val="FFFFFF"/>
                </a:solidFill>
                <a:latin typeface="+mn-lt"/>
              </a:rPr>
              <a:t>”Nemmere at etablere en fælles enighed om at det er uacceptabelt – </a:t>
            </a:r>
          </a:p>
          <a:p>
            <a:pPr marL="285750" marR="0" indent="-285750" defTabSz="914400" rtl="0" eaLnBrk="1" fontAlgn="base" latinLnBrk="0" hangingPunct="1">
              <a:lnSpc>
                <a:spcPct val="100000"/>
              </a:lnSpc>
              <a:spcBef>
                <a:spcPts val="432"/>
              </a:spcBef>
              <a:spcAft>
                <a:spcPct val="0"/>
              </a:spcAft>
              <a:buClrTx/>
              <a:buSzTx/>
              <a:buFont typeface="Arial" panose="020B0604020202020204" pitchFamily="34" charset="0"/>
              <a:buChar char="•"/>
              <a:tabLst/>
            </a:pPr>
            <a:r>
              <a:rPr lang="da-DK" sz="1800" dirty="0">
                <a:solidFill>
                  <a:srgbClr val="FFFFFF"/>
                </a:solidFill>
                <a:latin typeface="+mn-lt"/>
              </a:rPr>
              <a:t>Tendens til at </a:t>
            </a:r>
            <a:r>
              <a:rPr lang="da-DK" sz="1800" dirty="0" err="1">
                <a:solidFill>
                  <a:srgbClr val="FFFFFF"/>
                </a:solidFill>
                <a:latin typeface="+mn-lt"/>
              </a:rPr>
              <a:t>eksternalisere</a:t>
            </a:r>
            <a:r>
              <a:rPr lang="da-DK" sz="1800" dirty="0">
                <a:solidFill>
                  <a:srgbClr val="FFFFFF"/>
                </a:solidFill>
                <a:latin typeface="+mn-lt"/>
              </a:rPr>
              <a:t> (det skal du ikke finde dig, det skal have konsekvenser) </a:t>
            </a:r>
          </a:p>
        </p:txBody>
      </p:sp>
      <p:sp>
        <p:nvSpPr>
          <p:cNvPr id="26" name="Rounded Rectangular Callout 25"/>
          <p:cNvSpPr/>
          <p:nvPr/>
        </p:nvSpPr>
        <p:spPr bwMode="auto">
          <a:xfrm>
            <a:off x="6959302" y="1661408"/>
            <a:ext cx="4821035" cy="3711808"/>
          </a:xfrm>
          <a:prstGeom prst="wedgeRoundRectCallout">
            <a:avLst>
              <a:gd name="adj1" fmla="val 19961"/>
              <a:gd name="adj2" fmla="val 56103"/>
              <a:gd name="adj3" fmla="val 16667"/>
            </a:avLst>
          </a:prstGeom>
          <a:solidFill>
            <a:schemeClr val="accent6">
              <a:lumMod val="20000"/>
              <a:lumOff val="80000"/>
            </a:schemeClr>
          </a:solidFill>
          <a:ln w="9525"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285750" indent="-285750">
              <a:spcBef>
                <a:spcPts val="432"/>
              </a:spcBef>
              <a:buFont typeface="Arial" panose="020B0604020202020204" pitchFamily="34" charset="0"/>
              <a:buChar char="•"/>
            </a:pPr>
            <a:endParaRPr lang="da-DK" sz="1800" dirty="0">
              <a:solidFill>
                <a:schemeClr val="accent1"/>
              </a:solidFill>
              <a:latin typeface="+mn-lt"/>
            </a:endParaRPr>
          </a:p>
          <a:p>
            <a:pPr marL="285750" indent="-285750">
              <a:spcBef>
                <a:spcPts val="432"/>
              </a:spcBef>
              <a:buFont typeface="Arial" panose="020B0604020202020204" pitchFamily="34" charset="0"/>
              <a:buChar char="•"/>
            </a:pPr>
            <a:r>
              <a:rPr lang="da-DK" sz="1800" dirty="0">
                <a:solidFill>
                  <a:schemeClr val="accent1"/>
                </a:solidFill>
                <a:latin typeface="+mn-lt"/>
              </a:rPr>
              <a:t>Mere subtil adfærd, der er sværere at ”se”, genkende og dokumentere </a:t>
            </a:r>
          </a:p>
          <a:p>
            <a:pPr marL="285750" indent="-285750">
              <a:spcBef>
                <a:spcPts val="432"/>
              </a:spcBef>
              <a:buFont typeface="Arial" panose="020B0604020202020204" pitchFamily="34" charset="0"/>
              <a:buChar char="•"/>
            </a:pPr>
            <a:r>
              <a:rPr lang="da-DK" sz="1800" dirty="0">
                <a:solidFill>
                  <a:schemeClr val="accent1"/>
                </a:solidFill>
                <a:latin typeface="+mn-lt"/>
              </a:rPr>
              <a:t>En følelse, en mavefornemmelse, noget der ikke blev sagt, men tænkt (ubevidst bias, subtilt formuleret etc.) </a:t>
            </a:r>
          </a:p>
          <a:p>
            <a:pPr marL="285750" indent="-285750">
              <a:spcBef>
                <a:spcPts val="432"/>
              </a:spcBef>
              <a:buFont typeface="Arial" panose="020B0604020202020204" pitchFamily="34" charset="0"/>
              <a:buChar char="•"/>
            </a:pPr>
            <a:r>
              <a:rPr lang="da-DK" sz="1800" dirty="0">
                <a:solidFill>
                  <a:schemeClr val="accent1"/>
                </a:solidFill>
                <a:latin typeface="+mn-lt"/>
              </a:rPr>
              <a:t>Sværere at etablere ”fælles enighed om, at det er sket</a:t>
            </a:r>
          </a:p>
          <a:p>
            <a:pPr marL="285750" indent="-285750">
              <a:spcBef>
                <a:spcPts val="432"/>
              </a:spcBef>
              <a:buFont typeface="Arial" panose="020B0604020202020204" pitchFamily="34" charset="0"/>
              <a:buChar char="•"/>
            </a:pPr>
            <a:r>
              <a:rPr lang="da-DK" sz="1800" dirty="0">
                <a:solidFill>
                  <a:schemeClr val="accent1"/>
                </a:solidFill>
                <a:latin typeface="+mn-lt"/>
              </a:rPr>
              <a:t>Er du ikke lidt sart, det er bare sådan han er, det er tonen etc. </a:t>
            </a:r>
          </a:p>
          <a:p>
            <a:pPr marL="285750" indent="-285750">
              <a:spcBef>
                <a:spcPts val="432"/>
              </a:spcBef>
              <a:buFont typeface="Arial" panose="020B0604020202020204" pitchFamily="34" charset="0"/>
              <a:buChar char="•"/>
            </a:pPr>
            <a:r>
              <a:rPr lang="da-DK" sz="1800" dirty="0">
                <a:solidFill>
                  <a:schemeClr val="accent1"/>
                </a:solidFill>
                <a:latin typeface="+mn-lt"/>
              </a:rPr>
              <a:t>Tendens til at vende det indad (det er nok bare mig) </a:t>
            </a:r>
          </a:p>
          <a:p>
            <a:pPr marL="285750" marR="0" indent="-285750" defTabSz="914400" rtl="0" eaLnBrk="1" fontAlgn="base" latinLnBrk="0" hangingPunct="1">
              <a:lnSpc>
                <a:spcPct val="100000"/>
              </a:lnSpc>
              <a:spcBef>
                <a:spcPts val="432"/>
              </a:spcBef>
              <a:spcAft>
                <a:spcPct val="0"/>
              </a:spcAft>
              <a:buClrTx/>
              <a:buSzTx/>
              <a:buFont typeface="Arial" panose="020B0604020202020204" pitchFamily="34" charset="0"/>
              <a:buChar char="•"/>
              <a:tabLst/>
            </a:pPr>
            <a:endParaRPr lang="da-DK" sz="1800" i="1" dirty="0">
              <a:solidFill>
                <a:schemeClr val="accent1"/>
              </a:solidFill>
              <a:latin typeface="+mn-lt"/>
            </a:endParaRPr>
          </a:p>
        </p:txBody>
      </p:sp>
    </p:spTree>
    <p:extLst>
      <p:ext uri="{BB962C8B-B14F-4D97-AF65-F5344CB8AC3E}">
        <p14:creationId xmlns:p14="http://schemas.microsoft.com/office/powerpoint/2010/main" val="587603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329883" y="1484784"/>
            <a:ext cx="3565523" cy="3569237"/>
          </a:xfrm>
          <a:prstGeom prst="rect">
            <a:avLst/>
          </a:prstGeom>
        </p:spPr>
      </p:pic>
      <p:sp>
        <p:nvSpPr>
          <p:cNvPr id="11" name="Title 1">
            <a:extLst>
              <a:ext uri="{FF2B5EF4-FFF2-40B4-BE49-F238E27FC236}">
                <a16:creationId xmlns:a16="http://schemas.microsoft.com/office/drawing/2014/main" id="{1A24BB4C-D8D4-9378-2CA3-E47146A2C2EA}"/>
              </a:ext>
            </a:extLst>
          </p:cNvPr>
          <p:cNvSpPr>
            <a:spLocks noGrp="1"/>
          </p:cNvSpPr>
          <p:nvPr>
            <p:ph type="title"/>
          </p:nvPr>
        </p:nvSpPr>
        <p:spPr>
          <a:xfrm>
            <a:off x="977766" y="397612"/>
            <a:ext cx="10744984" cy="972716"/>
          </a:xfrm>
        </p:spPr>
        <p:txBody>
          <a:bodyPr/>
          <a:lstStyle/>
          <a:p>
            <a:r>
              <a:rPr lang="en-US" sz="2400" dirty="0" err="1">
                <a:cs typeface="Arial"/>
              </a:rPr>
              <a:t>Sexismens</a:t>
            </a:r>
            <a:r>
              <a:rPr lang="en-US" sz="2400" dirty="0">
                <a:cs typeface="Arial"/>
              </a:rPr>
              <a:t> mange </a:t>
            </a:r>
            <a:r>
              <a:rPr lang="en-US" sz="2400" dirty="0" err="1">
                <a:cs typeface="Arial"/>
              </a:rPr>
              <a:t>udtryk</a:t>
            </a:r>
            <a:r>
              <a:rPr lang="en-US" sz="2400" dirty="0">
                <a:cs typeface="Arial"/>
              </a:rPr>
              <a:t> </a:t>
            </a:r>
            <a:r>
              <a:rPr lang="en-US" sz="2400" b="0" dirty="0">
                <a:cs typeface="Arial"/>
              </a:rPr>
              <a:t>(</a:t>
            </a:r>
            <a:r>
              <a:rPr lang="en-US" sz="2400" b="0" dirty="0" err="1">
                <a:cs typeface="Arial"/>
              </a:rPr>
              <a:t>eksempler</a:t>
            </a:r>
            <a:r>
              <a:rPr lang="en-US" sz="2400" b="0" dirty="0">
                <a:cs typeface="Arial"/>
              </a:rPr>
              <a:t>)</a:t>
            </a:r>
            <a:br>
              <a:rPr lang="en-US" sz="2400" dirty="0">
                <a:cs typeface="Arial"/>
              </a:rPr>
            </a:br>
            <a:br>
              <a:rPr lang="en-US" sz="2400" dirty="0">
                <a:cs typeface="Arial"/>
              </a:rPr>
            </a:br>
            <a:endParaRPr lang="en-US" sz="2400" dirty="0"/>
          </a:p>
        </p:txBody>
      </p:sp>
      <p:sp>
        <p:nvSpPr>
          <p:cNvPr id="4" name="Slide Number Placeholder 3">
            <a:extLst>
              <a:ext uri="{FF2B5EF4-FFF2-40B4-BE49-F238E27FC236}">
                <a16:creationId xmlns:a16="http://schemas.microsoft.com/office/drawing/2014/main" id="{DBB0A6FC-AEF3-622A-8A29-8EAB7F43AE99}"/>
              </a:ext>
            </a:extLst>
          </p:cNvPr>
          <p:cNvSpPr>
            <a:spLocks noGrp="1"/>
          </p:cNvSpPr>
          <p:nvPr>
            <p:ph type="sldNum" sz="quarter" idx="11"/>
          </p:nvPr>
        </p:nvSpPr>
        <p:spPr>
          <a:xfrm>
            <a:off x="11506450" y="6541200"/>
            <a:ext cx="432600" cy="316800"/>
          </a:xfrm>
        </p:spPr>
        <p:txBody>
          <a:bodyPr anchor="ctr">
            <a:normAutofit/>
          </a:bodyPr>
          <a:lstStyle/>
          <a:p>
            <a:fld id="{103EA872-A674-449B-A120-B97244F8E91D}" type="slidenum">
              <a:rPr lang="en-GB" smtClean="0"/>
              <a:pPr/>
              <a:t>16</a:t>
            </a:fld>
            <a:endParaRPr lang="en-GB"/>
          </a:p>
        </p:txBody>
      </p:sp>
      <p:sp>
        <p:nvSpPr>
          <p:cNvPr id="7" name="Tekstfelt 2">
            <a:extLst>
              <a:ext uri="{FF2B5EF4-FFF2-40B4-BE49-F238E27FC236}">
                <a16:creationId xmlns:a16="http://schemas.microsoft.com/office/drawing/2014/main" id="{1E5DEDCA-2DFD-6F37-4CCC-69AD88DCDC4A}"/>
              </a:ext>
            </a:extLst>
          </p:cNvPr>
          <p:cNvSpPr txBox="1"/>
          <p:nvPr/>
        </p:nvSpPr>
        <p:spPr>
          <a:xfrm>
            <a:off x="5691118" y="5176063"/>
            <a:ext cx="6499296" cy="1277273"/>
          </a:xfrm>
          <a:prstGeom prst="rect">
            <a:avLst/>
          </a:prstGeom>
          <a:noFill/>
        </p:spPr>
        <p:txBody>
          <a:bodyPr wrap="square">
            <a:spAutoFit/>
          </a:bodyPr>
          <a:lstStyle/>
          <a:p>
            <a:r>
              <a:rPr lang="da-DK" sz="1400" b="1" dirty="0"/>
              <a:t>Velment sexisme </a:t>
            </a:r>
            <a:endParaRPr lang="da-DK" sz="1400" dirty="0"/>
          </a:p>
          <a:p>
            <a:pPr marL="342900" indent="-342900">
              <a:buFont typeface="Arial" panose="020B0604020202020204" pitchFamily="34" charset="0"/>
              <a:buChar char="•"/>
            </a:pPr>
            <a:r>
              <a:rPr lang="da-DK" sz="1400" dirty="0"/>
              <a:t>”Tillykke, du er vores yngste kvindelige professor”</a:t>
            </a:r>
          </a:p>
          <a:p>
            <a:pPr marL="342900" indent="-342900">
              <a:buFont typeface="Arial" panose="020B0604020202020204" pitchFamily="34" charset="0"/>
              <a:buChar char="•"/>
            </a:pPr>
            <a:r>
              <a:rPr lang="da-DK" sz="1400" dirty="0"/>
              <a:t>Jeg vil gerne skåne dig for at være </a:t>
            </a:r>
            <a:r>
              <a:rPr lang="da-DK" sz="1400" dirty="0" err="1"/>
              <a:t>lead</a:t>
            </a:r>
            <a:r>
              <a:rPr lang="da-DK" sz="1400" dirty="0"/>
              <a:t> (efter barsel) </a:t>
            </a:r>
          </a:p>
          <a:p>
            <a:pPr marL="342900" indent="-342900">
              <a:buFont typeface="Arial" panose="020B0604020202020204" pitchFamily="34" charset="0"/>
              <a:buChar char="•"/>
            </a:pPr>
            <a:r>
              <a:rPr lang="da-DK" sz="1400" dirty="0"/>
              <a:t>Godt klaret at du kan holde ud at være mandlig laborant</a:t>
            </a:r>
          </a:p>
        </p:txBody>
      </p:sp>
      <p:sp>
        <p:nvSpPr>
          <p:cNvPr id="12" name="Tekstfelt 2">
            <a:extLst>
              <a:ext uri="{FF2B5EF4-FFF2-40B4-BE49-F238E27FC236}">
                <a16:creationId xmlns:a16="http://schemas.microsoft.com/office/drawing/2014/main" id="{1E5DEDCA-2DFD-6F37-4CCC-69AD88DCDC4A}"/>
              </a:ext>
            </a:extLst>
          </p:cNvPr>
          <p:cNvSpPr txBox="1"/>
          <p:nvPr/>
        </p:nvSpPr>
        <p:spPr>
          <a:xfrm>
            <a:off x="8163064" y="3315911"/>
            <a:ext cx="4027349" cy="1815882"/>
          </a:xfrm>
          <a:prstGeom prst="rect">
            <a:avLst/>
          </a:prstGeom>
          <a:noFill/>
        </p:spPr>
        <p:txBody>
          <a:bodyPr wrap="square">
            <a:spAutoFit/>
          </a:bodyPr>
          <a:lstStyle/>
          <a:p>
            <a:r>
              <a:rPr lang="da-DK" sz="1400" b="1" dirty="0"/>
              <a:t>Subtil sexisme </a:t>
            </a:r>
          </a:p>
          <a:p>
            <a:pPr marL="285750" indent="-285750">
              <a:buFont typeface="Arial" panose="020B0604020202020204" pitchFamily="34" charset="0"/>
              <a:buChar char="•"/>
            </a:pPr>
            <a:r>
              <a:rPr lang="da-DK" sz="1400" dirty="0"/>
              <a:t>At være blevet overset</a:t>
            </a:r>
          </a:p>
          <a:p>
            <a:pPr marL="342900" indent="-342900">
              <a:buFont typeface="Arial" panose="020B0604020202020204" pitchFamily="34" charset="0"/>
              <a:buChar char="•"/>
            </a:pPr>
            <a:r>
              <a:rPr lang="da-DK" sz="1400" dirty="0"/>
              <a:t>At være blevet behandlet nedladende på grund af køn</a:t>
            </a:r>
          </a:p>
          <a:p>
            <a:pPr marL="342900" indent="-342900">
              <a:buFont typeface="Arial" panose="020B0604020202020204" pitchFamily="34" charset="0"/>
              <a:buChar char="•"/>
            </a:pPr>
            <a:r>
              <a:rPr lang="da-DK" sz="1400" dirty="0"/>
              <a:t>At få sået tvivl om evner</a:t>
            </a:r>
          </a:p>
          <a:p>
            <a:pPr marL="342900" indent="-342900">
              <a:buFont typeface="Arial" panose="020B0604020202020204" pitchFamily="34" charset="0"/>
              <a:buChar char="•"/>
            </a:pPr>
            <a:r>
              <a:rPr lang="da-DK" sz="1400" dirty="0"/>
              <a:t>At blive ekskluderet på grund af køn</a:t>
            </a:r>
            <a:endParaRPr lang="da-DK" sz="1400" b="1" dirty="0"/>
          </a:p>
        </p:txBody>
      </p:sp>
      <p:grpSp>
        <p:nvGrpSpPr>
          <p:cNvPr id="2" name="Group 1"/>
          <p:cNvGrpSpPr/>
          <p:nvPr/>
        </p:nvGrpSpPr>
        <p:grpSpPr>
          <a:xfrm>
            <a:off x="842430" y="980728"/>
            <a:ext cx="6612249" cy="3073470"/>
            <a:chOff x="963603" y="882089"/>
            <a:chExt cx="6211723" cy="3073470"/>
          </a:xfrm>
        </p:grpSpPr>
        <p:sp>
          <p:nvSpPr>
            <p:cNvPr id="9" name="Tekstfelt 2">
              <a:extLst>
                <a:ext uri="{FF2B5EF4-FFF2-40B4-BE49-F238E27FC236}">
                  <a16:creationId xmlns:a16="http://schemas.microsoft.com/office/drawing/2014/main" id="{1E5DEDCA-2DFD-6F37-4CCC-69AD88DCDC4A}"/>
                </a:ext>
              </a:extLst>
            </p:cNvPr>
            <p:cNvSpPr txBox="1"/>
            <p:nvPr/>
          </p:nvSpPr>
          <p:spPr>
            <a:xfrm>
              <a:off x="963603" y="1924234"/>
              <a:ext cx="3202016" cy="2031325"/>
            </a:xfrm>
            <a:prstGeom prst="rect">
              <a:avLst/>
            </a:prstGeom>
            <a:noFill/>
          </p:spPr>
          <p:txBody>
            <a:bodyPr wrap="square">
              <a:spAutoFit/>
            </a:bodyPr>
            <a:lstStyle/>
            <a:p>
              <a:pPr marL="285750" indent="-285750">
                <a:buFont typeface="Arial" panose="020B0604020202020204" pitchFamily="34" charset="0"/>
                <a:buChar char="•"/>
              </a:pPr>
              <a:r>
                <a:rPr lang="da-DK" sz="1400" dirty="0"/>
                <a:t>Hånden på låret, ofte i uformelle og sociale rammer </a:t>
              </a:r>
            </a:p>
            <a:p>
              <a:pPr marL="285750" indent="-285750">
                <a:buFont typeface="Arial" panose="020B0604020202020204" pitchFamily="34" charset="0"/>
                <a:buChar char="•"/>
              </a:pPr>
              <a:r>
                <a:rPr lang="da-DK" sz="1400" dirty="0"/>
                <a:t>Ekstrem opmærksomhed fx </a:t>
              </a:r>
              <a:r>
                <a:rPr lang="da-DK" sz="1400" dirty="0" err="1"/>
                <a:t>ifbm</a:t>
              </a:r>
              <a:r>
                <a:rPr lang="da-DK" sz="1400" dirty="0"/>
                <a:t> stalking (både job og privat) </a:t>
              </a:r>
            </a:p>
            <a:p>
              <a:pPr marL="285750" indent="-285750">
                <a:buFont typeface="Arial" panose="020B0604020202020204" pitchFamily="34" charset="0"/>
                <a:buChar char="•"/>
              </a:pPr>
              <a:r>
                <a:rPr lang="da-DK" sz="1400" dirty="0"/>
                <a:t>Ubehagelige situationer, hvor der ofte er et uligt magtforhold og hvor kvinder ofte er en minoritet</a:t>
              </a:r>
              <a:endParaRPr lang="da-DK" sz="1400" b="1" dirty="0"/>
            </a:p>
          </p:txBody>
        </p:sp>
        <p:sp>
          <p:nvSpPr>
            <p:cNvPr id="13" name="Tekstfelt 2">
              <a:extLst>
                <a:ext uri="{FF2B5EF4-FFF2-40B4-BE49-F238E27FC236}">
                  <a16:creationId xmlns:a16="http://schemas.microsoft.com/office/drawing/2014/main" id="{1E5DEDCA-2DFD-6F37-4CCC-69AD88DCDC4A}"/>
                </a:ext>
              </a:extLst>
            </p:cNvPr>
            <p:cNvSpPr txBox="1"/>
            <p:nvPr/>
          </p:nvSpPr>
          <p:spPr>
            <a:xfrm>
              <a:off x="999483" y="882089"/>
              <a:ext cx="6175843" cy="954107"/>
            </a:xfrm>
            <a:prstGeom prst="rect">
              <a:avLst/>
            </a:prstGeom>
            <a:noFill/>
          </p:spPr>
          <p:txBody>
            <a:bodyPr wrap="square">
              <a:spAutoFit/>
            </a:bodyPr>
            <a:lstStyle/>
            <a:p>
              <a:r>
                <a:rPr lang="da-DK" sz="1400" b="1" dirty="0"/>
                <a:t>Sexchikane </a:t>
              </a:r>
            </a:p>
            <a:p>
              <a:pPr marL="285750" indent="-285750">
                <a:buFont typeface="Arial" panose="020B0604020202020204" pitchFamily="34" charset="0"/>
                <a:buChar char="•"/>
              </a:pPr>
              <a:r>
                <a:rPr lang="da-DK" sz="1400" dirty="0"/>
                <a:t>På DTU ofte omtalt som krænkende adfærd </a:t>
              </a:r>
            </a:p>
            <a:p>
              <a:pPr marL="285750" indent="-285750">
                <a:buFont typeface="Arial" panose="020B0604020202020204" pitchFamily="34" charset="0"/>
                <a:buChar char="•"/>
              </a:pPr>
              <a:r>
                <a:rPr lang="da-DK" sz="1400" dirty="0"/>
                <a:t>Uacceptabelt (proces for håndtering) </a:t>
              </a:r>
            </a:p>
          </p:txBody>
        </p:sp>
      </p:grpSp>
      <p:grpSp>
        <p:nvGrpSpPr>
          <p:cNvPr id="15" name="Group 14"/>
          <p:cNvGrpSpPr/>
          <p:nvPr/>
        </p:nvGrpSpPr>
        <p:grpSpPr>
          <a:xfrm>
            <a:off x="7338127" y="1038339"/>
            <a:ext cx="4871070" cy="2030621"/>
            <a:chOff x="7338127" y="948040"/>
            <a:chExt cx="4871070" cy="2030621"/>
          </a:xfrm>
        </p:grpSpPr>
        <p:sp>
          <p:nvSpPr>
            <p:cNvPr id="3" name="Tekstfelt 2">
              <a:extLst>
                <a:ext uri="{FF2B5EF4-FFF2-40B4-BE49-F238E27FC236}">
                  <a16:creationId xmlns:a16="http://schemas.microsoft.com/office/drawing/2014/main" id="{1E5DEDCA-2DFD-6F37-4CCC-69AD88DCDC4A}"/>
                </a:ext>
              </a:extLst>
            </p:cNvPr>
            <p:cNvSpPr txBox="1"/>
            <p:nvPr/>
          </p:nvSpPr>
          <p:spPr>
            <a:xfrm>
              <a:off x="7338127" y="948040"/>
              <a:ext cx="4871070" cy="954107"/>
            </a:xfrm>
            <a:prstGeom prst="rect">
              <a:avLst/>
            </a:prstGeom>
            <a:noFill/>
          </p:spPr>
          <p:txBody>
            <a:bodyPr wrap="square">
              <a:spAutoFit/>
            </a:bodyPr>
            <a:lstStyle/>
            <a:p>
              <a:r>
                <a:rPr lang="da-DK" sz="1400" b="1" dirty="0"/>
                <a:t>Hverdagssexisme</a:t>
              </a:r>
            </a:p>
            <a:p>
              <a:pPr marL="342900" indent="-342900">
                <a:buFont typeface="Arial" panose="020B0604020202020204" pitchFamily="34" charset="0"/>
                <a:buChar char="•"/>
              </a:pPr>
              <a:r>
                <a:rPr lang="da-DK" sz="1400" dirty="0"/>
                <a:t>At blive talt til på nedsættende vis</a:t>
              </a:r>
            </a:p>
            <a:p>
              <a:pPr marL="342900" indent="-342900">
                <a:buFont typeface="Arial" panose="020B0604020202020204" pitchFamily="34" charset="0"/>
                <a:buChar char="•"/>
              </a:pPr>
              <a:r>
                <a:rPr lang="da-DK" sz="1400" dirty="0"/>
                <a:t>At blive bemærket på grund af deres køn</a:t>
              </a:r>
            </a:p>
          </p:txBody>
        </p:sp>
        <p:sp>
          <p:nvSpPr>
            <p:cNvPr id="14" name="Tekstfelt 2">
              <a:extLst>
                <a:ext uri="{FF2B5EF4-FFF2-40B4-BE49-F238E27FC236}">
                  <a16:creationId xmlns:a16="http://schemas.microsoft.com/office/drawing/2014/main" id="{1E5DEDCA-2DFD-6F37-4CCC-69AD88DCDC4A}"/>
                </a:ext>
              </a:extLst>
            </p:cNvPr>
            <p:cNvSpPr txBox="1"/>
            <p:nvPr/>
          </p:nvSpPr>
          <p:spPr>
            <a:xfrm>
              <a:off x="7974381" y="1916832"/>
              <a:ext cx="3964670" cy="1061829"/>
            </a:xfrm>
            <a:prstGeom prst="rect">
              <a:avLst/>
            </a:prstGeom>
            <a:noFill/>
          </p:spPr>
          <p:txBody>
            <a:bodyPr wrap="square">
              <a:spAutoFit/>
            </a:bodyPr>
            <a:lstStyle/>
            <a:p>
              <a:pPr marL="342900" indent="-342900">
                <a:buFont typeface="Arial" panose="020B0604020202020204" pitchFamily="34" charset="0"/>
                <a:buChar char="•"/>
              </a:pPr>
              <a:r>
                <a:rPr lang="da-DK" sz="1400" dirty="0"/>
                <a:t>At blive antaget at være identisk med andre personer af samme køn</a:t>
              </a:r>
            </a:p>
            <a:p>
              <a:pPr marL="342900" indent="-342900">
                <a:buFont typeface="Arial" panose="020B0604020202020204" pitchFamily="34" charset="0"/>
                <a:buChar char="•"/>
              </a:pPr>
              <a:r>
                <a:rPr lang="da-DK" sz="1400" dirty="0"/>
                <a:t>At blive vurderet som mindre kvalificeret til en opgave</a:t>
              </a:r>
            </a:p>
          </p:txBody>
        </p:sp>
      </p:grpSp>
      <p:grpSp>
        <p:nvGrpSpPr>
          <p:cNvPr id="16" name="Group 15"/>
          <p:cNvGrpSpPr/>
          <p:nvPr/>
        </p:nvGrpSpPr>
        <p:grpSpPr>
          <a:xfrm>
            <a:off x="975260" y="4365104"/>
            <a:ext cx="4480719" cy="2037516"/>
            <a:chOff x="975260" y="4365104"/>
            <a:chExt cx="4480719" cy="2037516"/>
          </a:xfrm>
        </p:grpSpPr>
        <p:sp>
          <p:nvSpPr>
            <p:cNvPr id="8" name="Tekstfelt 2">
              <a:extLst>
                <a:ext uri="{FF2B5EF4-FFF2-40B4-BE49-F238E27FC236}">
                  <a16:creationId xmlns:a16="http://schemas.microsoft.com/office/drawing/2014/main" id="{1E5DEDCA-2DFD-6F37-4CCC-69AD88DCDC4A}"/>
                </a:ext>
              </a:extLst>
            </p:cNvPr>
            <p:cNvSpPr txBox="1"/>
            <p:nvPr/>
          </p:nvSpPr>
          <p:spPr>
            <a:xfrm>
              <a:off x="975260" y="4365104"/>
              <a:ext cx="3607777" cy="1384995"/>
            </a:xfrm>
            <a:prstGeom prst="rect">
              <a:avLst/>
            </a:prstGeom>
            <a:noFill/>
          </p:spPr>
          <p:txBody>
            <a:bodyPr wrap="square">
              <a:spAutoFit/>
            </a:bodyPr>
            <a:lstStyle/>
            <a:p>
              <a:r>
                <a:rPr lang="da-DK" sz="1400" b="1" dirty="0"/>
                <a:t>Fjendtlig sexisme</a:t>
              </a:r>
            </a:p>
            <a:p>
              <a:pPr marL="285750" indent="-285750">
                <a:buFont typeface="Arial" panose="020B0604020202020204" pitchFamily="34" charset="0"/>
                <a:buChar char="•"/>
              </a:pPr>
              <a:r>
                <a:rPr lang="da-DK" sz="1400" dirty="0"/>
                <a:t>”Du bliver meget skinger” </a:t>
              </a:r>
            </a:p>
            <a:p>
              <a:pPr marL="285750" indent="-285750">
                <a:buFont typeface="Arial" panose="020B0604020202020204" pitchFamily="34" charset="0"/>
                <a:buChar char="•"/>
              </a:pPr>
              <a:r>
                <a:rPr lang="da-DK" sz="1400" dirty="0"/>
                <a:t>Tror der er brug for en mand her (teknik, fysisk eller beskidt arbejde etc.) </a:t>
              </a:r>
            </a:p>
          </p:txBody>
        </p:sp>
        <p:sp>
          <p:nvSpPr>
            <p:cNvPr id="5" name="TextBox 4"/>
            <p:cNvSpPr txBox="1"/>
            <p:nvPr/>
          </p:nvSpPr>
          <p:spPr>
            <a:xfrm>
              <a:off x="1054646" y="5864011"/>
              <a:ext cx="4401333" cy="538609"/>
            </a:xfrm>
            <a:prstGeom prst="rect">
              <a:avLst/>
            </a:prstGeom>
            <a:noFill/>
          </p:spPr>
          <p:txBody>
            <a:bodyPr wrap="none" lIns="0" tIns="0" rIns="0" bIns="0" rtlCol="0">
              <a:spAutoFit/>
            </a:bodyPr>
            <a:lstStyle/>
            <a:p>
              <a:pPr marL="285750" indent="-285750">
                <a:buFont typeface="Arial" panose="020B0604020202020204" pitchFamily="34" charset="0"/>
                <a:buChar char="•"/>
              </a:pPr>
              <a:r>
                <a:rPr lang="da-DK" sz="1400" dirty="0"/>
                <a:t>Utroligt så hurtigt hun er blevet professor</a:t>
              </a:r>
              <a:endParaRPr lang="da-DK" sz="1400" b="1" dirty="0"/>
            </a:p>
            <a:p>
              <a:pPr marL="285750" indent="-285750">
                <a:buFont typeface="Arial" panose="020B0604020202020204" pitchFamily="34" charset="0"/>
                <a:buChar char="•"/>
              </a:pPr>
              <a:r>
                <a:rPr lang="da-DK" sz="1400" dirty="0"/>
                <a:t>Tag det som en mand (pak dine følelser væk)</a:t>
              </a:r>
              <a:endParaRPr lang="da-DK" sz="1400" dirty="0">
                <a:latin typeface="+mn-lt"/>
              </a:endParaRPr>
            </a:p>
          </p:txBody>
        </p:sp>
      </p:grpSp>
    </p:spTree>
    <p:extLst>
      <p:ext uri="{BB962C8B-B14F-4D97-AF65-F5344CB8AC3E}">
        <p14:creationId xmlns:p14="http://schemas.microsoft.com/office/powerpoint/2010/main" val="183158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794B4-3940-43EC-DBC8-835F609BAAA2}"/>
              </a:ext>
            </a:extLst>
          </p:cNvPr>
          <p:cNvSpPr>
            <a:spLocks noGrp="1"/>
          </p:cNvSpPr>
          <p:nvPr>
            <p:ph type="title"/>
          </p:nvPr>
        </p:nvSpPr>
        <p:spPr>
          <a:xfrm>
            <a:off x="1774726" y="426127"/>
            <a:ext cx="9312374" cy="972716"/>
          </a:xfrm>
        </p:spPr>
        <p:txBody>
          <a:bodyPr wrap="square" anchor="b">
            <a:normAutofit/>
          </a:bodyPr>
          <a:lstStyle/>
          <a:p>
            <a:r>
              <a:rPr lang="da-DK" dirty="0"/>
              <a:t>Refleksionsøvelse </a:t>
            </a:r>
            <a:r>
              <a:rPr lang="da-DK" b="0" dirty="0"/>
              <a:t>(individuelt) </a:t>
            </a:r>
          </a:p>
        </p:txBody>
      </p:sp>
      <p:sp>
        <p:nvSpPr>
          <p:cNvPr id="3" name="Content Placeholder 2">
            <a:extLst>
              <a:ext uri="{FF2B5EF4-FFF2-40B4-BE49-F238E27FC236}">
                <a16:creationId xmlns:a16="http://schemas.microsoft.com/office/drawing/2014/main" id="{CC56F592-3512-53EA-5021-7342DD7357A8}"/>
              </a:ext>
            </a:extLst>
          </p:cNvPr>
          <p:cNvSpPr>
            <a:spLocks noGrp="1"/>
          </p:cNvSpPr>
          <p:nvPr>
            <p:ph sz="half" idx="1"/>
          </p:nvPr>
        </p:nvSpPr>
        <p:spPr>
          <a:xfrm>
            <a:off x="1774800" y="1706399"/>
            <a:ext cx="5874229" cy="4546800"/>
          </a:xfrm>
        </p:spPr>
        <p:txBody>
          <a:bodyPr wrap="square" anchor="t">
            <a:normAutofit/>
          </a:bodyPr>
          <a:lstStyle/>
          <a:p>
            <a:pPr marL="0" indent="0">
              <a:buNone/>
            </a:pPr>
            <a:r>
              <a:rPr lang="da-DK" sz="2800" dirty="0"/>
              <a:t>Hvilke tanker sætter det i gang hos dig om sexisme hos jer </a:t>
            </a:r>
          </a:p>
          <a:p>
            <a:pPr marL="0" indent="0">
              <a:buNone/>
            </a:pPr>
            <a:endParaRPr lang="da-DK" sz="1200" dirty="0"/>
          </a:p>
          <a:p>
            <a:pPr marL="514350" indent="-514350">
              <a:buFont typeface="+mj-lt"/>
              <a:buAutoNum type="arabicPeriod"/>
            </a:pPr>
            <a:r>
              <a:rPr lang="da-DK" sz="2800" dirty="0"/>
              <a:t>Hvad har du hæftet dig ved i jeres kultur? </a:t>
            </a:r>
          </a:p>
          <a:p>
            <a:pPr marL="514350" indent="-514350">
              <a:buFont typeface="+mj-lt"/>
              <a:buAutoNum type="arabicPeriod"/>
            </a:pPr>
            <a:r>
              <a:rPr lang="da-DK" sz="2800" dirty="0"/>
              <a:t>Hvad vil du kalde det (hvad handler sexismen om)? </a:t>
            </a:r>
          </a:p>
          <a:p>
            <a:pPr marL="514350" indent="-514350">
              <a:buFont typeface="+mj-lt"/>
              <a:buAutoNum type="arabicPeriod"/>
            </a:pPr>
            <a:r>
              <a:rPr lang="da-DK" sz="2800" dirty="0"/>
              <a:t>Hvordan kan I arbejde med sexismen (hvad kan du selv starte med at gøre)? </a:t>
            </a:r>
          </a:p>
          <a:p>
            <a:endParaRPr lang="da-DK" dirty="0"/>
          </a:p>
          <a:p>
            <a:endParaRPr lang="da-DK" dirty="0"/>
          </a:p>
          <a:p>
            <a:endParaRPr lang="da-DK" dirty="0"/>
          </a:p>
        </p:txBody>
      </p:sp>
      <p:pic>
        <p:nvPicPr>
          <p:cNvPr id="4098" name="Picture 2" descr="Refleksion - EUD Voksen">
            <a:extLst>
              <a:ext uri="{FF2B5EF4-FFF2-40B4-BE49-F238E27FC236}">
                <a16:creationId xmlns:a16="http://schemas.microsoft.com/office/drawing/2014/main" id="{8385E8BD-1A49-5A01-3EF3-151B375EA3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475" t="7467"/>
          <a:stretch/>
        </p:blipFill>
        <p:spPr bwMode="auto">
          <a:xfrm>
            <a:off x="8625826" y="768245"/>
            <a:ext cx="3343014" cy="3513459"/>
          </a:xfrm>
          <a:prstGeom prst="rect">
            <a:avLst/>
          </a:prstGeom>
          <a:solidFill>
            <a:srgbClr val="FFFFFF"/>
          </a:solidFill>
        </p:spPr>
      </p:pic>
      <p:sp>
        <p:nvSpPr>
          <p:cNvPr id="4" name="Slide Number Placeholder 3">
            <a:extLst>
              <a:ext uri="{FF2B5EF4-FFF2-40B4-BE49-F238E27FC236}">
                <a16:creationId xmlns:a16="http://schemas.microsoft.com/office/drawing/2014/main" id="{CCC2EC1C-E1F6-8C83-B6AD-DDF4CC5BFD15}"/>
              </a:ext>
            </a:extLst>
          </p:cNvPr>
          <p:cNvSpPr>
            <a:spLocks noGrp="1"/>
          </p:cNvSpPr>
          <p:nvPr>
            <p:ph type="sldNum" sz="quarter" idx="11"/>
          </p:nvPr>
        </p:nvSpPr>
        <p:spPr>
          <a:xfrm>
            <a:off x="11506450" y="6541200"/>
            <a:ext cx="432600" cy="316800"/>
          </a:xfrm>
        </p:spPr>
        <p:txBody>
          <a:bodyPr anchor="ctr">
            <a:normAutofit/>
          </a:bodyPr>
          <a:lstStyle/>
          <a:p>
            <a:fld id="{103EA872-A674-449B-A120-B97244F8E91D}" type="slidenum">
              <a:rPr lang="en-GB" smtClean="0"/>
              <a:pPr/>
              <a:t>17</a:t>
            </a:fld>
            <a:endParaRPr lang="en-GB" dirty="0"/>
          </a:p>
        </p:txBody>
      </p:sp>
      <p:pic>
        <p:nvPicPr>
          <p:cNvPr id="6" name="Picture 5"/>
          <p:cNvPicPr>
            <a:picLocks noChangeAspect="1"/>
          </p:cNvPicPr>
          <p:nvPr/>
        </p:nvPicPr>
        <p:blipFill rotWithShape="1">
          <a:blip r:embed="rId4"/>
          <a:srcRect l="25303" t="31460" r="3057" b="15194"/>
          <a:stretch/>
        </p:blipFill>
        <p:spPr>
          <a:xfrm>
            <a:off x="7535366" y="4581128"/>
            <a:ext cx="4433474" cy="1784575"/>
          </a:xfrm>
          <a:prstGeom prst="rect">
            <a:avLst/>
          </a:prstGeom>
        </p:spPr>
      </p:pic>
    </p:spTree>
    <p:extLst>
      <p:ext uri="{BB962C8B-B14F-4D97-AF65-F5344CB8AC3E}">
        <p14:creationId xmlns:p14="http://schemas.microsoft.com/office/powerpoint/2010/main" val="3129668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ltLang="da-DK" dirty="0">
                <a:ea typeface="Calibri" panose="020F0502020204030204" pitchFamily="34" charset="0"/>
              </a:rPr>
              <a:t>Sexisme kan I arbejde videre med ved at</a:t>
            </a:r>
            <a:endParaRPr lang="da-DK" dirty="0"/>
          </a:p>
        </p:txBody>
      </p:sp>
      <p:sp>
        <p:nvSpPr>
          <p:cNvPr id="3" name="Content Placeholder 2"/>
          <p:cNvSpPr>
            <a:spLocks noGrp="1"/>
          </p:cNvSpPr>
          <p:nvPr>
            <p:ph idx="1"/>
          </p:nvPr>
        </p:nvSpPr>
        <p:spPr>
          <a:xfrm>
            <a:off x="1774725" y="1763742"/>
            <a:ext cx="5256585" cy="4545578"/>
          </a:xfrm>
        </p:spPr>
        <p:txBody>
          <a:bodyPr/>
          <a:lstStyle/>
          <a:p>
            <a:pPr marL="263525" indent="-263525" eaLnBrk="0" hangingPunct="0">
              <a:spcBef>
                <a:spcPct val="0"/>
              </a:spcBef>
              <a:buFont typeface="Wingdings" panose="05000000000000000000" pitchFamily="2" charset="2"/>
              <a:buChar char="ü"/>
            </a:pPr>
            <a:r>
              <a:rPr lang="da-DK" altLang="da-DK" sz="2300" dirty="0">
                <a:ea typeface="Calibri" panose="020F0502020204030204" pitchFamily="34" charset="0"/>
              </a:rPr>
              <a:t>Skabe anledninger til at tale om sexisme (LSU, AMU, fælles møder, over frokosten etc.)</a:t>
            </a:r>
          </a:p>
          <a:p>
            <a:pPr marL="263525" indent="-263525" eaLnBrk="0" hangingPunct="0">
              <a:spcBef>
                <a:spcPct val="0"/>
              </a:spcBef>
              <a:buFont typeface="Wingdings" panose="05000000000000000000" pitchFamily="2" charset="2"/>
              <a:buChar char="ü"/>
            </a:pPr>
            <a:endParaRPr lang="da-DK" altLang="da-DK" sz="2300" dirty="0">
              <a:ea typeface="Calibri" panose="020F0502020204030204" pitchFamily="34" charset="0"/>
            </a:endParaRPr>
          </a:p>
          <a:p>
            <a:pPr marL="263525" indent="-263525" eaLnBrk="0" hangingPunct="0">
              <a:spcBef>
                <a:spcPct val="0"/>
              </a:spcBef>
              <a:buFont typeface="Wingdings" panose="05000000000000000000" pitchFamily="2" charset="2"/>
              <a:buChar char="ü"/>
            </a:pPr>
            <a:r>
              <a:rPr lang="da-DK" altLang="da-DK" sz="2300" dirty="0">
                <a:ea typeface="Calibri" panose="020F0502020204030204" pitchFamily="34" charset="0"/>
              </a:rPr>
              <a:t>Sig det højt, når I ser sexisme</a:t>
            </a:r>
          </a:p>
          <a:p>
            <a:pPr marL="263525" indent="-263525" eaLnBrk="0" hangingPunct="0">
              <a:spcBef>
                <a:spcPct val="0"/>
              </a:spcBef>
              <a:buFont typeface="Wingdings" panose="05000000000000000000" pitchFamily="2" charset="2"/>
              <a:buChar char="ü"/>
            </a:pPr>
            <a:endParaRPr lang="da-DK" altLang="da-DK" sz="2300" dirty="0">
              <a:ea typeface="Calibri" panose="020F0502020204030204" pitchFamily="34" charset="0"/>
            </a:endParaRPr>
          </a:p>
          <a:p>
            <a:pPr marL="263525" indent="-263525" eaLnBrk="0" hangingPunct="0">
              <a:spcBef>
                <a:spcPct val="0"/>
              </a:spcBef>
              <a:buFont typeface="Wingdings" panose="05000000000000000000" pitchFamily="2" charset="2"/>
              <a:buChar char="ü"/>
            </a:pPr>
            <a:r>
              <a:rPr lang="da-DK" altLang="da-DK" sz="2300" dirty="0">
                <a:ea typeface="Calibri" panose="020F0502020204030204" pitchFamily="34" charset="0"/>
              </a:rPr>
              <a:t>Vær modig, også til at tale om det, der kun kan fornemmes (fx den subtile) </a:t>
            </a:r>
          </a:p>
          <a:p>
            <a:pPr marL="263525" indent="-263525" eaLnBrk="0" hangingPunct="0">
              <a:spcBef>
                <a:spcPct val="0"/>
              </a:spcBef>
              <a:buFont typeface="Wingdings" panose="05000000000000000000" pitchFamily="2" charset="2"/>
              <a:buChar char="ü"/>
            </a:pPr>
            <a:endParaRPr lang="da-DK" altLang="da-DK" sz="2300" dirty="0">
              <a:ea typeface="Calibri" panose="020F0502020204030204" pitchFamily="34" charset="0"/>
            </a:endParaRPr>
          </a:p>
          <a:p>
            <a:pPr marL="263525" indent="-263525" eaLnBrk="0" hangingPunct="0">
              <a:spcBef>
                <a:spcPct val="0"/>
              </a:spcBef>
              <a:buFont typeface="Wingdings" panose="05000000000000000000" pitchFamily="2" charset="2"/>
              <a:buChar char="ü"/>
            </a:pPr>
            <a:r>
              <a:rPr lang="da-DK" altLang="da-DK" sz="2300" dirty="0">
                <a:ea typeface="Calibri" panose="020F0502020204030204" pitchFamily="34" charset="0"/>
              </a:rPr>
              <a:t>Tag en kønnet brille på, når I bruger nogle af de værktøjer DTU allerede har</a:t>
            </a:r>
            <a:endParaRPr lang="da-DK" sz="2300" dirty="0"/>
          </a:p>
        </p:txBody>
      </p:sp>
      <p:sp>
        <p:nvSpPr>
          <p:cNvPr id="4" name="Slide Number Placeholder 3"/>
          <p:cNvSpPr>
            <a:spLocks noGrp="1"/>
          </p:cNvSpPr>
          <p:nvPr>
            <p:ph type="sldNum" sz="quarter" idx="11"/>
          </p:nvPr>
        </p:nvSpPr>
        <p:spPr/>
        <p:txBody>
          <a:bodyPr/>
          <a:lstStyle/>
          <a:p>
            <a:fld id="{103EA872-A674-449B-A120-B97244F8E91D}" type="slidenum">
              <a:rPr lang="en-GB" smtClean="0"/>
              <a:pPr/>
              <a:t>18</a:t>
            </a:fld>
            <a:endParaRPr lang="en-GB" dirty="0"/>
          </a:p>
        </p:txBody>
      </p:sp>
      <p:pic>
        <p:nvPicPr>
          <p:cNvPr id="8" name="Picture 7"/>
          <p:cNvPicPr>
            <a:picLocks noChangeAspect="1"/>
          </p:cNvPicPr>
          <p:nvPr/>
        </p:nvPicPr>
        <p:blipFill rotWithShape="1">
          <a:blip r:embed="rId3"/>
          <a:srcRect l="25303" t="31460" r="3057" b="15194"/>
          <a:stretch/>
        </p:blipFill>
        <p:spPr>
          <a:xfrm>
            <a:off x="7535366" y="4581128"/>
            <a:ext cx="4433474" cy="1784575"/>
          </a:xfrm>
          <a:prstGeom prst="rect">
            <a:avLst/>
          </a:prstGeom>
        </p:spPr>
      </p:pic>
    </p:spTree>
    <p:extLst>
      <p:ext uri="{BB962C8B-B14F-4D97-AF65-F5344CB8AC3E}">
        <p14:creationId xmlns:p14="http://schemas.microsoft.com/office/powerpoint/2010/main" val="118147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0" hangingPunct="0"/>
            <a:r>
              <a:rPr lang="en-US" altLang="da-DK" sz="3200" dirty="0">
                <a:ea typeface="Calibri" panose="020F0502020204030204" pitchFamily="34" charset="0"/>
              </a:rPr>
              <a:t>DTU dialog </a:t>
            </a:r>
            <a:r>
              <a:rPr lang="en-US" altLang="da-DK" sz="3200" dirty="0" err="1">
                <a:ea typeface="Calibri" panose="020F0502020204030204" pitchFamily="34" charset="0"/>
              </a:rPr>
              <a:t>værktøjer</a:t>
            </a:r>
            <a:r>
              <a:rPr lang="en-US" altLang="da-DK" sz="3200" dirty="0">
                <a:ea typeface="Calibri" panose="020F0502020204030204" pitchFamily="34" charset="0"/>
              </a:rPr>
              <a:t> </a:t>
            </a:r>
            <a:r>
              <a:rPr lang="en-US" altLang="da-DK" sz="3200" b="0" dirty="0">
                <a:ea typeface="Calibri" panose="020F0502020204030204" pitchFamily="34" charset="0"/>
              </a:rPr>
              <a:t>(</a:t>
            </a:r>
            <a:r>
              <a:rPr lang="en-US" altLang="da-DK" sz="3200" b="0" dirty="0" err="1">
                <a:ea typeface="Calibri" panose="020F0502020204030204" pitchFamily="34" charset="0"/>
              </a:rPr>
              <a:t>spørg</a:t>
            </a:r>
            <a:r>
              <a:rPr lang="en-US" altLang="da-DK" sz="3200" b="0" dirty="0">
                <a:ea typeface="Calibri" panose="020F0502020204030204" pitchFamily="34" charset="0"/>
              </a:rPr>
              <a:t> HR for mere info)</a:t>
            </a:r>
            <a:endParaRPr lang="da-DK" sz="3200" b="0" dirty="0"/>
          </a:p>
        </p:txBody>
      </p:sp>
      <p:sp>
        <p:nvSpPr>
          <p:cNvPr id="4" name="Slide Number Placeholder 3"/>
          <p:cNvSpPr>
            <a:spLocks noGrp="1"/>
          </p:cNvSpPr>
          <p:nvPr>
            <p:ph type="sldNum" sz="quarter" idx="11"/>
          </p:nvPr>
        </p:nvSpPr>
        <p:spPr/>
        <p:txBody>
          <a:bodyPr/>
          <a:lstStyle/>
          <a:p>
            <a:fld id="{103EA872-A674-449B-A120-B97244F8E91D}" type="slidenum">
              <a:rPr lang="en-GB" smtClean="0"/>
              <a:pPr/>
              <a:t>19</a:t>
            </a:fld>
            <a:endParaRPr lang="en-GB" dirty="0"/>
          </a:p>
        </p:txBody>
      </p:sp>
      <p:pic>
        <p:nvPicPr>
          <p:cNvPr id="8" name="Picture 7"/>
          <p:cNvPicPr>
            <a:picLocks noChangeAspect="1"/>
          </p:cNvPicPr>
          <p:nvPr/>
        </p:nvPicPr>
        <p:blipFill rotWithShape="1">
          <a:blip r:embed="rId3"/>
          <a:srcRect l="25303" t="31460" r="3057" b="15194"/>
          <a:stretch/>
        </p:blipFill>
        <p:spPr>
          <a:xfrm>
            <a:off x="7535366" y="4581128"/>
            <a:ext cx="4433474" cy="1784575"/>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t="16555" b="23247"/>
          <a:stretch/>
        </p:blipFill>
        <p:spPr>
          <a:xfrm>
            <a:off x="8152683" y="1844824"/>
            <a:ext cx="3702896" cy="2016224"/>
          </a:xfrm>
          <a:prstGeom prst="rect">
            <a:avLst/>
          </a:prstGeom>
        </p:spPr>
      </p:pic>
      <p:sp>
        <p:nvSpPr>
          <p:cNvPr id="9" name="Content Placeholder 2"/>
          <p:cNvSpPr txBox="1">
            <a:spLocks/>
          </p:cNvSpPr>
          <p:nvPr/>
        </p:nvSpPr>
        <p:spPr bwMode="auto">
          <a:xfrm>
            <a:off x="1774726" y="1889877"/>
            <a:ext cx="6192688" cy="287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285721" indent="-285721">
              <a:buFont typeface="Arial" panose="020B0604020202020204" pitchFamily="34" charset="0"/>
              <a:buChar char="•"/>
            </a:pPr>
            <a:r>
              <a:rPr lang="da-DK" sz="3200" dirty="0">
                <a:hlinkClick r:id="rId5"/>
              </a:rPr>
              <a:t>DE&amp;I dialogkort (orange) </a:t>
            </a:r>
            <a:endParaRPr lang="da-DK" sz="3200" dirty="0"/>
          </a:p>
          <a:p>
            <a:pPr marL="285721" indent="-285721">
              <a:buFont typeface="Arial" panose="020B0604020202020204" pitchFamily="34" charset="0"/>
              <a:buChar char="•"/>
            </a:pPr>
            <a:r>
              <a:rPr lang="da-DK" sz="3200" dirty="0" err="1">
                <a:hlinkClick r:id="rId6"/>
              </a:rPr>
              <a:t>Dare</a:t>
            </a:r>
            <a:r>
              <a:rPr lang="da-DK" sz="3200" dirty="0">
                <a:hlinkClick r:id="rId6"/>
              </a:rPr>
              <a:t> to </a:t>
            </a:r>
            <a:r>
              <a:rPr lang="da-DK" sz="3200" dirty="0" err="1">
                <a:hlinkClick r:id="rId6"/>
              </a:rPr>
              <a:t>care</a:t>
            </a:r>
            <a:r>
              <a:rPr lang="da-DK" sz="3200" dirty="0">
                <a:hlinkClick r:id="rId6"/>
              </a:rPr>
              <a:t>: How to </a:t>
            </a:r>
            <a:r>
              <a:rPr lang="da-DK" sz="3200" dirty="0" err="1">
                <a:hlinkClick r:id="rId6"/>
              </a:rPr>
              <a:t>get</a:t>
            </a:r>
            <a:r>
              <a:rPr lang="da-DK" sz="3200" dirty="0">
                <a:hlinkClick r:id="rId6"/>
              </a:rPr>
              <a:t> </a:t>
            </a:r>
            <a:r>
              <a:rPr lang="da-DK" sz="3200" dirty="0" err="1">
                <a:hlinkClick r:id="rId6"/>
              </a:rPr>
              <a:t>started</a:t>
            </a:r>
            <a:r>
              <a:rPr lang="da-DK" sz="3200" dirty="0">
                <a:hlinkClick r:id="rId6"/>
              </a:rPr>
              <a:t> </a:t>
            </a:r>
            <a:endParaRPr lang="da-DK" sz="3200" dirty="0"/>
          </a:p>
          <a:p>
            <a:pPr marL="285750" indent="-285750">
              <a:buFont typeface="Arial" panose="020B0604020202020204" pitchFamily="34" charset="0"/>
              <a:buChar char="•"/>
            </a:pPr>
            <a:r>
              <a:rPr lang="da-DK" sz="3200" dirty="0">
                <a:hlinkClick r:id="rId7"/>
              </a:rPr>
              <a:t>DTU &amp; Monopolet</a:t>
            </a:r>
            <a:endParaRPr lang="da-DK" sz="3200" dirty="0"/>
          </a:p>
          <a:p>
            <a:pPr marL="285750" indent="-285750">
              <a:buFont typeface="Arial" panose="020B0604020202020204" pitchFamily="34" charset="0"/>
              <a:buChar char="•"/>
            </a:pPr>
            <a:r>
              <a:rPr lang="da-DK" sz="3200" dirty="0">
                <a:hlinkClick r:id="rId8"/>
              </a:rPr>
              <a:t>DTU Trivselsdialog </a:t>
            </a:r>
            <a:endParaRPr lang="da-DK" sz="3200" dirty="0"/>
          </a:p>
          <a:p>
            <a:pPr marL="285750" indent="-285750">
              <a:buFont typeface="Arial" panose="020B0604020202020204" pitchFamily="34" charset="0"/>
              <a:buChar char="•"/>
            </a:pPr>
            <a:r>
              <a:rPr lang="da-DK" sz="3200" dirty="0">
                <a:hlinkClick r:id="rId9"/>
              </a:rPr>
              <a:t>DTU Ledelsesdialog</a:t>
            </a:r>
            <a:r>
              <a:rPr lang="da-DK" sz="3200" dirty="0"/>
              <a:t> </a:t>
            </a:r>
          </a:p>
          <a:p>
            <a:endParaRPr lang="da-DK" kern="0" dirty="0"/>
          </a:p>
        </p:txBody>
      </p:sp>
    </p:spTree>
    <p:extLst>
      <p:ext uri="{BB962C8B-B14F-4D97-AF65-F5344CB8AC3E}">
        <p14:creationId xmlns:p14="http://schemas.microsoft.com/office/powerpoint/2010/main" val="2018141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09C6D51-A462-3D8B-831E-BFC0A6CC61D6}"/>
              </a:ext>
            </a:extLst>
          </p:cNvPr>
          <p:cNvSpPr>
            <a:spLocks noGrp="1"/>
          </p:cNvSpPr>
          <p:nvPr>
            <p:ph type="ctrTitle"/>
          </p:nvPr>
        </p:nvSpPr>
        <p:spPr/>
        <p:txBody>
          <a:bodyPr/>
          <a:lstStyle/>
          <a:p>
            <a:r>
              <a:rPr lang="en-GB" dirty="0" err="1"/>
              <a:t>Sexisme</a:t>
            </a:r>
            <a:endParaRPr lang="en-GB" dirty="0"/>
          </a:p>
        </p:txBody>
      </p:sp>
      <p:sp>
        <p:nvSpPr>
          <p:cNvPr id="9" name="Subtitle 8">
            <a:extLst>
              <a:ext uri="{FF2B5EF4-FFF2-40B4-BE49-F238E27FC236}">
                <a16:creationId xmlns:a16="http://schemas.microsoft.com/office/drawing/2014/main" id="{932F85F2-7B5A-67B1-EFBA-AA36EF535390}"/>
              </a:ext>
            </a:extLst>
          </p:cNvPr>
          <p:cNvSpPr>
            <a:spLocks noGrp="1"/>
          </p:cNvSpPr>
          <p:nvPr>
            <p:ph type="subTitle" idx="1"/>
          </p:nvPr>
        </p:nvSpPr>
        <p:spPr/>
        <p:txBody>
          <a:bodyPr/>
          <a:lstStyle/>
          <a:p>
            <a:r>
              <a:rPr lang="en-GB" dirty="0" err="1"/>
              <a:t>Baggrund</a:t>
            </a:r>
            <a:r>
              <a:rPr lang="en-GB" dirty="0"/>
              <a:t>, </a:t>
            </a:r>
            <a:r>
              <a:rPr lang="en-GB" dirty="0" err="1"/>
              <a:t>begreber</a:t>
            </a:r>
            <a:r>
              <a:rPr lang="en-GB" dirty="0"/>
              <a:t> og </a:t>
            </a:r>
            <a:r>
              <a:rPr lang="en-GB" dirty="0" err="1"/>
              <a:t>nuancer</a:t>
            </a:r>
            <a:r>
              <a:rPr lang="en-GB" dirty="0"/>
              <a:t> </a:t>
            </a:r>
          </a:p>
        </p:txBody>
      </p:sp>
      <p:sp>
        <p:nvSpPr>
          <p:cNvPr id="2" name="Footer Placeholder 1">
            <a:extLst>
              <a:ext uri="{FF2B5EF4-FFF2-40B4-BE49-F238E27FC236}">
                <a16:creationId xmlns:a16="http://schemas.microsoft.com/office/drawing/2014/main" id="{A45995EB-10E4-4119-B468-5CD7D10A0933}"/>
              </a:ext>
            </a:extLst>
          </p:cNvPr>
          <p:cNvSpPr>
            <a:spLocks noGrp="1"/>
          </p:cNvSpPr>
          <p:nvPr>
            <p:ph type="ftr" sz="quarter" idx="16"/>
          </p:nvPr>
        </p:nvSpPr>
        <p:spPr>
          <a:xfrm>
            <a:off x="5590800" y="6541200"/>
            <a:ext cx="5497200" cy="316800"/>
          </a:xfrm>
        </p:spPr>
        <p:txBody>
          <a:bodyPr/>
          <a:lstStyle/>
          <a:p>
            <a:r>
              <a:rPr lang="en-GB"/>
              <a:t>Titel</a:t>
            </a:r>
            <a:endParaRPr lang="en-GB" dirty="0"/>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a:xfrm>
            <a:off x="11506450" y="6541200"/>
            <a:ext cx="432600" cy="316800"/>
          </a:xfrm>
        </p:spPr>
        <p:txBody>
          <a:bodyPr/>
          <a:lstStyle/>
          <a:p>
            <a:fld id="{24C8C45C-947F-4981-8B3F-4F32E973C901}" type="slidenum">
              <a:rPr lang="en-GB" smtClean="0"/>
              <a:pPr/>
              <a:t>2</a:t>
            </a:fld>
            <a:endParaRPr lang="en-GB" dirty="0"/>
          </a:p>
        </p:txBody>
      </p:sp>
      <p:sp>
        <p:nvSpPr>
          <p:cNvPr id="10" name="Date Placeholder 9">
            <a:extLst>
              <a:ext uri="{FF2B5EF4-FFF2-40B4-BE49-F238E27FC236}">
                <a16:creationId xmlns:a16="http://schemas.microsoft.com/office/drawing/2014/main" id="{4882B0FA-7BE3-EA3E-0B84-02066097039E}"/>
              </a:ext>
            </a:extLst>
          </p:cNvPr>
          <p:cNvSpPr>
            <a:spLocks noGrp="1"/>
          </p:cNvSpPr>
          <p:nvPr>
            <p:ph type="dt" sz="half" idx="18"/>
          </p:nvPr>
        </p:nvSpPr>
        <p:spPr/>
        <p:txBody>
          <a:bodyPr/>
          <a:lstStyle/>
          <a:p>
            <a:r>
              <a:rPr lang="en-GB"/>
              <a:t>Dato</a:t>
            </a:r>
            <a:endParaRPr lang="en-GB" dirty="0"/>
          </a:p>
        </p:txBody>
      </p:sp>
    </p:spTree>
    <p:custDataLst>
      <p:custData r:id="rId1"/>
      <p:custData r:id="rId2"/>
    </p:custDataLst>
    <p:extLst>
      <p:ext uri="{BB962C8B-B14F-4D97-AF65-F5344CB8AC3E}">
        <p14:creationId xmlns:p14="http://schemas.microsoft.com/office/powerpoint/2010/main" val="2320714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F01859-3849-9F43-EB24-8242AAAF665D}"/>
              </a:ext>
            </a:extLst>
          </p:cNvPr>
          <p:cNvSpPr>
            <a:spLocks noGrp="1"/>
          </p:cNvSpPr>
          <p:nvPr>
            <p:ph type="ctrTitle"/>
          </p:nvPr>
        </p:nvSpPr>
        <p:spPr>
          <a:xfrm>
            <a:off x="249859" y="3473180"/>
            <a:ext cx="11703066" cy="2778395"/>
          </a:xfrm>
        </p:spPr>
        <p:txBody>
          <a:bodyPr/>
          <a:lstStyle/>
          <a:p>
            <a:r>
              <a:rPr lang="da-DK"/>
              <a:t>Hvad gør DTU </a:t>
            </a:r>
            <a:r>
              <a:rPr lang="da-DK" sz="6000"/>
              <a:t>(allerede)?</a:t>
            </a:r>
          </a:p>
        </p:txBody>
      </p:sp>
      <p:sp>
        <p:nvSpPr>
          <p:cNvPr id="3" name="Undertitel 2">
            <a:extLst>
              <a:ext uri="{FF2B5EF4-FFF2-40B4-BE49-F238E27FC236}">
                <a16:creationId xmlns:a16="http://schemas.microsoft.com/office/drawing/2014/main" id="{B1002784-2D04-5FEE-72E0-EBC28F4878AF}"/>
              </a:ext>
            </a:extLst>
          </p:cNvPr>
          <p:cNvSpPr>
            <a:spLocks noGrp="1"/>
          </p:cNvSpPr>
          <p:nvPr>
            <p:ph type="subTitle" idx="1"/>
          </p:nvPr>
        </p:nvSpPr>
        <p:spPr/>
        <p:txBody>
          <a:bodyPr/>
          <a:lstStyle/>
          <a:p>
            <a:endParaRPr lang="da-DK"/>
          </a:p>
        </p:txBody>
      </p:sp>
      <p:sp>
        <p:nvSpPr>
          <p:cNvPr id="4" name="Pladsholder til slidenummer 3">
            <a:extLst>
              <a:ext uri="{FF2B5EF4-FFF2-40B4-BE49-F238E27FC236}">
                <a16:creationId xmlns:a16="http://schemas.microsoft.com/office/drawing/2014/main" id="{218A6632-95EE-495F-F22E-78ABB7A54B20}"/>
              </a:ext>
            </a:extLst>
          </p:cNvPr>
          <p:cNvSpPr>
            <a:spLocks noGrp="1"/>
          </p:cNvSpPr>
          <p:nvPr>
            <p:ph type="sldNum" sz="quarter" idx="17"/>
          </p:nvPr>
        </p:nvSpPr>
        <p:spPr/>
        <p:txBody>
          <a:bodyPr/>
          <a:lstStyle/>
          <a:p>
            <a:fld id="{103EA872-A674-449B-A120-B97244F8E91D}" type="slidenum">
              <a:rPr lang="en-GB" smtClean="0"/>
              <a:pPr/>
              <a:t>20</a:t>
            </a:fld>
            <a:endParaRPr lang="en-GB"/>
          </a:p>
        </p:txBody>
      </p:sp>
    </p:spTree>
    <p:extLst>
      <p:ext uri="{BB962C8B-B14F-4D97-AF65-F5344CB8AC3E}">
        <p14:creationId xmlns:p14="http://schemas.microsoft.com/office/powerpoint/2010/main" val="38936860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5205" y="260648"/>
            <a:ext cx="10607829" cy="1044653"/>
          </a:xfrm>
        </p:spPr>
        <p:txBody>
          <a:bodyPr/>
          <a:lstStyle/>
          <a:p>
            <a:r>
              <a:rPr lang="da-DK" dirty="0"/>
              <a:t>Sexisme: </a:t>
            </a:r>
            <a:r>
              <a:rPr lang="da-DK" sz="2000" dirty="0"/>
              <a:t>Hvad gør DTU i dag, som vi skal </a:t>
            </a:r>
            <a:r>
              <a:rPr lang="da-DK" dirty="0"/>
              <a:t>gøre mere af</a:t>
            </a:r>
            <a:r>
              <a:rPr lang="da-DK" sz="2000" dirty="0"/>
              <a:t> fremadrettet …</a:t>
            </a:r>
          </a:p>
        </p:txBody>
      </p:sp>
      <p:sp>
        <p:nvSpPr>
          <p:cNvPr id="3" name="Content Placeholder 2"/>
          <p:cNvSpPr>
            <a:spLocks noGrp="1"/>
          </p:cNvSpPr>
          <p:nvPr>
            <p:ph idx="1"/>
          </p:nvPr>
        </p:nvSpPr>
        <p:spPr>
          <a:xfrm>
            <a:off x="1704694" y="1619726"/>
            <a:ext cx="10426198" cy="4545578"/>
          </a:xfrm>
        </p:spPr>
        <p:txBody>
          <a:bodyPr/>
          <a:lstStyle/>
          <a:p>
            <a:pPr marL="197485" indent="-197485"/>
            <a:r>
              <a:rPr lang="da-DK" sz="1700" b="1" dirty="0"/>
              <a:t>DTU Trivselsdialog </a:t>
            </a:r>
            <a:r>
              <a:rPr lang="da-DK" sz="1700" dirty="0"/>
              <a:t>(er i 2024 suppleret med DEI kort)</a:t>
            </a:r>
            <a:r>
              <a:rPr lang="da-DK" sz="1700" b="1" dirty="0"/>
              <a:t> </a:t>
            </a:r>
            <a:endParaRPr lang="da-DK" sz="1700" b="1" dirty="0">
              <a:cs typeface="Arial"/>
            </a:endParaRPr>
          </a:p>
          <a:p>
            <a:pPr marL="413385" lvl="1" indent="-197485"/>
            <a:endParaRPr lang="da-DK" sz="1700" dirty="0">
              <a:cs typeface="Arial"/>
            </a:endParaRPr>
          </a:p>
          <a:p>
            <a:pPr marL="197485" indent="-197485"/>
            <a:r>
              <a:rPr lang="da-DK" sz="1700" b="1" dirty="0">
                <a:cs typeface="Arial"/>
              </a:rPr>
              <a:t>DTU Ledelsesdialog </a:t>
            </a:r>
            <a:r>
              <a:rPr lang="da-DK" sz="1700" dirty="0">
                <a:cs typeface="Arial"/>
              </a:rPr>
              <a:t>(igangsættes i efteråret 2024, anledning til dialog om fx bias)</a:t>
            </a:r>
          </a:p>
          <a:p>
            <a:pPr marL="197485" indent="-197485"/>
            <a:endParaRPr lang="da-DK" sz="1700" b="1" dirty="0"/>
          </a:p>
          <a:p>
            <a:pPr marL="197485" indent="-197485"/>
            <a:r>
              <a:rPr lang="da-DK" sz="1700" b="1" dirty="0"/>
              <a:t>Samarbejds- og arbejdsmiljøorganisationen </a:t>
            </a:r>
            <a:r>
              <a:rPr lang="da-DK" sz="1700" dirty="0"/>
              <a:t>(kompetenceudvikling er  er igangsat)</a:t>
            </a:r>
            <a:endParaRPr lang="da-DK" sz="1700" b="1" dirty="0"/>
          </a:p>
          <a:p>
            <a:pPr marL="197485" indent="-197485"/>
            <a:endParaRPr lang="da-DK" sz="1700" b="1" dirty="0">
              <a:cs typeface="Arial"/>
            </a:endParaRPr>
          </a:p>
          <a:p>
            <a:pPr marL="197485" indent="-197485"/>
            <a:r>
              <a:rPr lang="da-DK" sz="1700" b="1" dirty="0">
                <a:cs typeface="Arial"/>
              </a:rPr>
              <a:t>DE&amp;I er fremhævet i UMV-skabelonen </a:t>
            </a:r>
            <a:r>
              <a:rPr lang="da-DK" sz="1700" dirty="0">
                <a:cs typeface="Arial"/>
              </a:rPr>
              <a:t>(er opdateret i 2024) </a:t>
            </a:r>
          </a:p>
          <a:p>
            <a:pPr marL="197485" indent="-197485"/>
            <a:endParaRPr lang="da-DK" sz="1700" b="1" dirty="0"/>
          </a:p>
          <a:p>
            <a:pPr marL="197485" indent="-197485"/>
            <a:r>
              <a:rPr lang="da-DK" sz="1700" b="1" dirty="0"/>
              <a:t>DE&amp;I workshops </a:t>
            </a:r>
            <a:r>
              <a:rPr lang="da-DK" sz="1700" dirty="0"/>
              <a:t>(efterspørges løbende af institutterne) </a:t>
            </a:r>
          </a:p>
          <a:p>
            <a:pPr marL="197485" indent="-197485"/>
            <a:endParaRPr lang="da-DK" sz="1700" b="1" dirty="0"/>
          </a:p>
          <a:p>
            <a:pPr marL="197485" indent="-197485"/>
            <a:r>
              <a:rPr lang="da-DK" sz="1700" b="1" dirty="0"/>
              <a:t>DTU Lederprogrammet </a:t>
            </a:r>
            <a:r>
              <a:rPr lang="da-DK" sz="1700" dirty="0"/>
              <a:t>(har styrket fokus på DE&amp;I)</a:t>
            </a:r>
          </a:p>
          <a:p>
            <a:pPr marL="197485" indent="-197485"/>
            <a:endParaRPr lang="da-DK" sz="1700" b="1" dirty="0"/>
          </a:p>
          <a:p>
            <a:pPr marL="197485" indent="-197485"/>
            <a:r>
              <a:rPr lang="da-DK" sz="1700" b="1" dirty="0"/>
              <a:t>Netværk for aktører der arbejder med krænkende adfærd</a:t>
            </a:r>
            <a:r>
              <a:rPr lang="da-DK" sz="1700" dirty="0"/>
              <a:t> (deltagerne tager gerne bilaterale dialoger)</a:t>
            </a:r>
            <a:endParaRPr lang="da-DK" sz="1700" dirty="0">
              <a:cs typeface="Arial"/>
            </a:endParaRPr>
          </a:p>
          <a:p>
            <a:pPr marL="197485" indent="-197485"/>
            <a:endParaRPr lang="da-DK" sz="1700" dirty="0">
              <a:cs typeface="Arial"/>
            </a:endParaRPr>
          </a:p>
          <a:p>
            <a:pPr marL="197485" indent="-197485"/>
            <a:r>
              <a:rPr lang="da-DK" sz="1700" b="1" dirty="0"/>
              <a:t>FORDI </a:t>
            </a:r>
            <a:r>
              <a:rPr lang="da-DK" sz="1700" dirty="0"/>
              <a:t>(Forum For Diversitet og Inklusion er revitaliseret i foråret 2024) </a:t>
            </a:r>
            <a:endParaRPr lang="da-DK" sz="1700" dirty="0">
              <a:cs typeface="Arial"/>
            </a:endParaRPr>
          </a:p>
          <a:p>
            <a:pPr marL="197485" indent="-197485"/>
            <a:endParaRPr lang="da-DK" sz="1700" dirty="0">
              <a:cs typeface="Arial"/>
            </a:endParaRPr>
          </a:p>
          <a:p>
            <a:pPr marL="197485" indent="-197485"/>
            <a:endParaRPr lang="da-DK" sz="1700" dirty="0">
              <a:cs typeface="Arial"/>
            </a:endParaRPr>
          </a:p>
          <a:p>
            <a:pPr marL="197485" indent="-197485"/>
            <a:endParaRPr lang="da-DK" sz="1700" dirty="0">
              <a:cs typeface="Arial"/>
            </a:endParaRPr>
          </a:p>
        </p:txBody>
      </p:sp>
      <p:sp>
        <p:nvSpPr>
          <p:cNvPr id="4" name="Slide Number Placeholder 3"/>
          <p:cNvSpPr>
            <a:spLocks noGrp="1"/>
          </p:cNvSpPr>
          <p:nvPr>
            <p:ph type="sldNum" sz="quarter" idx="11"/>
          </p:nvPr>
        </p:nvSpPr>
        <p:spPr/>
        <p:txBody>
          <a:bodyPr/>
          <a:lstStyle/>
          <a:p>
            <a:fld id="{103EA872-A674-449B-A120-B97244F8E91D}" type="slidenum">
              <a:rPr lang="en-GB" smtClean="0"/>
              <a:pPr/>
              <a:t>21</a:t>
            </a:fld>
            <a:endParaRPr lang="en-GB"/>
          </a:p>
        </p:txBody>
      </p:sp>
    </p:spTree>
    <p:extLst>
      <p:ext uri="{BB962C8B-B14F-4D97-AF65-F5344CB8AC3E}">
        <p14:creationId xmlns:p14="http://schemas.microsoft.com/office/powerpoint/2010/main" val="29195239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F01859-3849-9F43-EB24-8242AAAF665D}"/>
              </a:ext>
            </a:extLst>
          </p:cNvPr>
          <p:cNvSpPr>
            <a:spLocks noGrp="1"/>
          </p:cNvSpPr>
          <p:nvPr>
            <p:ph type="ctrTitle"/>
          </p:nvPr>
        </p:nvSpPr>
        <p:spPr>
          <a:xfrm>
            <a:off x="249859" y="3473180"/>
            <a:ext cx="11463333" cy="2778395"/>
          </a:xfrm>
        </p:spPr>
        <p:txBody>
          <a:bodyPr/>
          <a:lstStyle/>
          <a:p>
            <a:r>
              <a:rPr lang="da-DK" b="0" dirty="0"/>
              <a:t>Krænkende adfærd</a:t>
            </a:r>
            <a:br>
              <a:rPr lang="da-DK" b="0" dirty="0"/>
            </a:br>
            <a:r>
              <a:rPr lang="da-DK" sz="3000" b="0" dirty="0">
                <a:latin typeface="+mn-lt"/>
                <a:ea typeface="+mn-ea"/>
                <a:cs typeface="+mn-cs"/>
              </a:rPr>
              <a:t>Kan handle om meget andet end sexisme (køn)  </a:t>
            </a:r>
            <a:br>
              <a:rPr lang="da-DK" b="0" dirty="0"/>
            </a:br>
            <a:endParaRPr lang="en-US" sz="6000" b="0" dirty="0"/>
          </a:p>
        </p:txBody>
      </p:sp>
      <p:sp>
        <p:nvSpPr>
          <p:cNvPr id="3" name="Undertitel 2">
            <a:extLst>
              <a:ext uri="{FF2B5EF4-FFF2-40B4-BE49-F238E27FC236}">
                <a16:creationId xmlns:a16="http://schemas.microsoft.com/office/drawing/2014/main" id="{B1002784-2D04-5FEE-72E0-EBC28F4878AF}"/>
              </a:ext>
            </a:extLst>
          </p:cNvPr>
          <p:cNvSpPr>
            <a:spLocks noGrp="1"/>
          </p:cNvSpPr>
          <p:nvPr>
            <p:ph type="subTitle" idx="1"/>
          </p:nvPr>
        </p:nvSpPr>
        <p:spPr>
          <a:xfrm>
            <a:off x="249859" y="1124744"/>
            <a:ext cx="10840028" cy="1660654"/>
          </a:xfrm>
        </p:spPr>
        <p:txBody>
          <a:bodyPr/>
          <a:lstStyle/>
          <a:p>
            <a:r>
              <a:rPr lang="da-DK" dirty="0"/>
              <a:t>Ekstra materiale (selvstændig side på DTU Inside)   </a:t>
            </a:r>
          </a:p>
        </p:txBody>
      </p:sp>
      <p:sp>
        <p:nvSpPr>
          <p:cNvPr id="4" name="Pladsholder til slidenummer 3">
            <a:extLst>
              <a:ext uri="{FF2B5EF4-FFF2-40B4-BE49-F238E27FC236}">
                <a16:creationId xmlns:a16="http://schemas.microsoft.com/office/drawing/2014/main" id="{218A6632-95EE-495F-F22E-78ABB7A54B20}"/>
              </a:ext>
            </a:extLst>
          </p:cNvPr>
          <p:cNvSpPr>
            <a:spLocks noGrp="1"/>
          </p:cNvSpPr>
          <p:nvPr>
            <p:ph type="sldNum" sz="quarter" idx="17"/>
          </p:nvPr>
        </p:nvSpPr>
        <p:spPr/>
        <p:txBody>
          <a:bodyPr/>
          <a:lstStyle/>
          <a:p>
            <a:fld id="{103EA872-A674-449B-A120-B97244F8E91D}" type="slidenum">
              <a:rPr lang="en-GB" smtClean="0"/>
              <a:pPr/>
              <a:t>22</a:t>
            </a:fld>
            <a:endParaRPr lang="en-GB"/>
          </a:p>
        </p:txBody>
      </p:sp>
    </p:spTree>
    <p:extLst>
      <p:ext uri="{BB962C8B-B14F-4D97-AF65-F5344CB8AC3E}">
        <p14:creationId xmlns:p14="http://schemas.microsoft.com/office/powerpoint/2010/main" val="41792501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da-DK" dirty="0"/>
            </a:br>
            <a:br>
              <a:rPr lang="da-DK" dirty="0"/>
            </a:br>
            <a:r>
              <a:rPr lang="da-DK" dirty="0"/>
              <a:t>Krænkende adfærd </a:t>
            </a:r>
            <a:br>
              <a:rPr lang="da-DK" dirty="0"/>
            </a:br>
            <a:r>
              <a:rPr lang="da-DK" sz="1700" b="0" dirty="0">
                <a:solidFill>
                  <a:schemeClr val="tx1"/>
                </a:solidFill>
                <a:latin typeface="+mn-lt"/>
                <a:ea typeface="+mn-ea"/>
                <a:cs typeface="+mn-cs"/>
              </a:rPr>
              <a:t>kan handle om meget andet end sexisme (køn)</a:t>
            </a:r>
            <a:br>
              <a:rPr lang="da-DK" sz="1700" b="0" dirty="0">
                <a:solidFill>
                  <a:schemeClr val="tx1"/>
                </a:solidFill>
                <a:latin typeface="+mn-lt"/>
                <a:ea typeface="+mn-ea"/>
                <a:cs typeface="+mn-cs"/>
              </a:rPr>
            </a:br>
            <a:r>
              <a:rPr lang="da-DK" sz="1700" b="0" dirty="0">
                <a:solidFill>
                  <a:schemeClr val="tx1"/>
                </a:solidFill>
                <a:latin typeface="+mn-lt"/>
                <a:ea typeface="+mn-ea"/>
                <a:cs typeface="+mn-cs"/>
              </a:rPr>
              <a:t> </a:t>
            </a:r>
          </a:p>
        </p:txBody>
      </p:sp>
      <p:sp>
        <p:nvSpPr>
          <p:cNvPr id="3" name="Content Placeholder 2"/>
          <p:cNvSpPr>
            <a:spLocks noGrp="1"/>
          </p:cNvSpPr>
          <p:nvPr>
            <p:ph idx="1"/>
          </p:nvPr>
        </p:nvSpPr>
        <p:spPr>
          <a:xfrm>
            <a:off x="1702718" y="1403702"/>
            <a:ext cx="9588833" cy="4545578"/>
          </a:xfrm>
        </p:spPr>
        <p:txBody>
          <a:bodyPr/>
          <a:lstStyle/>
          <a:p>
            <a:pPr marL="0" indent="0">
              <a:buNone/>
            </a:pPr>
            <a:r>
              <a:rPr lang="da-DK" sz="1700" b="1" dirty="0"/>
              <a:t>På DTU accepterer vi ikke krænkende adfærd</a:t>
            </a:r>
          </a:p>
          <a:p>
            <a:pPr marL="197485" indent="-197485"/>
            <a:r>
              <a:rPr lang="da-DK" sz="1700" dirty="0"/>
              <a:t>Ved krænkende adfærd forstår DTU, at du bliver udsat for ubehagelig eller nedværdigende adfærd, som du oplever, at det er svært at forsvare dig i mod.</a:t>
            </a:r>
            <a:endParaRPr lang="da-DK" sz="1700" dirty="0">
              <a:cs typeface="Arial"/>
            </a:endParaRPr>
          </a:p>
          <a:p>
            <a:pPr marL="0" indent="0">
              <a:buNone/>
            </a:pPr>
            <a:endParaRPr lang="da-DK" sz="1700" b="1" dirty="0"/>
          </a:p>
          <a:p>
            <a:pPr marL="0" indent="0">
              <a:buNone/>
            </a:pPr>
            <a:r>
              <a:rPr lang="da-DK" sz="1700" b="1" dirty="0"/>
              <a:t>Tal om det, hvis du har oplevet krænkende adfærd</a:t>
            </a:r>
            <a:endParaRPr lang="da-DK" sz="1700" dirty="0"/>
          </a:p>
          <a:p>
            <a:pPr marL="197485" indent="-197485"/>
            <a:r>
              <a:rPr lang="da-DK" sz="1700" dirty="0"/>
              <a:t>Når vi oplever hændelser som det er svært at forsvare sig imod opfordrer DTU til en åben dialog om det du oplever</a:t>
            </a:r>
            <a:endParaRPr lang="da-DK" sz="1700" dirty="0">
              <a:cs typeface="Arial"/>
            </a:endParaRPr>
          </a:p>
          <a:p>
            <a:pPr marL="197485" indent="-197485"/>
            <a:r>
              <a:rPr lang="da-DK" sz="1700" dirty="0"/>
              <a:t>Den åbne dialog er afgørende for at DTU kender til, og kan forebygge og håndtere krænkelser.</a:t>
            </a:r>
            <a:endParaRPr lang="da-DK" sz="1700" dirty="0">
              <a:cs typeface="Arial"/>
            </a:endParaRPr>
          </a:p>
          <a:p>
            <a:pPr marL="0" indent="0">
              <a:buNone/>
            </a:pPr>
            <a:endParaRPr lang="da-DK" sz="1700" b="1" dirty="0"/>
          </a:p>
          <a:p>
            <a:pPr marL="0" indent="0">
              <a:buNone/>
            </a:pPr>
            <a:r>
              <a:rPr lang="da-DK" sz="1700" b="1" dirty="0"/>
              <a:t>Hvis du har oplevet en krænkende situation, har du flere muligheder</a:t>
            </a:r>
          </a:p>
          <a:p>
            <a:r>
              <a:rPr lang="da-DK" sz="1700" dirty="0"/>
              <a:t>Læs mere om mulighederne på </a:t>
            </a:r>
            <a:r>
              <a:rPr lang="da-DK" sz="1700" dirty="0">
                <a:hlinkClick r:id="rId2"/>
              </a:rPr>
              <a:t>DTU Inside</a:t>
            </a:r>
            <a:endParaRPr lang="da-DK" sz="1700" dirty="0"/>
          </a:p>
          <a:p>
            <a:pPr marL="197485" indent="-197485"/>
            <a:r>
              <a:rPr lang="da-DK" sz="1700" dirty="0"/>
              <a:t>Det vigtigste er at vælge en du har tillid til</a:t>
            </a:r>
            <a:endParaRPr lang="da-DK" sz="1700" dirty="0">
              <a:cs typeface="Arial"/>
            </a:endParaRPr>
          </a:p>
          <a:p>
            <a:pPr marL="0" indent="0">
              <a:buNone/>
            </a:pPr>
            <a:endParaRPr lang="da-DK" sz="1700" b="1" dirty="0"/>
          </a:p>
          <a:p>
            <a:pPr marL="0" indent="0">
              <a:buNone/>
            </a:pPr>
            <a:r>
              <a:rPr lang="da-DK" sz="1700" b="1" dirty="0"/>
              <a:t>Anonym registrering af din oplevelse er også muligt via </a:t>
            </a:r>
            <a:r>
              <a:rPr lang="da-DK" sz="1700" dirty="0">
                <a:hlinkClick r:id="rId3"/>
              </a:rPr>
              <a:t>DTU’s psykologrådgivning</a:t>
            </a:r>
            <a:endParaRPr lang="da-DK" sz="1700" b="1" dirty="0"/>
          </a:p>
          <a:p>
            <a:pPr marL="197485" indent="-197485"/>
            <a:r>
              <a:rPr lang="da-DK" sz="1700" dirty="0"/>
              <a:t>Psykologer er underlagt en særlig lovbestemt tavshedspligt  </a:t>
            </a:r>
            <a:endParaRPr lang="da-DK" sz="1700" dirty="0">
              <a:cs typeface="Arial"/>
            </a:endParaRPr>
          </a:p>
          <a:p>
            <a:pPr marL="197485" indent="-197485"/>
            <a:r>
              <a:rPr lang="da-DK" sz="1700" dirty="0"/>
              <a:t>Din registrering aktiverer ikke i sig selv nogen former for handling</a:t>
            </a:r>
            <a:endParaRPr lang="da-DK" sz="1700" dirty="0">
              <a:cs typeface="Arial"/>
            </a:endParaRPr>
          </a:p>
        </p:txBody>
      </p:sp>
      <p:sp>
        <p:nvSpPr>
          <p:cNvPr id="4" name="Slide Number Placeholder 3"/>
          <p:cNvSpPr>
            <a:spLocks noGrp="1"/>
          </p:cNvSpPr>
          <p:nvPr>
            <p:ph type="sldNum" sz="quarter" idx="11"/>
          </p:nvPr>
        </p:nvSpPr>
        <p:spPr/>
        <p:txBody>
          <a:bodyPr/>
          <a:lstStyle/>
          <a:p>
            <a:fld id="{103EA872-A674-449B-A120-B97244F8E91D}" type="slidenum">
              <a:rPr lang="en-GB" smtClean="0"/>
              <a:pPr/>
              <a:t>23</a:t>
            </a:fld>
            <a:endParaRPr lang="en-GB"/>
          </a:p>
        </p:txBody>
      </p:sp>
    </p:spTree>
    <p:extLst>
      <p:ext uri="{BB962C8B-B14F-4D97-AF65-F5344CB8AC3E}">
        <p14:creationId xmlns:p14="http://schemas.microsoft.com/office/powerpoint/2010/main" val="1478811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lede 11">
            <a:extLst>
              <a:ext uri="{FF2B5EF4-FFF2-40B4-BE49-F238E27FC236}">
                <a16:creationId xmlns:a16="http://schemas.microsoft.com/office/drawing/2014/main" id="{EC7305EE-D574-FE7F-D478-6AC94E057FCE}"/>
              </a:ext>
            </a:extLst>
          </p:cNvPr>
          <p:cNvPicPr>
            <a:picLocks noChangeAspect="1"/>
          </p:cNvPicPr>
          <p:nvPr/>
        </p:nvPicPr>
        <p:blipFill>
          <a:blip r:embed="rId3"/>
          <a:stretch>
            <a:fillRect/>
          </a:stretch>
        </p:blipFill>
        <p:spPr>
          <a:xfrm>
            <a:off x="1732207" y="1246919"/>
            <a:ext cx="7206344" cy="4990393"/>
          </a:xfrm>
          <a:prstGeom prst="rect">
            <a:avLst/>
          </a:prstGeom>
          <a:noFill/>
        </p:spPr>
      </p:pic>
      <p:sp>
        <p:nvSpPr>
          <p:cNvPr id="4" name="Pladsholder til slidenummer 3">
            <a:extLst>
              <a:ext uri="{FF2B5EF4-FFF2-40B4-BE49-F238E27FC236}">
                <a16:creationId xmlns:a16="http://schemas.microsoft.com/office/drawing/2014/main" id="{02B0C8CB-BFD5-ECB4-C955-BF33A0639C7B}"/>
              </a:ext>
            </a:extLst>
          </p:cNvPr>
          <p:cNvSpPr>
            <a:spLocks noGrp="1"/>
          </p:cNvSpPr>
          <p:nvPr>
            <p:ph type="sldNum" sz="quarter" idx="11"/>
          </p:nvPr>
        </p:nvSpPr>
        <p:spPr>
          <a:xfrm>
            <a:off x="11506450" y="6541200"/>
            <a:ext cx="432600" cy="316800"/>
          </a:xfrm>
        </p:spPr>
        <p:txBody>
          <a:bodyPr anchor="ctr">
            <a:normAutofit/>
          </a:bodyPr>
          <a:lstStyle/>
          <a:p>
            <a:fld id="{103EA872-A674-449B-A120-B97244F8E91D}" type="slidenum">
              <a:rPr lang="en-GB" smtClean="0"/>
              <a:pPr/>
              <a:t>3</a:t>
            </a:fld>
            <a:endParaRPr lang="en-GB"/>
          </a:p>
        </p:txBody>
      </p:sp>
      <p:sp>
        <p:nvSpPr>
          <p:cNvPr id="7" name="Titel 1">
            <a:extLst>
              <a:ext uri="{FF2B5EF4-FFF2-40B4-BE49-F238E27FC236}">
                <a16:creationId xmlns:a16="http://schemas.microsoft.com/office/drawing/2014/main" id="{41040A7B-F707-1A63-A87E-DFBF5EA67EA9}"/>
              </a:ext>
            </a:extLst>
          </p:cNvPr>
          <p:cNvSpPr>
            <a:spLocks noGrp="1"/>
          </p:cNvSpPr>
          <p:nvPr>
            <p:ph type="title"/>
          </p:nvPr>
        </p:nvSpPr>
        <p:spPr>
          <a:xfrm>
            <a:off x="1774726" y="426127"/>
            <a:ext cx="9312374" cy="972716"/>
          </a:xfrm>
        </p:spPr>
        <p:txBody>
          <a:bodyPr/>
          <a:lstStyle/>
          <a:p>
            <a:r>
              <a:rPr lang="da-DK" dirty="0">
                <a:cs typeface="Arial"/>
              </a:rPr>
              <a:t>VIVE rapporten </a:t>
            </a:r>
            <a:r>
              <a:rPr lang="da-DK" b="0" dirty="0">
                <a:cs typeface="Arial"/>
              </a:rPr>
              <a:t>(uddrag)</a:t>
            </a:r>
            <a:br>
              <a:rPr lang="da-DK" b="0" dirty="0">
                <a:cs typeface="Arial"/>
              </a:rPr>
            </a:br>
            <a:endParaRPr lang="da-DK" b="0" dirty="0">
              <a:cs typeface="Arial"/>
            </a:endParaRPr>
          </a:p>
        </p:txBody>
      </p:sp>
    </p:spTree>
    <p:extLst>
      <p:ext uri="{BB962C8B-B14F-4D97-AF65-F5344CB8AC3E}">
        <p14:creationId xmlns:p14="http://schemas.microsoft.com/office/powerpoint/2010/main" val="4185154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age of a book&#10;&#10;Description automatically generated">
            <a:extLst>
              <a:ext uri="{FF2B5EF4-FFF2-40B4-BE49-F238E27FC236}">
                <a16:creationId xmlns:a16="http://schemas.microsoft.com/office/drawing/2014/main" id="{5D1186AF-33CE-B67E-3085-E8BDD8D3ACD3}"/>
              </a:ext>
            </a:extLst>
          </p:cNvPr>
          <p:cNvPicPr>
            <a:picLocks noGrp="1" noChangeAspect="1"/>
          </p:cNvPicPr>
          <p:nvPr>
            <p:ph idx="1"/>
          </p:nvPr>
        </p:nvPicPr>
        <p:blipFill>
          <a:blip r:embed="rId3"/>
          <a:stretch>
            <a:fillRect/>
          </a:stretch>
        </p:blipFill>
        <p:spPr>
          <a:xfrm>
            <a:off x="1753844" y="1412776"/>
            <a:ext cx="10436569" cy="4896544"/>
          </a:xfrm>
        </p:spPr>
      </p:pic>
      <p:sp>
        <p:nvSpPr>
          <p:cNvPr id="4" name="Slide Number Placeholder 3">
            <a:extLst>
              <a:ext uri="{FF2B5EF4-FFF2-40B4-BE49-F238E27FC236}">
                <a16:creationId xmlns:a16="http://schemas.microsoft.com/office/drawing/2014/main" id="{17C156AF-CD9D-0AAE-3DEC-69EA27E1217A}"/>
              </a:ext>
            </a:extLst>
          </p:cNvPr>
          <p:cNvSpPr>
            <a:spLocks noGrp="1"/>
          </p:cNvSpPr>
          <p:nvPr>
            <p:ph type="sldNum" sz="quarter" idx="11"/>
          </p:nvPr>
        </p:nvSpPr>
        <p:spPr/>
        <p:txBody>
          <a:bodyPr/>
          <a:lstStyle/>
          <a:p>
            <a:fld id="{103EA872-A674-449B-A120-B97244F8E91D}" type="slidenum">
              <a:rPr lang="en-GB" smtClean="0"/>
              <a:pPr/>
              <a:t>4</a:t>
            </a:fld>
            <a:endParaRPr lang="en-GB"/>
          </a:p>
        </p:txBody>
      </p:sp>
      <p:sp>
        <p:nvSpPr>
          <p:cNvPr id="8" name="Titel 1">
            <a:extLst>
              <a:ext uri="{FF2B5EF4-FFF2-40B4-BE49-F238E27FC236}">
                <a16:creationId xmlns:a16="http://schemas.microsoft.com/office/drawing/2014/main" id="{41040A7B-F707-1A63-A87E-DFBF5EA67EA9}"/>
              </a:ext>
            </a:extLst>
          </p:cNvPr>
          <p:cNvSpPr>
            <a:spLocks noGrp="1"/>
          </p:cNvSpPr>
          <p:nvPr>
            <p:ph type="title"/>
          </p:nvPr>
        </p:nvSpPr>
        <p:spPr>
          <a:xfrm>
            <a:off x="1774726" y="426127"/>
            <a:ext cx="9312374" cy="972716"/>
          </a:xfrm>
        </p:spPr>
        <p:txBody>
          <a:bodyPr/>
          <a:lstStyle/>
          <a:p>
            <a:r>
              <a:rPr lang="da-DK" dirty="0">
                <a:cs typeface="Arial"/>
              </a:rPr>
              <a:t>VIVE rapporten </a:t>
            </a:r>
            <a:r>
              <a:rPr lang="da-DK" b="0" dirty="0">
                <a:cs typeface="Arial"/>
              </a:rPr>
              <a:t>(uddrag)</a:t>
            </a:r>
            <a:br>
              <a:rPr lang="da-DK" b="0" dirty="0">
                <a:cs typeface="Arial"/>
              </a:rPr>
            </a:br>
            <a:endParaRPr lang="da-DK" b="0" dirty="0">
              <a:cs typeface="Arial"/>
            </a:endParaRPr>
          </a:p>
        </p:txBody>
      </p:sp>
    </p:spTree>
    <p:extLst>
      <p:ext uri="{BB962C8B-B14F-4D97-AF65-F5344CB8AC3E}">
        <p14:creationId xmlns:p14="http://schemas.microsoft.com/office/powerpoint/2010/main" val="565306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040A7B-F707-1A63-A87E-DFBF5EA67EA9}"/>
              </a:ext>
            </a:extLst>
          </p:cNvPr>
          <p:cNvSpPr>
            <a:spLocks noGrp="1"/>
          </p:cNvSpPr>
          <p:nvPr>
            <p:ph type="title"/>
          </p:nvPr>
        </p:nvSpPr>
        <p:spPr/>
        <p:txBody>
          <a:bodyPr/>
          <a:lstStyle/>
          <a:p>
            <a:r>
              <a:rPr lang="da-DK" dirty="0">
                <a:cs typeface="Arial"/>
              </a:rPr>
              <a:t>VIVE rapporten </a:t>
            </a:r>
            <a:r>
              <a:rPr lang="da-DK" b="0" dirty="0">
                <a:cs typeface="Arial"/>
              </a:rPr>
              <a:t>(uddrag)</a:t>
            </a:r>
            <a:br>
              <a:rPr lang="da-DK" b="0" dirty="0">
                <a:cs typeface="Arial"/>
              </a:rPr>
            </a:br>
            <a:endParaRPr lang="da-DK" b="0" dirty="0">
              <a:cs typeface="Arial"/>
            </a:endParaRPr>
          </a:p>
        </p:txBody>
      </p:sp>
      <p:sp>
        <p:nvSpPr>
          <p:cNvPr id="3" name="Pladsholder til indhold 2">
            <a:extLst>
              <a:ext uri="{FF2B5EF4-FFF2-40B4-BE49-F238E27FC236}">
                <a16:creationId xmlns:a16="http://schemas.microsoft.com/office/drawing/2014/main" id="{42DAAC8A-7E33-AE5C-5EA8-2D5F86680E4E}"/>
              </a:ext>
            </a:extLst>
          </p:cNvPr>
          <p:cNvSpPr>
            <a:spLocks noGrp="1"/>
          </p:cNvSpPr>
          <p:nvPr>
            <p:ph idx="1"/>
          </p:nvPr>
        </p:nvSpPr>
        <p:spPr/>
        <p:txBody>
          <a:bodyPr/>
          <a:lstStyle/>
          <a:p>
            <a:pPr marL="0" indent="0">
              <a:buNone/>
            </a:pPr>
            <a:endParaRPr lang="da-DK">
              <a:cs typeface="Arial"/>
            </a:endParaRPr>
          </a:p>
        </p:txBody>
      </p:sp>
      <p:sp>
        <p:nvSpPr>
          <p:cNvPr id="4" name="Pladsholder til slidenummer 3">
            <a:extLst>
              <a:ext uri="{FF2B5EF4-FFF2-40B4-BE49-F238E27FC236}">
                <a16:creationId xmlns:a16="http://schemas.microsoft.com/office/drawing/2014/main" id="{0E7B63ED-9C96-B0C1-0BF6-3B0812A389BE}"/>
              </a:ext>
            </a:extLst>
          </p:cNvPr>
          <p:cNvSpPr>
            <a:spLocks noGrp="1"/>
          </p:cNvSpPr>
          <p:nvPr>
            <p:ph type="sldNum" sz="quarter" idx="11"/>
          </p:nvPr>
        </p:nvSpPr>
        <p:spPr/>
        <p:txBody>
          <a:bodyPr/>
          <a:lstStyle/>
          <a:p>
            <a:fld id="{103EA872-A674-449B-A120-B97244F8E91D}" type="slidenum">
              <a:rPr lang="en-GB" smtClean="0"/>
              <a:pPr/>
              <a:t>5</a:t>
            </a:fld>
            <a:endParaRPr lang="en-GB"/>
          </a:p>
        </p:txBody>
      </p:sp>
      <p:pic>
        <p:nvPicPr>
          <p:cNvPr id="5" name="Billede 4">
            <a:extLst>
              <a:ext uri="{FF2B5EF4-FFF2-40B4-BE49-F238E27FC236}">
                <a16:creationId xmlns:a16="http://schemas.microsoft.com/office/drawing/2014/main" id="{7B05BF1B-58FC-CF07-4C37-B9FE1556D57D}"/>
              </a:ext>
            </a:extLst>
          </p:cNvPr>
          <p:cNvPicPr>
            <a:picLocks noChangeAspect="1"/>
          </p:cNvPicPr>
          <p:nvPr/>
        </p:nvPicPr>
        <p:blipFill rotWithShape="1">
          <a:blip r:embed="rId3"/>
          <a:srcRect t="10268"/>
          <a:stretch/>
        </p:blipFill>
        <p:spPr>
          <a:xfrm>
            <a:off x="1774726" y="1451641"/>
            <a:ext cx="8928992" cy="4817539"/>
          </a:xfrm>
          <a:prstGeom prst="rect">
            <a:avLst/>
          </a:prstGeom>
        </p:spPr>
      </p:pic>
    </p:spTree>
    <p:extLst>
      <p:ext uri="{BB962C8B-B14F-4D97-AF65-F5344CB8AC3E}">
        <p14:creationId xmlns:p14="http://schemas.microsoft.com/office/powerpoint/2010/main" val="1341141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AE28D6FE-5F33-2211-F451-672F4B2F9A11}"/>
              </a:ext>
            </a:extLst>
          </p:cNvPr>
          <p:cNvSpPr>
            <a:spLocks noGrp="1"/>
          </p:cNvSpPr>
          <p:nvPr>
            <p:ph type="sldNum" sz="quarter" idx="11"/>
          </p:nvPr>
        </p:nvSpPr>
        <p:spPr/>
        <p:txBody>
          <a:bodyPr/>
          <a:lstStyle/>
          <a:p>
            <a:fld id="{103EA872-A674-449B-A120-B97244F8E91D}" type="slidenum">
              <a:rPr lang="en-GB" smtClean="0"/>
              <a:pPr/>
              <a:t>6</a:t>
            </a:fld>
            <a:endParaRPr lang="en-GB"/>
          </a:p>
        </p:txBody>
      </p:sp>
      <p:pic>
        <p:nvPicPr>
          <p:cNvPr id="4" name="Billede 3">
            <a:extLst>
              <a:ext uri="{FF2B5EF4-FFF2-40B4-BE49-F238E27FC236}">
                <a16:creationId xmlns:a16="http://schemas.microsoft.com/office/drawing/2014/main" id="{937670C9-5EAB-C49E-BD63-A675F472EF3C}"/>
              </a:ext>
            </a:extLst>
          </p:cNvPr>
          <p:cNvPicPr>
            <a:picLocks noChangeAspect="1"/>
          </p:cNvPicPr>
          <p:nvPr/>
        </p:nvPicPr>
        <p:blipFill rotWithShape="1">
          <a:blip r:embed="rId3"/>
          <a:srcRect t="3271" b="56299"/>
          <a:stretch/>
        </p:blipFill>
        <p:spPr>
          <a:xfrm>
            <a:off x="1918742" y="1484783"/>
            <a:ext cx="5904656" cy="3257741"/>
          </a:xfrm>
          <a:prstGeom prst="rect">
            <a:avLst/>
          </a:prstGeom>
        </p:spPr>
      </p:pic>
      <p:pic>
        <p:nvPicPr>
          <p:cNvPr id="6" name="Billede 5">
            <a:extLst>
              <a:ext uri="{FF2B5EF4-FFF2-40B4-BE49-F238E27FC236}">
                <a16:creationId xmlns:a16="http://schemas.microsoft.com/office/drawing/2014/main" id="{605CAC5C-AAE7-3595-95F5-E0C0A129C7AE}"/>
              </a:ext>
            </a:extLst>
          </p:cNvPr>
          <p:cNvPicPr>
            <a:picLocks noChangeAspect="1"/>
          </p:cNvPicPr>
          <p:nvPr/>
        </p:nvPicPr>
        <p:blipFill rotWithShape="1">
          <a:blip r:embed="rId3"/>
          <a:srcRect t="77300" b="1643"/>
          <a:stretch/>
        </p:blipFill>
        <p:spPr>
          <a:xfrm>
            <a:off x="1896999" y="4534324"/>
            <a:ext cx="5926399" cy="1702988"/>
          </a:xfrm>
          <a:prstGeom prst="rect">
            <a:avLst/>
          </a:prstGeom>
        </p:spPr>
      </p:pic>
      <p:sp>
        <p:nvSpPr>
          <p:cNvPr id="10" name="Tekstfelt 9">
            <a:extLst>
              <a:ext uri="{FF2B5EF4-FFF2-40B4-BE49-F238E27FC236}">
                <a16:creationId xmlns:a16="http://schemas.microsoft.com/office/drawing/2014/main" id="{CB1DBB64-2FBB-3B08-207C-406F8248D83B}"/>
              </a:ext>
            </a:extLst>
          </p:cNvPr>
          <p:cNvSpPr txBox="1"/>
          <p:nvPr/>
        </p:nvSpPr>
        <p:spPr>
          <a:xfrm>
            <a:off x="8165531" y="1462712"/>
            <a:ext cx="3618307" cy="3262432"/>
          </a:xfrm>
          <a:prstGeom prst="rect">
            <a:avLst/>
          </a:prstGeom>
          <a:noFill/>
        </p:spPr>
        <p:txBody>
          <a:bodyPr wrap="square">
            <a:spAutoFit/>
          </a:bodyPr>
          <a:lstStyle/>
          <a:p>
            <a:r>
              <a:rPr lang="da-DK" sz="2000" b="1" dirty="0"/>
              <a:t>Blandt ph.d.-studerende med tilknytning til institutionerne CBS og DTU er der flest, der har oplevet sexistiske hændelser. </a:t>
            </a:r>
            <a:br>
              <a:rPr lang="da-DK" sz="2000" dirty="0"/>
            </a:br>
            <a:endParaRPr lang="da-DK" sz="2000" dirty="0"/>
          </a:p>
          <a:p>
            <a:br>
              <a:rPr lang="da-DK" sz="2000" dirty="0"/>
            </a:br>
            <a:r>
              <a:rPr lang="da-DK" dirty="0"/>
              <a:t>Kilde: VIVE rapport, s. 39</a:t>
            </a:r>
          </a:p>
        </p:txBody>
      </p:sp>
      <p:sp>
        <p:nvSpPr>
          <p:cNvPr id="8" name="Titel 1">
            <a:extLst>
              <a:ext uri="{FF2B5EF4-FFF2-40B4-BE49-F238E27FC236}">
                <a16:creationId xmlns:a16="http://schemas.microsoft.com/office/drawing/2014/main" id="{41040A7B-F707-1A63-A87E-DFBF5EA67EA9}"/>
              </a:ext>
            </a:extLst>
          </p:cNvPr>
          <p:cNvSpPr txBox="1">
            <a:spLocks/>
          </p:cNvSpPr>
          <p:nvPr/>
        </p:nvSpPr>
        <p:spPr>
          <a:xfrm>
            <a:off x="1774726" y="426127"/>
            <a:ext cx="9312374" cy="972716"/>
          </a:xfrm>
          <a:prstGeom prst="rect">
            <a:avLst/>
          </a:prstGeom>
        </p:spPr>
        <p:txBody>
          <a:bodyPr/>
          <a:lst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a:lstStyle>
          <a:p>
            <a:r>
              <a:rPr lang="da-DK" kern="0">
                <a:cs typeface="Arial"/>
              </a:rPr>
              <a:t>VIVE rapporten </a:t>
            </a:r>
            <a:r>
              <a:rPr lang="da-DK" b="0" kern="0">
                <a:cs typeface="Arial"/>
              </a:rPr>
              <a:t>(uddrag)</a:t>
            </a:r>
            <a:br>
              <a:rPr lang="da-DK" b="0" kern="0">
                <a:cs typeface="Arial"/>
              </a:rPr>
            </a:br>
            <a:endParaRPr lang="da-DK" b="0" kern="0" dirty="0">
              <a:cs typeface="Arial"/>
            </a:endParaRPr>
          </a:p>
        </p:txBody>
      </p:sp>
    </p:spTree>
    <p:extLst>
      <p:ext uri="{BB962C8B-B14F-4D97-AF65-F5344CB8AC3E}">
        <p14:creationId xmlns:p14="http://schemas.microsoft.com/office/powerpoint/2010/main" val="2368706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6DC48-EA23-C76E-19F4-7E27626E5D0F}"/>
              </a:ext>
            </a:extLst>
          </p:cNvPr>
          <p:cNvSpPr>
            <a:spLocks noGrp="1"/>
          </p:cNvSpPr>
          <p:nvPr>
            <p:ph type="title"/>
          </p:nvPr>
        </p:nvSpPr>
        <p:spPr/>
        <p:txBody>
          <a:bodyPr/>
          <a:lstStyle/>
          <a:p>
            <a:r>
              <a:rPr lang="da-DK" dirty="0"/>
              <a:t>VIVE rapporten </a:t>
            </a:r>
            <a:r>
              <a:rPr lang="da-DK" b="0" dirty="0"/>
              <a:t>(direktions holdning) </a:t>
            </a:r>
            <a:r>
              <a:rPr lang="da-DK" dirty="0"/>
              <a:t> </a:t>
            </a:r>
            <a:br>
              <a:rPr lang="da-DK" dirty="0"/>
            </a:br>
            <a:endParaRPr lang="da-DK" dirty="0"/>
          </a:p>
        </p:txBody>
      </p:sp>
      <p:sp>
        <p:nvSpPr>
          <p:cNvPr id="3" name="Content Placeholder 2">
            <a:extLst>
              <a:ext uri="{FF2B5EF4-FFF2-40B4-BE49-F238E27FC236}">
                <a16:creationId xmlns:a16="http://schemas.microsoft.com/office/drawing/2014/main" id="{475E968F-CF32-A322-A191-1B58C18854CD}"/>
              </a:ext>
            </a:extLst>
          </p:cNvPr>
          <p:cNvSpPr>
            <a:spLocks noGrp="1"/>
          </p:cNvSpPr>
          <p:nvPr>
            <p:ph idx="1"/>
          </p:nvPr>
        </p:nvSpPr>
        <p:spPr>
          <a:xfrm>
            <a:off x="1774726" y="1706328"/>
            <a:ext cx="8928992" cy="4545578"/>
          </a:xfrm>
        </p:spPr>
        <p:txBody>
          <a:bodyPr/>
          <a:lstStyle/>
          <a:p>
            <a:pPr marL="0" indent="0">
              <a:buNone/>
            </a:pPr>
            <a:r>
              <a:rPr lang="da-DK" sz="5400" dirty="0"/>
              <a:t>VIVE rapporten gør indtryk, vi anerkender tallene - og rapportens konklusioner kalder på refleksion og handling</a:t>
            </a:r>
          </a:p>
        </p:txBody>
      </p:sp>
      <p:sp>
        <p:nvSpPr>
          <p:cNvPr id="4" name="Slide Number Placeholder 3">
            <a:extLst>
              <a:ext uri="{FF2B5EF4-FFF2-40B4-BE49-F238E27FC236}">
                <a16:creationId xmlns:a16="http://schemas.microsoft.com/office/drawing/2014/main" id="{B969B047-F029-B821-184D-EA5FA25D1AE2}"/>
              </a:ext>
            </a:extLst>
          </p:cNvPr>
          <p:cNvSpPr>
            <a:spLocks noGrp="1"/>
          </p:cNvSpPr>
          <p:nvPr>
            <p:ph type="sldNum" sz="quarter" idx="11"/>
          </p:nvPr>
        </p:nvSpPr>
        <p:spPr/>
        <p:txBody>
          <a:bodyPr/>
          <a:lstStyle/>
          <a:p>
            <a:fld id="{103EA872-A674-449B-A120-B97244F8E91D}" type="slidenum">
              <a:rPr lang="en-GB" smtClean="0"/>
              <a:pPr/>
              <a:t>7</a:t>
            </a:fld>
            <a:endParaRPr lang="en-GB" dirty="0"/>
          </a:p>
        </p:txBody>
      </p:sp>
    </p:spTree>
    <p:extLst>
      <p:ext uri="{BB962C8B-B14F-4D97-AF65-F5344CB8AC3E}">
        <p14:creationId xmlns:p14="http://schemas.microsoft.com/office/powerpoint/2010/main" val="729924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a:xfrm>
            <a:off x="406574" y="1628800"/>
            <a:ext cx="10840028" cy="2706458"/>
          </a:xfrm>
        </p:spPr>
        <p:txBody>
          <a:bodyPr/>
          <a:lstStyle/>
          <a:p>
            <a:r>
              <a:rPr lang="en-GB" dirty="0" err="1"/>
              <a:t>Sexisme</a:t>
            </a:r>
            <a:r>
              <a:rPr lang="en-GB" dirty="0"/>
              <a:t>, </a:t>
            </a:r>
            <a:br>
              <a:rPr lang="en-GB" dirty="0"/>
            </a:br>
            <a:r>
              <a:rPr lang="en-GB" dirty="0" err="1"/>
              <a:t>hvad</a:t>
            </a:r>
            <a:r>
              <a:rPr lang="en-GB" dirty="0"/>
              <a:t> er det?</a:t>
            </a:r>
          </a:p>
        </p:txBody>
      </p:sp>
      <p:sp>
        <p:nvSpPr>
          <p:cNvPr id="5" name="Subtitle 4">
            <a:extLst>
              <a:ext uri="{FF2B5EF4-FFF2-40B4-BE49-F238E27FC236}">
                <a16:creationId xmlns:a16="http://schemas.microsoft.com/office/drawing/2014/main" id="{88CE6942-A17C-4247-86C6-41FACF7E90AC}"/>
              </a:ext>
            </a:extLst>
          </p:cNvPr>
          <p:cNvSpPr>
            <a:spLocks noGrp="1"/>
          </p:cNvSpPr>
          <p:nvPr>
            <p:ph type="subTitle" idx="1"/>
          </p:nvPr>
        </p:nvSpPr>
        <p:spPr>
          <a:xfrm>
            <a:off x="408856" y="5517232"/>
            <a:ext cx="10840028" cy="576064"/>
          </a:xfrm>
        </p:spPr>
        <p:txBody>
          <a:bodyPr/>
          <a:lstStyle/>
          <a:p>
            <a:endParaRPr lang="en-GB" dirty="0"/>
          </a:p>
          <a:p>
            <a:endParaRPr lang="en-GB" dirty="0"/>
          </a:p>
          <a:p>
            <a:endParaRPr lang="en-GB" sz="2000" dirty="0"/>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p:txBody>
          <a:bodyPr/>
          <a:lstStyle/>
          <a:p>
            <a:fld id="{24C8C45C-947F-4981-8B3F-4F32E973C901}" type="slidenum">
              <a:rPr lang="en-GB" smtClean="0"/>
              <a:pPr/>
              <a:t>8</a:t>
            </a:fld>
            <a:endParaRPr lang="en-GB" dirty="0"/>
          </a:p>
        </p:txBody>
      </p:sp>
    </p:spTree>
    <p:custDataLst>
      <p:custData r:id="rId1"/>
      <p:custData r:id="rId2"/>
    </p:custDataLst>
    <p:extLst>
      <p:ext uri="{BB962C8B-B14F-4D97-AF65-F5344CB8AC3E}">
        <p14:creationId xmlns:p14="http://schemas.microsoft.com/office/powerpoint/2010/main" val="2625181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ea typeface="Calibri" panose="020F0502020204030204" pitchFamily="34" charset="0"/>
              </a:rPr>
              <a:t>Sexisme </a:t>
            </a:r>
            <a:r>
              <a:rPr lang="da-DK" b="0" dirty="0">
                <a:ea typeface="Calibri" panose="020F0502020204030204" pitchFamily="34" charset="0"/>
              </a:rPr>
              <a:t>(definition)</a:t>
            </a:r>
            <a:endParaRPr lang="da-DK" b="0" dirty="0"/>
          </a:p>
        </p:txBody>
      </p:sp>
      <p:sp>
        <p:nvSpPr>
          <p:cNvPr id="3" name="Content Placeholder 2"/>
          <p:cNvSpPr>
            <a:spLocks noGrp="1"/>
          </p:cNvSpPr>
          <p:nvPr>
            <p:ph idx="1"/>
          </p:nvPr>
        </p:nvSpPr>
        <p:spPr/>
        <p:txBody>
          <a:bodyPr/>
          <a:lstStyle/>
          <a:p>
            <a:pPr marL="0" indent="0" eaLnBrk="0" hangingPunct="0">
              <a:spcBef>
                <a:spcPct val="0"/>
              </a:spcBef>
              <a:buNone/>
            </a:pPr>
            <a:r>
              <a:rPr lang="da-DK" altLang="da-DK" sz="3600" i="1" dirty="0">
                <a:ea typeface="Calibri" panose="020F0502020204030204" pitchFamily="34" charset="0"/>
              </a:rPr>
              <a:t>“Sexisme er en hvilken som helst handling, gestus, visuel repræsentation, talt eller skrevet ord, praksis eller adfærd baseret på den idé, at en person eller en gruppe af personer er underlegne på grund af deres køn” </a:t>
            </a:r>
            <a:r>
              <a:rPr lang="da-DK" sz="3600" i="1" dirty="0">
                <a:ea typeface="Calibri" panose="020F0502020204030204" pitchFamily="34" charset="0"/>
              </a:rPr>
              <a:t> </a:t>
            </a:r>
            <a:endParaRPr lang="da-DK" sz="3200" i="1" dirty="0">
              <a:ea typeface="Calibri" panose="020F0502020204030204" pitchFamily="34" charset="0"/>
            </a:endParaRPr>
          </a:p>
          <a:p>
            <a:pPr marL="0" indent="0" eaLnBrk="0" hangingPunct="0">
              <a:spcBef>
                <a:spcPct val="0"/>
              </a:spcBef>
              <a:buNone/>
            </a:pPr>
            <a:endParaRPr lang="da-DK" sz="3200" i="1" dirty="0">
              <a:ea typeface="Calibri" panose="020F0502020204030204" pitchFamily="34" charset="0"/>
              <a:hlinkClick r:id="rId2"/>
            </a:endParaRPr>
          </a:p>
          <a:p>
            <a:pPr marL="0" indent="0" eaLnBrk="0" hangingPunct="0">
              <a:spcBef>
                <a:spcPct val="0"/>
              </a:spcBef>
              <a:buNone/>
            </a:pPr>
            <a:r>
              <a:rPr lang="da-DK" sz="3200" i="1" dirty="0">
                <a:ea typeface="Calibri" panose="020F0502020204030204" pitchFamily="34" charset="0"/>
                <a:hlinkClick r:id="rId2"/>
              </a:rPr>
              <a:t>Reference: </a:t>
            </a:r>
            <a:r>
              <a:rPr lang="da-DK" sz="3200" i="1" dirty="0" err="1">
                <a:ea typeface="Calibri" panose="020F0502020204030204" pitchFamily="34" charset="0"/>
                <a:hlinkClick r:id="rId2"/>
              </a:rPr>
              <a:t>Council</a:t>
            </a:r>
            <a:r>
              <a:rPr lang="da-DK" sz="3200" i="1" dirty="0">
                <a:ea typeface="Calibri" panose="020F0502020204030204" pitchFamily="34" charset="0"/>
                <a:hlinkClick r:id="rId2"/>
              </a:rPr>
              <a:t> of Europe #Stop Sexisme</a:t>
            </a:r>
            <a:endParaRPr lang="da-DK" altLang="da-DK" sz="3200" i="1" dirty="0">
              <a:ea typeface="Calibri" panose="020F0502020204030204" pitchFamily="34" charset="0"/>
            </a:endParaRPr>
          </a:p>
          <a:p>
            <a:endParaRPr lang="da-DK" sz="3600" dirty="0"/>
          </a:p>
        </p:txBody>
      </p:sp>
      <p:sp>
        <p:nvSpPr>
          <p:cNvPr id="4" name="Slide Number Placeholder 3"/>
          <p:cNvSpPr>
            <a:spLocks noGrp="1"/>
          </p:cNvSpPr>
          <p:nvPr>
            <p:ph type="sldNum" sz="quarter" idx="11"/>
          </p:nvPr>
        </p:nvSpPr>
        <p:spPr/>
        <p:txBody>
          <a:bodyPr/>
          <a:lstStyle/>
          <a:p>
            <a:fld id="{103EA872-A674-449B-A120-B97244F8E91D}" type="slidenum">
              <a:rPr lang="en-GB" smtClean="0"/>
              <a:pPr/>
              <a:t>9</a:t>
            </a:fld>
            <a:endParaRPr lang="en-GB" dirty="0"/>
          </a:p>
        </p:txBody>
      </p:sp>
    </p:spTree>
    <p:extLst>
      <p:ext uri="{BB962C8B-B14F-4D97-AF65-F5344CB8AC3E}">
        <p14:creationId xmlns:p14="http://schemas.microsoft.com/office/powerpoint/2010/main" val="20466749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DNEW" val="False"/>
</p:tagLst>
</file>

<file path=ppt/tags/tag2.xml><?xml version="1.0" encoding="utf-8"?>
<p:tagLst xmlns:a="http://schemas.openxmlformats.org/drawingml/2006/main" xmlns:r="http://schemas.openxmlformats.org/officeDocument/2006/relationships" xmlns:p="http://schemas.openxmlformats.org/presentationml/2006/main">
  <p:tag name="SHAPE_LOCKS" val="0"/>
</p:tagLst>
</file>

<file path=ppt/tags/tag3.xml><?xml version="1.0" encoding="utf-8"?>
<p:tagLst xmlns:a="http://schemas.openxmlformats.org/drawingml/2006/main" xmlns:r="http://schemas.openxmlformats.org/officeDocument/2006/relationships" xmlns:p="http://schemas.openxmlformats.org/presentationml/2006/main">
  <p:tag name="SHAPE_LOCKS" val="0"/>
</p:tagLst>
</file>

<file path=ppt/tags/tag4.xml><?xml version="1.0" encoding="utf-8"?>
<p:tagLst xmlns:a="http://schemas.openxmlformats.org/drawingml/2006/main" xmlns:r="http://schemas.openxmlformats.org/officeDocument/2006/relationships" xmlns:p="http://schemas.openxmlformats.org/presentationml/2006/main">
  <p:tag name="SHAPE_LOCKS" val="0"/>
</p:tagLst>
</file>

<file path=ppt/tags/tag5.xml><?xml version="1.0" encoding="utf-8"?>
<p:tagLst xmlns:a="http://schemas.openxmlformats.org/drawingml/2006/main" xmlns:r="http://schemas.openxmlformats.org/officeDocument/2006/relationships" xmlns:p="http://schemas.openxmlformats.org/presentationml/2006/main">
  <p:tag name="SHAPE_LOCKS" val="0"/>
</p:tagLst>
</file>

<file path=ppt/theme/theme1.xml><?xml version="1.0" encoding="utf-8"?>
<a:theme xmlns:a="http://schemas.openxmlformats.org/drawingml/2006/main" name="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C7634"/>
        </a:solidFill>
        <a:ln w="9525" cap="flat" cmpd="sng" algn="ctr">
          <a:solidFill>
            <a:schemeClr val="accent6"/>
          </a:solidFill>
          <a:prstDash val="solid"/>
          <a:miter lim="800000"/>
          <a:headEnd type="none" w="med" len="med"/>
          <a:tailEnd type="none" w="med" len="med"/>
        </a:ln>
        <a:effectLst/>
      </a:spPr>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Orange.pptx" id="{A475149E-9650-46DA-B3A3-B534C234603C}" vid="{222637C2-F810-4D46-8C47-5244401C1DAF}"/>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10.xml><?xml version="1.0" encoding="utf-8"?>
<TemplafyTemplateConfiguration><![CDATA[{"elementsMetadata":[],"transformationConfigurations":[{"language":"{{DocumentLanguage}}","disableUpdates":false,"type":"proofingLanguage"}],"templateName":"DTU Template 16_9 - Orange","templateDescription":"","enableDocumentContentUpdater":true,"version":"1.2"}]]></TemplafyTemplateConfiguration>
</file>

<file path=customXml/item11.xml><?xml version="1.0" encoding="utf-8"?>
<TemplafySlideFormConfiguration><![CDATA[{"formFields":[],"formDataEntries":[]}]]></TemplafySlideFormConfiguration>
</file>

<file path=customXml/item2.xml><?xml version="1.0" encoding="utf-8"?>
<ct:contentTypeSchema xmlns:ct="http://schemas.microsoft.com/office/2006/metadata/contentType" xmlns:ma="http://schemas.microsoft.com/office/2006/metadata/properties/metaAttributes" ct:_="" ma:_="" ma:contentTypeName="Dokument" ma:contentTypeID="0x0101009ADA1FD2B40FDA458284BB6FCA763489" ma:contentTypeVersion="5" ma:contentTypeDescription="Opprett et nytt dokument." ma:contentTypeScope="" ma:versionID="fd13edf5101e3b5e1dee61cb844bc2d6">
  <xsd:schema xmlns:xsd="http://www.w3.org/2001/XMLSchema" xmlns:xs="http://www.w3.org/2001/XMLSchema" xmlns:p="http://schemas.microsoft.com/office/2006/metadata/properties" xmlns:ns2="683dcda1-f8c3-442f-ae64-e236c052732d" xmlns:ns3="715bde23-c48d-41ea-a697-dffaa8fbae8d" targetNamespace="http://schemas.microsoft.com/office/2006/metadata/properties" ma:root="true" ma:fieldsID="e626b0b9908ce5fda91bb59bc65d097a" ns2:_="" ns3:_="">
    <xsd:import namespace="683dcda1-f8c3-442f-ae64-e236c052732d"/>
    <xsd:import namespace="715bde23-c48d-41ea-a697-dffaa8fbae8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3dcda1-f8c3-442f-ae64-e236c05273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5bde23-c48d-41ea-a697-dffaa8fbae8d" elementFormDefault="qualified">
    <xsd:import namespace="http://schemas.microsoft.com/office/2006/documentManagement/types"/>
    <xsd:import namespace="http://schemas.microsoft.com/office/infopath/2007/PartnerControls"/>
    <xsd:element name="SharedWithUsers" ma:index="11"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TemplafySlideFormConfiguration><![CDATA[{"formFields":[],"formDataEntries":[]}]]></TemplafySlideFormConfiguration>
</file>

<file path=customXml/item4.xml><?xml version="1.0" encoding="utf-8"?>
<TemplafySlideTemplateConfiguration><![CDATA[{"elementsMetadata":[],"documentContentValidatorConfiguration":{"enableDocumentContentValidator":false,"documentContentValidatorVersion":0},"slideId":"636957681830325549","enableDocumentContentUpdater":true,"version":"1.2"}]]></TemplafySlideTemplateConfiguration>
</file>

<file path=customXml/item5.xml><?xml version="1.0" encoding="utf-8"?>
<TemplafyFormConfiguration><![CDATA[{"formFields":[{"required":false,"type":"datePicker","name":"Date","label":"Date","helpTexts":{"prefix":"","postfix":""},"spacing":{},"fullyQualifiedName":"Date"},{"required":false,"placeholder":"","lines":0,"type":"textBox","name":"PresentationTitle","label":"Presentation title","helpTexts":{"prefix":"","postfix":""},"spacing":{},"fullyQualifiedName":"PresentationTitle"}],"formDataEntries":[]}]]></TemplafyFormConfiguration>
</file>

<file path=customXml/item6.xml><?xml version="1.0" encoding="utf-8"?>
<TemplafySlideFormConfiguration><![CDATA[{"formFields":[],"formDataEntries":[]}]]></TemplafySlideFormConfiguration>
</file>

<file path=customXml/item7.xml><?xml version="1.0" encoding="utf-8"?>
<p:properties xmlns:p="http://schemas.microsoft.com/office/2006/metadata/properties" xmlns:xsi="http://www.w3.org/2001/XMLSchema-instance" xmlns:pc="http://schemas.microsoft.com/office/infopath/2007/PartnerControls">
  <documentManagement/>
</p:properties>
</file>

<file path=customXml/item8.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9.xml><?xml version="1.0" encoding="utf-8"?>
<TemplafySlideTemplateConfiguration><![CDATA[{"elementsMetadata":[],"documentContentValidatorConfiguration":{"enableDocumentContentValidator":false,"documentContentValidatorVersion":0},"slideId":"636957681829076562","enableDocumentContentUpdater":true,"version":"1.2"}]]></TemplafySlideTemplateConfiguration>
</file>

<file path=customXml/itemProps1.xml><?xml version="1.0" encoding="utf-8"?>
<ds:datastoreItem xmlns:ds="http://schemas.openxmlformats.org/officeDocument/2006/customXml" ds:itemID="{6B5370FF-F383-454D-8B50-57454D0A3DA2}">
  <ds:schemaRefs>
    <ds:schemaRef ds:uri="http://schemas.microsoft.com/sharepoint/v3/contenttype/forms"/>
  </ds:schemaRefs>
</ds:datastoreItem>
</file>

<file path=customXml/itemProps10.xml><?xml version="1.0" encoding="utf-8"?>
<ds:datastoreItem xmlns:ds="http://schemas.openxmlformats.org/officeDocument/2006/customXml" ds:itemID="{1334258C-C3E7-4029-A615-C886A240FB15}">
  <ds:schemaRefs/>
</ds:datastoreItem>
</file>

<file path=customXml/itemProps11.xml><?xml version="1.0" encoding="utf-8"?>
<ds:datastoreItem xmlns:ds="http://schemas.openxmlformats.org/officeDocument/2006/customXml" ds:itemID="{C6886480-E4F2-4649-A101-D81C4A6C1350}">
  <ds:schemaRefs/>
</ds:datastoreItem>
</file>

<file path=customXml/itemProps2.xml><?xml version="1.0" encoding="utf-8"?>
<ds:datastoreItem xmlns:ds="http://schemas.openxmlformats.org/officeDocument/2006/customXml" ds:itemID="{A71BB3CE-805A-4262-BA92-56FA3F7BF6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3dcda1-f8c3-442f-ae64-e236c052732d"/>
    <ds:schemaRef ds:uri="715bde23-c48d-41ea-a697-dffaa8fbae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6C8BFB2-A911-4310-9D4A-421D773FAFA6}">
  <ds:schemaRefs/>
</ds:datastoreItem>
</file>

<file path=customXml/itemProps4.xml><?xml version="1.0" encoding="utf-8"?>
<ds:datastoreItem xmlns:ds="http://schemas.openxmlformats.org/officeDocument/2006/customXml" ds:itemID="{64167C79-4424-41FD-A23D-1FFDFC31709F}">
  <ds:schemaRefs/>
</ds:datastoreItem>
</file>

<file path=customXml/itemProps5.xml><?xml version="1.0" encoding="utf-8"?>
<ds:datastoreItem xmlns:ds="http://schemas.openxmlformats.org/officeDocument/2006/customXml" ds:itemID="{32380D25-DF6E-4164-BBCB-B0CC432066AA}">
  <ds:schemaRefs/>
</ds:datastoreItem>
</file>

<file path=customXml/itemProps6.xml><?xml version="1.0" encoding="utf-8"?>
<ds:datastoreItem xmlns:ds="http://schemas.openxmlformats.org/officeDocument/2006/customXml" ds:itemID="{98A8915E-5650-4CB3-AE25-656C5753629D}">
  <ds:schemaRefs/>
</ds:datastoreItem>
</file>

<file path=customXml/itemProps7.xml><?xml version="1.0" encoding="utf-8"?>
<ds:datastoreItem xmlns:ds="http://schemas.openxmlformats.org/officeDocument/2006/customXml" ds:itemID="{13ED98DB-719C-43EE-B16F-8CD498E97E2F}">
  <ds:schemaRefs>
    <ds:schemaRef ds:uri="http://schemas.microsoft.com/office/2006/documentManagement/types"/>
    <ds:schemaRef ds:uri="http://purl.org/dc/terms/"/>
    <ds:schemaRef ds:uri="http://schemas.openxmlformats.org/package/2006/metadata/core-properties"/>
    <ds:schemaRef ds:uri="http://purl.org/dc/dcmitype/"/>
    <ds:schemaRef ds:uri="683dcda1-f8c3-442f-ae64-e236c052732d"/>
    <ds:schemaRef ds:uri="715bde23-c48d-41ea-a697-dffaa8fbae8d"/>
    <ds:schemaRef ds:uri="http://purl.org/dc/elements/1.1/"/>
    <ds:schemaRef ds:uri="http://schemas.microsoft.com/office/2006/metadata/properties"/>
    <ds:schemaRef ds:uri="http://schemas.microsoft.com/office/infopath/2007/PartnerControls"/>
    <ds:schemaRef ds:uri="http://www.w3.org/XML/1998/namespace"/>
  </ds:schemaRefs>
</ds:datastoreItem>
</file>

<file path=customXml/itemProps8.xml><?xml version="1.0" encoding="utf-8"?>
<ds:datastoreItem xmlns:ds="http://schemas.openxmlformats.org/officeDocument/2006/customXml" ds:itemID="{11FAAC39-0A3A-4CC2-A9C1-60940B78AE17}">
  <ds:schemaRefs/>
</ds:datastoreItem>
</file>

<file path=customXml/itemProps9.xml><?xml version="1.0" encoding="utf-8"?>
<ds:datastoreItem xmlns:ds="http://schemas.openxmlformats.org/officeDocument/2006/customXml" ds:itemID="{FDE56520-EF11-46A5-BA3F-9CB3C9AB1CE7}">
  <ds:schemaRefs/>
</ds:datastoreItem>
</file>

<file path=docProps/app.xml><?xml version="1.0" encoding="utf-8"?>
<Properties xmlns="http://schemas.openxmlformats.org/officeDocument/2006/extended-properties" xmlns:vt="http://schemas.openxmlformats.org/officeDocument/2006/docPropsVTypes">
  <Template>DTU Template 16_9 - Orange</Template>
  <TotalTime>211</TotalTime>
  <Words>1298</Words>
  <Application>Microsoft Office PowerPoint</Application>
  <PresentationFormat>Brugerdefineret</PresentationFormat>
  <Paragraphs>197</Paragraphs>
  <Slides>23</Slides>
  <Notes>13</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23</vt:i4>
      </vt:variant>
    </vt:vector>
  </HeadingPairs>
  <TitlesOfParts>
    <vt:vector size="29" baseType="lpstr">
      <vt:lpstr>ＭＳ Ｐゴシック</vt:lpstr>
      <vt:lpstr>Arial</vt:lpstr>
      <vt:lpstr>Calibri</vt:lpstr>
      <vt:lpstr>Verdana</vt:lpstr>
      <vt:lpstr>Wingdings</vt:lpstr>
      <vt:lpstr>Blank</vt:lpstr>
      <vt:lpstr>PowerPoint-præsentation</vt:lpstr>
      <vt:lpstr>Sexisme</vt:lpstr>
      <vt:lpstr>VIVE rapporten (uddrag) </vt:lpstr>
      <vt:lpstr>VIVE rapporten (uddrag) </vt:lpstr>
      <vt:lpstr>VIVE rapporten (uddrag) </vt:lpstr>
      <vt:lpstr>PowerPoint-præsentation</vt:lpstr>
      <vt:lpstr>VIVE rapporten (direktions holdning)   </vt:lpstr>
      <vt:lpstr>Sexisme,  hvad er det?</vt:lpstr>
      <vt:lpstr>Sexisme (definition)</vt:lpstr>
      <vt:lpstr>Sexisme som begreb (eksempel) </vt:lpstr>
      <vt:lpstr>Sexisme kan du</vt:lpstr>
      <vt:lpstr>Sexisme kan du arbejde med ved at</vt:lpstr>
      <vt:lpstr>Sexisme handler om køn (engelsk versus dansk) </vt:lpstr>
      <vt:lpstr>Sexisme er et kontinuum </vt:lpstr>
      <vt:lpstr>Sexisme er et kontinuum  Næsten umærkelige forskelle, men yderpunkterne er tydelige  …</vt:lpstr>
      <vt:lpstr>Sexismens mange udtryk (eksempler)  </vt:lpstr>
      <vt:lpstr>Refleksionsøvelse (individuelt) </vt:lpstr>
      <vt:lpstr>Sexisme kan I arbejde videre med ved at</vt:lpstr>
      <vt:lpstr>DTU dialog værktøjer (spørg HR for mere info)</vt:lpstr>
      <vt:lpstr>Hvad gør DTU (allerede)?</vt:lpstr>
      <vt:lpstr>Sexisme: Hvad gør DTU i dag, som vi skal gøre mere af fremadrettet …</vt:lpstr>
      <vt:lpstr>Krænkende adfærd Kan handle om meget andet end sexisme (køn)   </vt:lpstr>
      <vt:lpstr>  Krænkende adfærd  kan handle om meget andet end sexisme (køn)  </vt:lpstr>
    </vt:vector>
  </TitlesOfParts>
  <Company>DTU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Nina Fog Møllegaard</dc:creator>
  <cp:lastModifiedBy>Maya Louise Koch</cp:lastModifiedBy>
  <cp:revision>26</cp:revision>
  <dcterms:created xsi:type="dcterms:W3CDTF">2024-08-20T10:47:53Z</dcterms:created>
  <dcterms:modified xsi:type="dcterms:W3CDTF">2024-09-09T06:34:08Z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dIsCodeFreeTemplate">
    <vt:lpwstr>True</vt:lpwstr>
  </property>
  <property fmtid="{D5CDD505-2E9C-101B-9397-08002B2CF9AE}" pid="3" name="TemplafyTimeStamp">
    <vt:lpwstr>2019-06-10T12:56:22.6932297Z</vt:lpwstr>
  </property>
  <property fmtid="{D5CDD505-2E9C-101B-9397-08002B2CF9AE}" pid="4" name="ContentTypeId">
    <vt:lpwstr>0x0101009ADA1FD2B40FDA458284BB6FCA763489</vt:lpwstr>
  </property>
</Properties>
</file>