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62" r:id="rId3"/>
    <p:sldId id="265" r:id="rId4"/>
    <p:sldId id="266" r:id="rId5"/>
    <p:sldId id="267" r:id="rId6"/>
  </p:sldIdLst>
  <p:sldSz cx="121793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DCACA"/>
          </a:solidFill>
        </a:fill>
      </a:tcStyle>
    </a:wholeTbl>
    <a:band2H>
      <a:tcTxStyle/>
      <a:tcStyle>
        <a:tcBdr/>
        <a:fill>
          <a:solidFill>
            <a:srgbClr val="EF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EED8"/>
          </a:solidFill>
        </a:fill>
      </a:tcStyle>
    </a:wholeTbl>
    <a:band2H>
      <a:tcTxStyle/>
      <a:tcStyle>
        <a:tcBdr/>
        <a:fill>
          <a:solidFill>
            <a:srgbClr val="E7F6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ED5CC"/>
          </a:solidFill>
        </a:fill>
      </a:tcStyle>
    </a:wholeTbl>
    <a:band2H>
      <a:tcTxStyle/>
      <a:tcStyle>
        <a:tcBdr/>
        <a:fill>
          <a:solidFill>
            <a:srgbClr val="FEEB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9" name="Shape 17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n-lt"/>
        <a:ea typeface="+mn-ea"/>
        <a:cs typeface="+mn-cs"/>
        <a:sym typeface="Arial"/>
      </a:defRPr>
    </a:lvl1pPr>
    <a:lvl2pPr indent="228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2pPr>
    <a:lvl3pPr indent="457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3pPr>
    <a:lvl4pPr indent="685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4pPr>
    <a:lvl5pPr indent="9144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5pPr>
    <a:lvl6pPr indent="11430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6pPr>
    <a:lvl7pPr indent="1371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7pPr>
    <a:lvl8pPr indent="1600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8pPr>
    <a:lvl9pPr indent="1828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ront B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28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29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30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31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32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33" name="Titelteks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t>Titeltekst</a:t>
            </a:r>
          </a:p>
        </p:txBody>
      </p:sp>
      <p:sp>
        <p:nvSpPr>
          <p:cNvPr id="34" name="Brødtekst, niveau et…"/>
          <p:cNvSpPr txBox="1">
            <a:spLocks noGrp="1"/>
          </p:cNvSpPr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35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58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59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60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61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62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63" name="Titeltekst"/>
          <p:cNvSpPr txBox="1">
            <a:spLocks noGrp="1"/>
          </p:cNvSpPr>
          <p:nvPr>
            <p:ph type="title"/>
          </p:nvPr>
        </p:nvSpPr>
        <p:spPr>
          <a:xfrm>
            <a:off x="1774725" y="426125"/>
            <a:ext cx="9312376" cy="972719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3000">
                <a:solidFill>
                  <a:srgbClr val="000000"/>
                </a:solidFill>
              </a:defRPr>
            </a:lvl1pPr>
          </a:lstStyle>
          <a:p>
            <a:r>
              <a:t>Titeltekst</a:t>
            </a:r>
          </a:p>
        </p:txBody>
      </p:sp>
      <p:sp>
        <p:nvSpPr>
          <p:cNvPr id="64" name="Brødtekst, niveau et…"/>
          <p:cNvSpPr txBox="1">
            <a:spLocks noGrp="1"/>
          </p:cNvSpPr>
          <p:nvPr>
            <p:ph type="body" sz="half" idx="1"/>
          </p:nvPr>
        </p:nvSpPr>
        <p:spPr>
          <a:xfrm>
            <a:off x="1774800" y="1706397"/>
            <a:ext cx="4410177" cy="4546803"/>
          </a:xfrm>
          <a:prstGeom prst="rect">
            <a:avLst/>
          </a:prstGeom>
        </p:spPr>
        <p:txBody>
          <a:bodyPr anchor="t"/>
          <a:lstStyle>
            <a:lvl1pPr marL="198000" indent="-198000">
              <a:lnSpc>
                <a:spcPct val="100000"/>
              </a:lnSpc>
              <a:spcBef>
                <a:spcPts val="400"/>
              </a:spcBef>
              <a:buSzPct val="100000"/>
              <a:buChar char="•"/>
              <a:defRPr sz="1800">
                <a:solidFill>
                  <a:srgbClr val="000000"/>
                </a:solidFill>
              </a:defRPr>
            </a:lvl1pPr>
            <a:lvl2pPr marL="414000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2pPr>
            <a:lvl3pPr marL="615600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3pPr>
            <a:lvl4pPr marL="828000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4pPr>
            <a:lvl5pPr marL="1025999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65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ext and two picture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73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74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75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76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77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78" name="Titeltekst"/>
          <p:cNvSpPr txBox="1">
            <a:spLocks noGrp="1"/>
          </p:cNvSpPr>
          <p:nvPr>
            <p:ph type="title"/>
          </p:nvPr>
        </p:nvSpPr>
        <p:spPr>
          <a:xfrm>
            <a:off x="1774725" y="426125"/>
            <a:ext cx="6048674" cy="972719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3000">
                <a:solidFill>
                  <a:srgbClr val="000000"/>
                </a:solidFill>
              </a:defRPr>
            </a:lvl1pPr>
          </a:lstStyle>
          <a:p>
            <a:r>
              <a:t>Titeltekst</a:t>
            </a:r>
          </a:p>
        </p:txBody>
      </p:sp>
      <p:sp>
        <p:nvSpPr>
          <p:cNvPr id="79" name="Brødtekst, niveau et…"/>
          <p:cNvSpPr txBox="1">
            <a:spLocks noGrp="1"/>
          </p:cNvSpPr>
          <p:nvPr>
            <p:ph type="body" sz="half" idx="1"/>
          </p:nvPr>
        </p:nvSpPr>
        <p:spPr>
          <a:xfrm>
            <a:off x="1774725" y="1706328"/>
            <a:ext cx="6048674" cy="4545578"/>
          </a:xfrm>
          <a:prstGeom prst="rect">
            <a:avLst/>
          </a:prstGeom>
        </p:spPr>
        <p:txBody>
          <a:bodyPr anchor="t"/>
          <a:lstStyle>
            <a:lvl1pPr marL="198000" indent="-198000">
              <a:lnSpc>
                <a:spcPct val="100000"/>
              </a:lnSpc>
              <a:spcBef>
                <a:spcPts val="400"/>
              </a:spcBef>
              <a:buSzPct val="100000"/>
              <a:buChar char="•"/>
              <a:defRPr sz="1800">
                <a:solidFill>
                  <a:srgbClr val="000000"/>
                </a:solidFill>
              </a:defRPr>
            </a:lvl1pPr>
            <a:lvl2pPr marL="414000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2pPr>
            <a:lvl3pPr marL="615600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3pPr>
            <a:lvl4pPr marL="828000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4pPr>
            <a:lvl5pPr marL="1025999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8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8331213" y="849733"/>
            <a:ext cx="3859202" cy="2505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1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8331213" y="3563718"/>
            <a:ext cx="3859202" cy="25056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2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pictures a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90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91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92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93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94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95" name="Titeltekst"/>
          <p:cNvSpPr txBox="1">
            <a:spLocks noGrp="1"/>
          </p:cNvSpPr>
          <p:nvPr>
            <p:ph type="title"/>
          </p:nvPr>
        </p:nvSpPr>
        <p:spPr>
          <a:xfrm>
            <a:off x="4221360" y="426125"/>
            <a:ext cx="6865740" cy="972719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3000">
                <a:solidFill>
                  <a:srgbClr val="000000"/>
                </a:solidFill>
              </a:defRPr>
            </a:lvl1pPr>
          </a:lstStyle>
          <a:p>
            <a:r>
              <a:t>Titeltekst</a:t>
            </a:r>
          </a:p>
        </p:txBody>
      </p:sp>
      <p:sp>
        <p:nvSpPr>
          <p:cNvPr id="96" name="Brødtekst, niveau et…"/>
          <p:cNvSpPr txBox="1">
            <a:spLocks noGrp="1"/>
          </p:cNvSpPr>
          <p:nvPr>
            <p:ph type="body" sz="half" idx="1"/>
          </p:nvPr>
        </p:nvSpPr>
        <p:spPr>
          <a:xfrm>
            <a:off x="4221360" y="1706328"/>
            <a:ext cx="6865740" cy="4545578"/>
          </a:xfrm>
          <a:prstGeom prst="rect">
            <a:avLst/>
          </a:prstGeom>
        </p:spPr>
        <p:txBody>
          <a:bodyPr anchor="t"/>
          <a:lstStyle>
            <a:lvl1pPr marL="198000" indent="-198000">
              <a:lnSpc>
                <a:spcPct val="100000"/>
              </a:lnSpc>
              <a:spcBef>
                <a:spcPts val="400"/>
              </a:spcBef>
              <a:buSzPct val="100000"/>
              <a:buChar char="•"/>
              <a:defRPr sz="1800">
                <a:solidFill>
                  <a:srgbClr val="000000"/>
                </a:solidFill>
              </a:defRPr>
            </a:lvl1pPr>
            <a:lvl2pPr marL="414000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2pPr>
            <a:lvl3pPr marL="615600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3pPr>
            <a:lvl4pPr marL="828000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4pPr>
            <a:lvl5pPr marL="1025999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97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-3" y="1314521"/>
            <a:ext cx="3708003" cy="24552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98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-3" y="3968153"/>
            <a:ext cx="3708003" cy="24552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99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hree column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07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08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109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110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111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12" name="Titeltekst"/>
          <p:cNvSpPr txBox="1">
            <a:spLocks noGrp="1"/>
          </p:cNvSpPr>
          <p:nvPr>
            <p:ph type="title"/>
          </p:nvPr>
        </p:nvSpPr>
        <p:spPr>
          <a:xfrm>
            <a:off x="247650" y="980725"/>
            <a:ext cx="3740400" cy="418117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2400">
                <a:solidFill>
                  <a:srgbClr val="000000"/>
                </a:solidFill>
              </a:defRPr>
            </a:lvl1pPr>
          </a:lstStyle>
          <a:p>
            <a:r>
              <a:t>Titeltekst</a:t>
            </a:r>
          </a:p>
        </p:txBody>
      </p:sp>
      <p:sp>
        <p:nvSpPr>
          <p:cNvPr id="113" name="Brødtekst, niveau et…"/>
          <p:cNvSpPr txBox="1">
            <a:spLocks noGrp="1"/>
          </p:cNvSpPr>
          <p:nvPr>
            <p:ph type="body" sz="quarter" idx="1"/>
          </p:nvPr>
        </p:nvSpPr>
        <p:spPr>
          <a:xfrm>
            <a:off x="247650" y="4407148"/>
            <a:ext cx="3740400" cy="1844427"/>
          </a:xfrm>
          <a:prstGeom prst="rect">
            <a:avLst/>
          </a:prstGeom>
        </p:spPr>
        <p:txBody>
          <a:bodyPr anchor="t"/>
          <a:lstStyle>
            <a:lvl1pPr marL="198000" indent="-198000">
              <a:lnSpc>
                <a:spcPct val="100000"/>
              </a:lnSpc>
              <a:spcBef>
                <a:spcPts val="200"/>
              </a:spcBef>
              <a:buSzPct val="100000"/>
              <a:buChar char="•"/>
              <a:defRPr sz="1200">
                <a:solidFill>
                  <a:srgbClr val="000000"/>
                </a:solidFill>
              </a:defRPr>
            </a:lvl1pPr>
            <a:lvl2pPr marL="414000" indent="-198000">
              <a:lnSpc>
                <a:spcPct val="100000"/>
              </a:lnSpc>
              <a:spcBef>
                <a:spcPts val="200"/>
              </a:spcBef>
              <a:defRPr sz="1200">
                <a:solidFill>
                  <a:srgbClr val="000000"/>
                </a:solidFill>
              </a:defRPr>
            </a:lvl2pPr>
            <a:lvl3pPr marL="615600" indent="-198000">
              <a:lnSpc>
                <a:spcPct val="100000"/>
              </a:lnSpc>
              <a:spcBef>
                <a:spcPts val="200"/>
              </a:spcBef>
              <a:defRPr sz="1200">
                <a:solidFill>
                  <a:srgbClr val="000000"/>
                </a:solidFill>
              </a:defRPr>
            </a:lvl3pPr>
            <a:lvl4pPr marL="828000" indent="-198000">
              <a:lnSpc>
                <a:spcPct val="100000"/>
              </a:lnSpc>
              <a:spcBef>
                <a:spcPts val="200"/>
              </a:spcBef>
              <a:defRPr sz="1200">
                <a:solidFill>
                  <a:srgbClr val="000000"/>
                </a:solidFill>
              </a:defRPr>
            </a:lvl4pPr>
            <a:lvl5pPr marL="1025999" indent="-198000">
              <a:lnSpc>
                <a:spcPct val="100000"/>
              </a:lnSpc>
              <a:spcBef>
                <a:spcPts val="200"/>
              </a:spcBef>
              <a:defRPr sz="1200">
                <a:solidFill>
                  <a:srgbClr val="000000"/>
                </a:solidFill>
              </a:defRPr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114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4222750" y="979200"/>
            <a:ext cx="3740400" cy="417769"/>
          </a:xfrm>
          <a:prstGeom prst="rect">
            <a:avLst/>
          </a:prstGeom>
        </p:spPr>
        <p:txBody>
          <a:bodyPr/>
          <a:lstStyle/>
          <a:p>
            <a:pPr marL="198000" indent="-198000">
              <a:lnSpc>
                <a:spcPct val="100000"/>
              </a:lnSpc>
              <a:spcBef>
                <a:spcPts val="400"/>
              </a:spcBef>
              <a:buSzPct val="100000"/>
              <a:buChar char="•"/>
              <a:defRPr sz="180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115" name="Text Placeholder 22"/>
          <p:cNvSpPr>
            <a:spLocks noGrp="1"/>
          </p:cNvSpPr>
          <p:nvPr>
            <p:ph type="body" sz="quarter" idx="14"/>
          </p:nvPr>
        </p:nvSpPr>
        <p:spPr>
          <a:xfrm>
            <a:off x="8197850" y="979200"/>
            <a:ext cx="3740400" cy="417769"/>
          </a:xfrm>
          <a:prstGeom prst="rect">
            <a:avLst/>
          </a:prstGeom>
        </p:spPr>
        <p:txBody>
          <a:bodyPr/>
          <a:lstStyle/>
          <a:p>
            <a:pPr marL="198000" indent="-198000">
              <a:lnSpc>
                <a:spcPct val="100000"/>
              </a:lnSpc>
              <a:spcBef>
                <a:spcPts val="400"/>
              </a:spcBef>
              <a:buSzPct val="100000"/>
              <a:buChar char="•"/>
              <a:defRPr sz="180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116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47650" y="1546281"/>
            <a:ext cx="3740400" cy="26640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17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4223148" y="1548579"/>
            <a:ext cx="3740402" cy="26640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18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8198646" y="1546281"/>
            <a:ext cx="3740402" cy="26640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19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Kun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27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28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129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130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131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32" name="Titeltekst"/>
          <p:cNvSpPr txBox="1">
            <a:spLocks noGrp="1"/>
          </p:cNvSpPr>
          <p:nvPr>
            <p:ph type="title"/>
          </p:nvPr>
        </p:nvSpPr>
        <p:spPr>
          <a:xfrm>
            <a:off x="1774725" y="426125"/>
            <a:ext cx="9312376" cy="972719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3000">
                <a:solidFill>
                  <a:srgbClr val="000000"/>
                </a:solidFill>
              </a:defRPr>
            </a:lvl1pPr>
          </a:lstStyle>
          <a:p>
            <a:r>
              <a:t>Titeltekst</a:t>
            </a:r>
          </a:p>
        </p:txBody>
      </p:sp>
      <p:sp>
        <p:nvSpPr>
          <p:cNvPr id="133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Logo og footer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41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42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143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144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145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46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ront/Pause A 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Background"/>
          <p:cNvSpPr/>
          <p:nvPr/>
        </p:nvSpPr>
        <p:spPr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54" name="Logo color"/>
          <p:cNvSpPr/>
          <p:nvPr/>
        </p:nvSpPr>
        <p:spPr>
          <a:xfrm>
            <a:off x="4870539" y="1651372"/>
            <a:ext cx="2388325" cy="34833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55" name="Lysbillednummer"/>
          <p:cNvSpPr txBox="1">
            <a:spLocks noGrp="1"/>
          </p:cNvSpPr>
          <p:nvPr>
            <p:ph type="sldNum" sz="quarter" idx="2"/>
          </p:nvPr>
        </p:nvSpPr>
        <p:spPr>
          <a:xfrm rot="10800000" flipH="1">
            <a:off x="0" y="6849134"/>
            <a:ext cx="127000" cy="1270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ront/Pause B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63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64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165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166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167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68" name="Background"/>
          <p:cNvSpPr/>
          <p:nvPr/>
        </p:nvSpPr>
        <p:spPr>
          <a:xfrm>
            <a:off x="0" y="0"/>
            <a:ext cx="12193200" cy="6861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69" name="Logo color"/>
          <p:cNvSpPr/>
          <p:nvPr/>
        </p:nvSpPr>
        <p:spPr>
          <a:xfrm>
            <a:off x="4870539" y="1651372"/>
            <a:ext cx="2388325" cy="34833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70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71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72" name="Lysbillednummer"/>
          <p:cNvSpPr txBox="1">
            <a:spLocks noGrp="1"/>
          </p:cNvSpPr>
          <p:nvPr>
            <p:ph type="sldNum" sz="quarter" idx="2"/>
          </p:nvPr>
        </p:nvSpPr>
        <p:spPr>
          <a:xfrm rot="10800000" flipH="1">
            <a:off x="0" y="6849134"/>
            <a:ext cx="127000" cy="1270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3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4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5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6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7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8" name="Logo white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9" name="Titeltekst"/>
          <p:cNvSpPr txBox="1">
            <a:spLocks noGrp="1"/>
          </p:cNvSpPr>
          <p:nvPr>
            <p:ph type="title"/>
          </p:nvPr>
        </p:nvSpPr>
        <p:spPr>
          <a:xfrm>
            <a:off x="249858" y="3545116"/>
            <a:ext cx="10840030" cy="27064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t>Titeltekst</a:t>
            </a:r>
          </a:p>
        </p:txBody>
      </p:sp>
      <p:sp>
        <p:nvSpPr>
          <p:cNvPr id="10" name="Brødtekst, niveau et…"/>
          <p:cNvSpPr txBox="1">
            <a:spLocks noGrp="1"/>
          </p:cNvSpPr>
          <p:nvPr>
            <p:ph type="body" idx="1"/>
          </p:nvPr>
        </p:nvSpPr>
        <p:spPr>
          <a:xfrm>
            <a:off x="247072" y="1704975"/>
            <a:ext cx="10840030" cy="1660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b">
            <a:normAutofit/>
          </a:bodyPr>
          <a:lstStyle/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11" name="Lysbillednummer"/>
          <p:cNvSpPr txBox="1">
            <a:spLocks noGrp="1"/>
          </p:cNvSpPr>
          <p:nvPr>
            <p:ph type="sldNum" sz="quarter" idx="2"/>
          </p:nvPr>
        </p:nvSpPr>
        <p:spPr>
          <a:xfrm>
            <a:off x="11506450" y="6636099"/>
            <a:ext cx="127001" cy="1270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 anchor="ctr">
            <a:spAutoFit/>
          </a:bodyPr>
          <a:lstStyle>
            <a:lvl1pPr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transition spd="med"/>
  <p:txStyles>
    <p:titleStyle>
      <a:lvl1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0" marR="0" indent="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1pPr>
      <a:lvl2pPr marL="546000" marR="0" indent="-329998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–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2pPr>
      <a:lvl3pPr marL="747600" marR="0" indent="-33000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3pPr>
      <a:lvl4pPr marL="960000" marR="0" indent="-33000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–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4pPr>
      <a:lvl5pPr marL="1157998" marR="0" indent="-33000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»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5pPr>
      <a:lvl6pPr marL="1157998" marR="0" indent="-33000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»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6pPr>
      <a:lvl7pPr marL="1157998" marR="0" indent="-33000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»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7pPr>
      <a:lvl8pPr marL="1157998" marR="0" indent="-33000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»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8pPr>
      <a:lvl9pPr marL="1157998" marR="0" indent="-33000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»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lide Number Placeholder 2"/>
          <p:cNvSpPr txBox="1">
            <a:spLocks noGrp="1"/>
          </p:cNvSpPr>
          <p:nvPr>
            <p:ph type="sldNum" sz="quarter" idx="4294967295"/>
          </p:nvPr>
        </p:nvSpPr>
        <p:spPr>
          <a:xfrm rot="10800000">
            <a:off x="-125729" y="6849135"/>
            <a:ext cx="127001" cy="1270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1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Titel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pPr>
            <a:endParaRPr/>
          </a:p>
        </p:txBody>
      </p:sp>
      <p:pic>
        <p:nvPicPr>
          <p:cNvPr id="213" name="dtu_præs_Tegnebræt 1.png" descr="dtu_præs_Tegnebræt 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6329"/>
            <a:ext cx="12179300" cy="6845342"/>
          </a:xfrm>
          <a:prstGeom prst="rect">
            <a:avLst/>
          </a:prstGeom>
          <a:ln w="12700">
            <a:miter lim="400000"/>
          </a:ln>
        </p:spPr>
      </p:pic>
      <p:pic>
        <p:nvPicPr>
          <p:cNvPr id="214" name="dtu_præs_Tegnebræt 1 kopi 8.png" descr="dtu_præs_Tegnebræt 1 kopi 8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6329"/>
            <a:ext cx="12179300" cy="6845342"/>
          </a:xfrm>
          <a:prstGeom prst="rect">
            <a:avLst/>
          </a:prstGeom>
          <a:ln w="12700">
            <a:miter lim="400000"/>
          </a:ln>
        </p:spPr>
      </p:pic>
      <p:sp>
        <p:nvSpPr>
          <p:cNvPr id="215" name="Trin 3 - Lederen deltager igen…"/>
          <p:cNvSpPr txBox="1"/>
          <p:nvPr/>
        </p:nvSpPr>
        <p:spPr>
          <a:xfrm>
            <a:off x="7069600" y="5370157"/>
            <a:ext cx="2621383" cy="731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200" b="1"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Trin 3 - Lederen deltager igen </a:t>
            </a:r>
          </a:p>
          <a:p>
            <a:pPr marL="140368" indent="-140368">
              <a:buSzPct val="100000"/>
              <a:buChar char="•"/>
              <a:defRPr sz="12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Lederen lytter</a:t>
            </a:r>
          </a:p>
          <a:p>
            <a:pPr marL="140368" indent="-140368">
              <a:buSzPct val="100000"/>
              <a:buChar char="•"/>
              <a:defRPr sz="12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Opfordrer til efterfølgende dialog</a:t>
            </a:r>
          </a:p>
        </p:txBody>
      </p:sp>
      <p:sp>
        <p:nvSpPr>
          <p:cNvPr id="216" name="Klargøring (før)"/>
          <p:cNvSpPr txBox="1"/>
          <p:nvPr/>
        </p:nvSpPr>
        <p:spPr>
          <a:xfrm>
            <a:off x="1113300" y="4167716"/>
            <a:ext cx="1133603" cy="1473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200" b="1"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lvl1pPr>
          </a:lstStyle>
          <a:p>
            <a:r>
              <a:t>Klargøring (før)</a:t>
            </a:r>
          </a:p>
        </p:txBody>
      </p:sp>
      <p:sp>
        <p:nvSpPr>
          <p:cNvPr id="217" name="Næste skridt (efter)"/>
          <p:cNvSpPr txBox="1"/>
          <p:nvPr/>
        </p:nvSpPr>
        <p:spPr>
          <a:xfrm>
            <a:off x="9533400" y="4167716"/>
            <a:ext cx="1509726" cy="1473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200" b="1"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lvl1pPr>
          </a:lstStyle>
          <a:p>
            <a:r>
              <a:t>Næste skridt (efter) </a:t>
            </a:r>
          </a:p>
        </p:txBody>
      </p:sp>
      <p:sp>
        <p:nvSpPr>
          <p:cNvPr id="218" name="Trin 1 - Lederen deltager…"/>
          <p:cNvSpPr txBox="1"/>
          <p:nvPr/>
        </p:nvSpPr>
        <p:spPr>
          <a:xfrm>
            <a:off x="3348500" y="5370157"/>
            <a:ext cx="2621383" cy="9093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200" b="1"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Trin 1 - Lederen deltager </a:t>
            </a:r>
          </a:p>
          <a:p>
            <a:pPr marL="140368" indent="-140368">
              <a:buSzPct val="100000"/>
              <a:buChar char="•"/>
              <a:defRPr sz="12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Lederen deler egne dialogkort </a:t>
            </a:r>
          </a:p>
          <a:p>
            <a:pPr marL="140368" indent="-140368">
              <a:buSzPct val="100000"/>
              <a:buChar char="•"/>
              <a:defRPr sz="12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inviterer til dialog og efterspørger feedback</a:t>
            </a:r>
          </a:p>
        </p:txBody>
      </p:sp>
      <p:sp>
        <p:nvSpPr>
          <p:cNvPr id="219" name="Trin 2 - Lederen forlader mødet og              vender tilbage ved trin 3…"/>
          <p:cNvSpPr txBox="1"/>
          <p:nvPr/>
        </p:nvSpPr>
        <p:spPr>
          <a:xfrm>
            <a:off x="6879100" y="1437216"/>
            <a:ext cx="2621383" cy="12649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546100" lvl="1" indent="-546100">
              <a:defRPr sz="1200" b="1"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Trin 2 - Lederen forlader mødet og              vender tilbage ved trin 3</a:t>
            </a:r>
          </a:p>
          <a:p>
            <a:pPr marL="140368" indent="-140368">
              <a:buSzPct val="100000"/>
              <a:buChar char="•"/>
              <a:defRPr sz="12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Medarbejderne har en dialog om oplevet ledelsesadfærd ved hjælp af dialogkort</a:t>
            </a:r>
          </a:p>
          <a:p>
            <a:pPr marL="140368" indent="-140368">
              <a:buSzPct val="100000"/>
              <a:buChar char="•"/>
              <a:defRPr sz="12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HR partner faciliterer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Trin 1 - Lederen deltag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lvl1pPr>
          </a:lstStyle>
          <a:p>
            <a:r>
              <a:t>Trin 1 - Lederen deltager</a:t>
            </a:r>
          </a:p>
        </p:txBody>
      </p:sp>
      <p:sp>
        <p:nvSpPr>
          <p:cNvPr id="238" name="Hvad skal der ske…"/>
          <p:cNvSpPr txBox="1"/>
          <p:nvPr/>
        </p:nvSpPr>
        <p:spPr>
          <a:xfrm>
            <a:off x="1794867" y="1774568"/>
            <a:ext cx="4140002" cy="1508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b="1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Hvad skal der ske</a:t>
            </a:r>
          </a:p>
          <a:p>
            <a:pPr>
              <a:defRPr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•  Lederen byder velkommen</a:t>
            </a:r>
          </a:p>
          <a:p>
            <a:pPr marL="180472" indent="-180472">
              <a:buSzPct val="100000"/>
              <a:buChar char="•"/>
              <a:defRPr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Præsenterer egne tre dialogkort</a:t>
            </a:r>
          </a:p>
          <a:p>
            <a:pPr marL="180472" indent="-180472">
              <a:buSzPct val="100000"/>
              <a:buChar char="•"/>
              <a:defRPr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Begrunder valg af dialogkort med egne refleksioner om ønsker til feedback</a:t>
            </a:r>
          </a:p>
        </p:txBody>
      </p:sp>
      <p:pic>
        <p:nvPicPr>
          <p:cNvPr id="239" name="dtu_præs_Tegnebræt 1 kopi 11.png" descr="dtu_præs_Tegnebræt 1 kopi 1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879"/>
            <a:ext cx="12179300" cy="6842242"/>
          </a:xfrm>
          <a:prstGeom prst="rect">
            <a:avLst/>
          </a:prstGeom>
          <a:ln w="12700">
            <a:miter lim="400000"/>
          </a:ln>
        </p:spPr>
      </p:pic>
      <p:sp>
        <p:nvSpPr>
          <p:cNvPr id="240" name="Billedtekst"/>
          <p:cNvSpPr/>
          <p:nvPr/>
        </p:nvSpPr>
        <p:spPr>
          <a:xfrm>
            <a:off x="7131050" y="3278187"/>
            <a:ext cx="4396582" cy="23566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061" y="0"/>
                </a:moveTo>
                <a:lnTo>
                  <a:pt x="2281" y="1615"/>
                </a:lnTo>
                <a:lnTo>
                  <a:pt x="390" y="1615"/>
                </a:lnTo>
                <a:cubicBezTo>
                  <a:pt x="174" y="1615"/>
                  <a:pt x="0" y="1940"/>
                  <a:pt x="0" y="2343"/>
                </a:cubicBezTo>
                <a:lnTo>
                  <a:pt x="0" y="20872"/>
                </a:lnTo>
                <a:cubicBezTo>
                  <a:pt x="0" y="21275"/>
                  <a:pt x="174" y="21600"/>
                  <a:pt x="390" y="21600"/>
                </a:cubicBezTo>
                <a:lnTo>
                  <a:pt x="21208" y="21600"/>
                </a:lnTo>
                <a:cubicBezTo>
                  <a:pt x="21424" y="21600"/>
                  <a:pt x="21600" y="21275"/>
                  <a:pt x="21600" y="20872"/>
                </a:cubicBezTo>
                <a:lnTo>
                  <a:pt x="21600" y="2343"/>
                </a:lnTo>
                <a:cubicBezTo>
                  <a:pt x="21600" y="1940"/>
                  <a:pt x="21424" y="1615"/>
                  <a:pt x="21208" y="1615"/>
                </a:cubicBezTo>
                <a:lnTo>
                  <a:pt x="3841" y="1615"/>
                </a:lnTo>
                <a:lnTo>
                  <a:pt x="3061" y="0"/>
                </a:lnTo>
                <a:close/>
              </a:path>
            </a:pathLst>
          </a:custGeom>
          <a:solidFill>
            <a:srgbClr val="DADADA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endParaRPr/>
          </a:p>
        </p:txBody>
      </p:sp>
      <p:sp>
        <p:nvSpPr>
          <p:cNvPr id="241" name="Støttespørgsmål…"/>
          <p:cNvSpPr txBox="1"/>
          <p:nvPr/>
        </p:nvSpPr>
        <p:spPr>
          <a:xfrm>
            <a:off x="7509867" y="3793868"/>
            <a:ext cx="3781277" cy="1508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b="1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Støttespørgsmål</a:t>
            </a:r>
          </a:p>
          <a:p>
            <a:pPr>
              <a:defRPr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Lederen deler egne tanker om</a:t>
            </a:r>
          </a:p>
          <a:p>
            <a:pPr marL="180473" indent="-180473">
              <a:buSzPct val="100000"/>
              <a:buChar char="•"/>
              <a:defRPr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Hvad vil jeg gerne opnå med min ledelse?</a:t>
            </a:r>
          </a:p>
          <a:p>
            <a:pPr marL="180473" indent="-180473">
              <a:buSzPct val="100000"/>
              <a:buChar char="•"/>
              <a:defRPr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Hvor er vores enhed på vej hen?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Trin 2 - Lederen forlader møde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lvl1pPr>
          </a:lstStyle>
          <a:p>
            <a:r>
              <a:t>Trin 2 - Lederen forlader mødet </a:t>
            </a:r>
          </a:p>
        </p:txBody>
      </p:sp>
      <p:sp>
        <p:nvSpPr>
          <p:cNvPr id="244" name="Billedtekst"/>
          <p:cNvSpPr/>
          <p:nvPr/>
        </p:nvSpPr>
        <p:spPr>
          <a:xfrm>
            <a:off x="7131050" y="3278187"/>
            <a:ext cx="4396582" cy="26658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061" y="0"/>
                </a:moveTo>
                <a:lnTo>
                  <a:pt x="2281" y="1428"/>
                </a:lnTo>
                <a:lnTo>
                  <a:pt x="390" y="1428"/>
                </a:lnTo>
                <a:cubicBezTo>
                  <a:pt x="174" y="1428"/>
                  <a:pt x="0" y="1715"/>
                  <a:pt x="0" y="2071"/>
                </a:cubicBezTo>
                <a:lnTo>
                  <a:pt x="0" y="20957"/>
                </a:lnTo>
                <a:cubicBezTo>
                  <a:pt x="0" y="21313"/>
                  <a:pt x="174" y="21600"/>
                  <a:pt x="390" y="21600"/>
                </a:cubicBezTo>
                <a:lnTo>
                  <a:pt x="21208" y="21600"/>
                </a:lnTo>
                <a:cubicBezTo>
                  <a:pt x="21424" y="21600"/>
                  <a:pt x="21600" y="21313"/>
                  <a:pt x="21600" y="20957"/>
                </a:cubicBezTo>
                <a:lnTo>
                  <a:pt x="21600" y="2071"/>
                </a:lnTo>
                <a:cubicBezTo>
                  <a:pt x="21600" y="1715"/>
                  <a:pt x="21424" y="1428"/>
                  <a:pt x="21208" y="1428"/>
                </a:cubicBezTo>
                <a:lnTo>
                  <a:pt x="3841" y="1428"/>
                </a:lnTo>
                <a:lnTo>
                  <a:pt x="3061" y="0"/>
                </a:lnTo>
                <a:close/>
              </a:path>
            </a:pathLst>
          </a:custGeom>
          <a:solidFill>
            <a:srgbClr val="DADADA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endParaRPr/>
          </a:p>
        </p:txBody>
      </p:sp>
      <p:pic>
        <p:nvPicPr>
          <p:cNvPr id="245" name="dtu_præs_Tegnebræt 1 kopi 12.png" descr="dtu_præs_Tegnebræt 1 kopi 1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879"/>
            <a:ext cx="12179300" cy="6842242"/>
          </a:xfrm>
          <a:prstGeom prst="rect">
            <a:avLst/>
          </a:prstGeom>
          <a:ln w="12700">
            <a:miter lim="400000"/>
          </a:ln>
        </p:spPr>
      </p:pic>
      <p:sp>
        <p:nvSpPr>
          <p:cNvPr id="246" name="Hvad skal der ske…"/>
          <p:cNvSpPr txBox="1"/>
          <p:nvPr/>
        </p:nvSpPr>
        <p:spPr>
          <a:xfrm>
            <a:off x="1794867" y="1774568"/>
            <a:ext cx="4733380" cy="12674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b="1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Hvad skal der ske</a:t>
            </a:r>
          </a:p>
          <a:p>
            <a:pPr marL="160420" indent="-160420">
              <a:buSzPct val="100000"/>
              <a:buChar char="•"/>
              <a:defRPr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Medarbejderne deler valg af egne dialogkort</a:t>
            </a:r>
          </a:p>
          <a:p>
            <a:pPr marL="160420" indent="-160420">
              <a:buSzPct val="100000"/>
              <a:buChar char="•"/>
              <a:defRPr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Begrunder hvorfor de har valgt netop dét kort</a:t>
            </a:r>
          </a:p>
          <a:p>
            <a:pPr marL="160420" indent="-160420">
              <a:buSzPct val="100000"/>
              <a:buChar char="•"/>
              <a:defRPr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HR faciliterer (tre runder)</a:t>
            </a:r>
          </a:p>
        </p:txBody>
      </p:sp>
      <p:sp>
        <p:nvSpPr>
          <p:cNvPr id="247" name="Støttespørgsmål…"/>
          <p:cNvSpPr txBox="1"/>
          <p:nvPr/>
        </p:nvSpPr>
        <p:spPr>
          <a:xfrm>
            <a:off x="7509867" y="3793868"/>
            <a:ext cx="3781277" cy="18643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b="1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Støttespørgsmål</a:t>
            </a:r>
          </a:p>
          <a:p>
            <a:pPr>
              <a:defRPr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Efter tre runder drøfter medarbejderne </a:t>
            </a:r>
          </a:p>
          <a:p>
            <a:pPr marL="180473" indent="-180473">
              <a:buSzPct val="100000"/>
              <a:buChar char="•"/>
              <a:defRPr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Hvad er værdsat?</a:t>
            </a:r>
          </a:p>
          <a:p>
            <a:pPr marL="180473" indent="-180473">
              <a:buSzPct val="100000"/>
              <a:buChar char="•"/>
              <a:defRPr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Hvad kan lederen skrue op og ned for?</a:t>
            </a:r>
          </a:p>
          <a:p>
            <a:pPr marL="180473" indent="-180473">
              <a:buSzPct val="100000"/>
              <a:buChar char="•"/>
              <a:defRPr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Hvordan kan medarbejderne bidrage til at styrke samarbejdet?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Trin 3 - Lederen deltager ige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lvl1pPr>
          </a:lstStyle>
          <a:p>
            <a:r>
              <a:t>Trin 3 - Lederen deltager igen</a:t>
            </a:r>
          </a:p>
        </p:txBody>
      </p:sp>
      <p:pic>
        <p:nvPicPr>
          <p:cNvPr id="250" name="dtu_præs_Tegnebræt 1 kopi 13.png" descr="dtu_præs_Tegnebræt 1 kopi 13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879"/>
            <a:ext cx="12179300" cy="6842242"/>
          </a:xfrm>
          <a:prstGeom prst="rect">
            <a:avLst/>
          </a:prstGeom>
          <a:ln w="12700">
            <a:miter lim="400000"/>
          </a:ln>
        </p:spPr>
      </p:pic>
      <p:sp>
        <p:nvSpPr>
          <p:cNvPr id="251" name="Hvad skal der ske…"/>
          <p:cNvSpPr txBox="1"/>
          <p:nvPr/>
        </p:nvSpPr>
        <p:spPr>
          <a:xfrm>
            <a:off x="1794867" y="1774568"/>
            <a:ext cx="4534050" cy="18643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b="1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Hvad skal der ske</a:t>
            </a:r>
          </a:p>
          <a:p>
            <a:pPr>
              <a:defRPr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Medarbejderne deler</a:t>
            </a:r>
          </a:p>
          <a:p>
            <a:pPr>
              <a:defRPr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Lederen lytter og anerkende</a:t>
            </a:r>
          </a:p>
          <a:p>
            <a:pPr marL="160421" indent="-160421">
              <a:buSzPct val="100000"/>
              <a:buChar char="•"/>
              <a:defRPr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Fremmer dialogen vedd at gentage, hvad der bliver sagt</a:t>
            </a:r>
          </a:p>
          <a:p>
            <a:pPr marL="160421" indent="-160421">
              <a:buSzPct val="100000"/>
              <a:buChar char="•"/>
              <a:defRPr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Inviterer til videre dialog</a:t>
            </a:r>
          </a:p>
        </p:txBody>
      </p:sp>
      <p:sp>
        <p:nvSpPr>
          <p:cNvPr id="252" name="Billedtekst"/>
          <p:cNvSpPr/>
          <p:nvPr/>
        </p:nvSpPr>
        <p:spPr>
          <a:xfrm>
            <a:off x="7131050" y="3278187"/>
            <a:ext cx="4396582" cy="30174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061" y="0"/>
                </a:moveTo>
                <a:lnTo>
                  <a:pt x="2281" y="1261"/>
                </a:lnTo>
                <a:lnTo>
                  <a:pt x="390" y="1261"/>
                </a:lnTo>
                <a:cubicBezTo>
                  <a:pt x="174" y="1261"/>
                  <a:pt x="0" y="1515"/>
                  <a:pt x="0" y="1830"/>
                </a:cubicBezTo>
                <a:lnTo>
                  <a:pt x="0" y="21032"/>
                </a:lnTo>
                <a:cubicBezTo>
                  <a:pt x="0" y="21346"/>
                  <a:pt x="174" y="21600"/>
                  <a:pt x="390" y="21600"/>
                </a:cubicBezTo>
                <a:lnTo>
                  <a:pt x="21208" y="21600"/>
                </a:lnTo>
                <a:cubicBezTo>
                  <a:pt x="21424" y="21600"/>
                  <a:pt x="21600" y="21346"/>
                  <a:pt x="21600" y="21032"/>
                </a:cubicBezTo>
                <a:lnTo>
                  <a:pt x="21600" y="1830"/>
                </a:lnTo>
                <a:cubicBezTo>
                  <a:pt x="21600" y="1515"/>
                  <a:pt x="21424" y="1261"/>
                  <a:pt x="21208" y="1261"/>
                </a:cubicBezTo>
                <a:lnTo>
                  <a:pt x="3841" y="1261"/>
                </a:lnTo>
                <a:lnTo>
                  <a:pt x="3061" y="0"/>
                </a:lnTo>
                <a:close/>
              </a:path>
            </a:pathLst>
          </a:custGeom>
          <a:solidFill>
            <a:srgbClr val="DADADA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endParaRPr/>
          </a:p>
        </p:txBody>
      </p:sp>
      <p:sp>
        <p:nvSpPr>
          <p:cNvPr id="253" name="Støttespørgsmål…"/>
          <p:cNvSpPr txBox="1"/>
          <p:nvPr/>
        </p:nvSpPr>
        <p:spPr>
          <a:xfrm>
            <a:off x="7509867" y="3793868"/>
            <a:ext cx="3781277" cy="2232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b="1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Støttespørgsmål</a:t>
            </a:r>
          </a:p>
          <a:p>
            <a:pPr marL="160421" indent="-160421">
              <a:buSzPct val="100000"/>
              <a:buChar char="•"/>
              <a:defRPr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Hvad er vigtigt for medarbejderne at dele?</a:t>
            </a:r>
          </a:p>
          <a:p>
            <a:pPr marL="160421" indent="-160421">
              <a:buSzPct val="100000"/>
              <a:buChar char="•"/>
              <a:defRPr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Hvilke input vil medarbejderne dele om, hvad lederen kan skrue op og nede for?</a:t>
            </a:r>
          </a:p>
          <a:p>
            <a:pPr marL="160421" indent="-160421">
              <a:buSzPct val="100000"/>
              <a:buChar char="•"/>
              <a:defRPr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Hvilke input vil medarbejderne dele om, hvordan de kan bidrage til at styrke samarbejdet?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0000FF"/>
      </a:hlink>
      <a:folHlink>
        <a:srgbClr val="FF00FF"/>
      </a:folHlink>
    </a:clrScheme>
    <a:fontScheme name="Blank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Blan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6798" tIns="46798" rIns="46798" bIns="4679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9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9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nk">
  <a:themeElements>
    <a:clrScheme name="Blan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0000FF"/>
      </a:hlink>
      <a:folHlink>
        <a:srgbClr val="FF00FF"/>
      </a:folHlink>
    </a:clrScheme>
    <a:fontScheme name="Blank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Blan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6798" tIns="46798" rIns="46798" bIns="4679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9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9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243</Words>
  <Application>Microsoft Office PowerPoint</Application>
  <PresentationFormat>Custom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Helvetica</vt:lpstr>
      <vt:lpstr>Neo Sans W1G</vt:lpstr>
      <vt:lpstr>Verdana</vt:lpstr>
      <vt:lpstr>Blank</vt:lpstr>
      <vt:lpstr>PowerPoint Presentation</vt:lpstr>
      <vt:lpstr>PowerPoint Presentation</vt:lpstr>
      <vt:lpstr>Trin 1 - Lederen deltager</vt:lpstr>
      <vt:lpstr>Trin 2 - Lederen forlader mødet </vt:lpstr>
      <vt:lpstr>Trin 3 - Lederen deltager igen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Nina Fog</dc:creator>
  <cp:lastModifiedBy>Nina Fog</cp:lastModifiedBy>
  <cp:revision>4</cp:revision>
  <dcterms:modified xsi:type="dcterms:W3CDTF">2021-07-07T10:01:19Z</dcterms:modified>
</cp:coreProperties>
</file>