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19"/>
  </p:notesMasterIdLst>
  <p:handoutMasterIdLst>
    <p:handoutMasterId r:id="rId20"/>
  </p:handoutMasterIdLst>
  <p:sldIdLst>
    <p:sldId id="269" r:id="rId17"/>
    <p:sldId id="262" r:id="rId18"/>
  </p:sldIdLst>
  <p:sldSz cx="12190413" cy="6858000"/>
  <p:notesSz cx="6858000" cy="9144000"/>
  <p:custDataLst>
    <p:tags r:id="rId21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098" autoAdjust="0"/>
  </p:normalViewPr>
  <p:slideViewPr>
    <p:cSldViewPr showGuides="1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SzPct val="75000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5C6B-795F-4D34-919B-37CCAFFF7B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31157" y="356400"/>
            <a:ext cx="503934" cy="504000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#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887511" y="1473591"/>
            <a:ext cx="8458899" cy="468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33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670" y="0"/>
            <a:ext cx="9312374" cy="972716"/>
          </a:xfrm>
        </p:spPr>
        <p:txBody>
          <a:bodyPr/>
          <a:lstStyle/>
          <a:p>
            <a:r>
              <a:rPr lang="en-US" dirty="0"/>
              <a:t>Safety </a:t>
            </a:r>
            <a:r>
              <a:rPr lang="en-US" dirty="0" smtClean="0"/>
              <a:t>Moment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598" y="1412776"/>
            <a:ext cx="11036049" cy="4545578"/>
          </a:xfrm>
        </p:spPr>
        <p:txBody>
          <a:bodyPr/>
          <a:lstStyle/>
          <a:p>
            <a:r>
              <a:rPr lang="da-DK" b="1" dirty="0" smtClean="0"/>
              <a:t>At </a:t>
            </a:r>
            <a:r>
              <a:rPr lang="da-DK" b="1" dirty="0"/>
              <a:t>blive hjemme, når du er syg</a:t>
            </a:r>
          </a:p>
          <a:p>
            <a:pPr lvl="1"/>
            <a:r>
              <a:rPr lang="da-DK" dirty="0"/>
              <a:t>Giv din leder besked, hvis du bliver smittet med Covid-19, så vi kan bidrage til smitteopsporing</a:t>
            </a:r>
          </a:p>
          <a:p>
            <a:r>
              <a:rPr lang="da-DK" b="1" dirty="0"/>
              <a:t>Fortsat fokus på hygiejne </a:t>
            </a:r>
          </a:p>
          <a:p>
            <a:pPr lvl="1"/>
            <a:r>
              <a:rPr lang="da-DK" dirty="0"/>
              <a:t>At vaske dine hænder, eller bruge håndsprit.</a:t>
            </a:r>
          </a:p>
          <a:p>
            <a:pPr lvl="1"/>
            <a:r>
              <a:rPr lang="da-DK" dirty="0"/>
              <a:t>At hoste eller nyse i dit ærme.</a:t>
            </a:r>
          </a:p>
          <a:p>
            <a:pPr lvl="1"/>
            <a:r>
              <a:rPr lang="da-DK" dirty="0"/>
              <a:t>At undgå håndtryk, kindkys og kram – begræns den fysiske kontakt.</a:t>
            </a:r>
          </a:p>
          <a:p>
            <a:pPr lvl="1"/>
            <a:r>
              <a:rPr lang="da-DK" dirty="0"/>
              <a:t>At være opmærksom på rengøring - Husk, at selvom du er alene i rummet, så er det ikke sikkert, at du er den eneste, som arbejder i rummet</a:t>
            </a:r>
          </a:p>
          <a:p>
            <a:r>
              <a:rPr lang="da-DK" b="1" dirty="0"/>
              <a:t>Hold afstand - på arbejdspladsen og også under transport </a:t>
            </a:r>
          </a:p>
          <a:p>
            <a:pPr lvl="1"/>
            <a:r>
              <a:rPr lang="da-DK" dirty="0"/>
              <a:t>Mindst 1 m mellem personer</a:t>
            </a:r>
          </a:p>
          <a:p>
            <a:pPr lvl="1"/>
            <a:r>
              <a:rPr lang="da-DK" dirty="0"/>
              <a:t>Mindst 2 m </a:t>
            </a:r>
          </a:p>
          <a:p>
            <a:pPr lvl="2"/>
            <a:r>
              <a:rPr lang="da-DK" dirty="0"/>
              <a:t>i situationer, hvor der er personer i risikogrupperne tilstede,</a:t>
            </a:r>
          </a:p>
          <a:p>
            <a:pPr lvl="2"/>
            <a:r>
              <a:rPr lang="da-DK" dirty="0"/>
              <a:t>ved ophold i små rum og ringe udluftning</a:t>
            </a:r>
          </a:p>
          <a:p>
            <a:pPr lvl="2"/>
            <a:r>
              <a:rPr lang="da-DK" dirty="0"/>
              <a:t>ved fysisk anstrengelse pga. øget risiko for dråbesmitte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288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8" name="Titel 7"/>
          <p:cNvSpPr txBox="1">
            <a:spLocks/>
          </p:cNvSpPr>
          <p:nvPr/>
        </p:nvSpPr>
        <p:spPr>
          <a:xfrm>
            <a:off x="1342125" y="308465"/>
            <a:ext cx="6371396" cy="577775"/>
          </a:xfr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457154" fontAlgn="auto">
              <a:spcAft>
                <a:spcPts val="0"/>
              </a:spcAft>
              <a:defRPr/>
            </a:pPr>
            <a:r>
              <a:rPr lang="en-GB" sz="2600" b="1" dirty="0" smtClean="0">
                <a:solidFill>
                  <a:prstClr val="black"/>
                </a:solidFill>
                <a:latin typeface="Arial"/>
              </a:rPr>
              <a:t>Safety </a:t>
            </a:r>
            <a:r>
              <a:rPr lang="en-GB" sz="2600" b="1" dirty="0">
                <a:solidFill>
                  <a:prstClr val="black"/>
                </a:solidFill>
                <a:latin typeface="Arial"/>
              </a:rPr>
              <a:t>Moment</a:t>
            </a:r>
          </a:p>
          <a:p>
            <a:pPr algn="l" defTabSz="457154" fontAlgn="auto">
              <a:spcAft>
                <a:spcPts val="0"/>
              </a:spcAft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 </a:t>
            </a:r>
            <a:endParaRPr lang="de-DE" sz="16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9" name="Content Placeholder 8"/>
          <p:cNvSpPr>
            <a:spLocks noGrp="1"/>
          </p:cNvSpPr>
          <p:nvPr>
            <p:ph idx="1"/>
          </p:nvPr>
        </p:nvSpPr>
        <p:spPr>
          <a:xfrm>
            <a:off x="550590" y="2276872"/>
            <a:ext cx="2530478" cy="3537183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TRANSMISSION</a:t>
            </a:r>
            <a:r>
              <a:rPr lang="en-US" sz="1400" dirty="0">
                <a:solidFill>
                  <a:srgbClr val="009DE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200" dirty="0"/>
              <a:t>• Person-to-person via </a:t>
            </a:r>
          </a:p>
          <a:p>
            <a:pPr marL="0" indent="0">
              <a:buNone/>
            </a:pPr>
            <a:r>
              <a:rPr lang="en-US" sz="1200" dirty="0"/>
              <a:t>  respiratory droplets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• Spread from contact with</a:t>
            </a:r>
          </a:p>
          <a:p>
            <a:pPr marL="0" indent="0">
              <a:buNone/>
            </a:pPr>
            <a:r>
              <a:rPr lang="en-US" sz="1200" dirty="0"/>
              <a:t>  infected surfaces or objects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4078982" y="2194525"/>
            <a:ext cx="534616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PREVENTION</a:t>
            </a:r>
            <a:r>
              <a:rPr lang="en-US" sz="1400" dirty="0"/>
              <a:t> </a:t>
            </a:r>
          </a:p>
          <a:p>
            <a:r>
              <a:rPr lang="en-US" sz="1200" dirty="0"/>
              <a:t>• Avoid close contact with people and</a:t>
            </a:r>
          </a:p>
          <a:p>
            <a:r>
              <a:rPr lang="en-US" sz="1200" dirty="0"/>
              <a:t>  practice daily Health Self-Assessment </a:t>
            </a:r>
          </a:p>
          <a:p>
            <a:endParaRPr lang="en-US" sz="1200" dirty="0"/>
          </a:p>
          <a:p>
            <a:r>
              <a:rPr lang="en-US" sz="1200" dirty="0"/>
              <a:t>• Cover your mouth while coughing or sneezing</a:t>
            </a:r>
          </a:p>
          <a:p>
            <a:endParaRPr lang="en-US" sz="1200" dirty="0"/>
          </a:p>
          <a:p>
            <a:r>
              <a:rPr lang="en-US" sz="1200" dirty="0"/>
              <a:t>• Practice good hygiene </a:t>
            </a:r>
          </a:p>
          <a:p>
            <a:pPr lvl="1"/>
            <a:r>
              <a:rPr lang="en-US" sz="1200" dirty="0"/>
              <a:t>• Wash your hands for 20 seconds </a:t>
            </a:r>
          </a:p>
          <a:p>
            <a:pPr lvl="1"/>
            <a:r>
              <a:rPr lang="en-US" sz="1200" dirty="0"/>
              <a:t>• Avoid touching your face </a:t>
            </a:r>
          </a:p>
          <a:p>
            <a:pPr lvl="1"/>
            <a:r>
              <a:rPr lang="en-US" sz="1200" dirty="0"/>
              <a:t>• Use hand sanitizer </a:t>
            </a:r>
          </a:p>
          <a:p>
            <a:pPr lvl="1"/>
            <a:endParaRPr lang="en-US" sz="1200" dirty="0"/>
          </a:p>
          <a:p>
            <a:r>
              <a:rPr lang="en-US" sz="1200" dirty="0"/>
              <a:t>• Avoid handshakes and practice social distancing </a:t>
            </a:r>
          </a:p>
          <a:p>
            <a:endParaRPr lang="en-US" sz="1200" dirty="0"/>
          </a:p>
          <a:p>
            <a:r>
              <a:rPr lang="en-US" sz="1200" dirty="0"/>
              <a:t>• Clean and disinfect surfaces you touch daily</a:t>
            </a:r>
          </a:p>
          <a:p>
            <a:r>
              <a:rPr lang="en-US" sz="1200" dirty="0"/>
              <a:t>  (phones, keyboards, faucets, various buttons etc.)</a:t>
            </a:r>
            <a:endParaRPr lang="en-GB" sz="1200" dirty="0"/>
          </a:p>
        </p:txBody>
      </p:sp>
      <p:sp>
        <p:nvSpPr>
          <p:cNvPr id="5" name="Tekstfelt 4"/>
          <p:cNvSpPr txBox="1"/>
          <p:nvPr/>
        </p:nvSpPr>
        <p:spPr>
          <a:xfrm>
            <a:off x="8759502" y="2132856"/>
            <a:ext cx="31363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TAKE ACTION </a:t>
            </a:r>
          </a:p>
          <a:p>
            <a:r>
              <a:rPr lang="en-US" sz="1200" dirty="0"/>
              <a:t>• Inform your leader at</a:t>
            </a:r>
          </a:p>
          <a:p>
            <a:r>
              <a:rPr lang="en-US" sz="1200" dirty="0"/>
              <a:t>  work if you feel unwell</a:t>
            </a:r>
          </a:p>
          <a:p>
            <a:endParaRPr lang="en-US" sz="1200" dirty="0"/>
          </a:p>
          <a:p>
            <a:r>
              <a:rPr lang="en-US" sz="1200" dirty="0"/>
              <a:t>• If you have been in contact</a:t>
            </a:r>
          </a:p>
          <a:p>
            <a:r>
              <a:rPr lang="en-US" sz="1200" dirty="0"/>
              <a:t>  with people who are ill – inform your</a:t>
            </a:r>
          </a:p>
          <a:p>
            <a:r>
              <a:rPr lang="en-US" sz="1200" dirty="0"/>
              <a:t>  leader and cancel your participation</a:t>
            </a:r>
          </a:p>
          <a:p>
            <a:r>
              <a:rPr lang="en-US" sz="1200" dirty="0"/>
              <a:t>  in group gatherings</a:t>
            </a:r>
            <a:endParaRPr lang="en-GB" sz="1200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669" y="194724"/>
            <a:ext cx="6020119" cy="1282696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1414686" y="838658"/>
            <a:ext cx="2721866" cy="3385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COVID-19 (Coronavirus)</a:t>
            </a:r>
          </a:p>
        </p:txBody>
      </p:sp>
      <p:sp>
        <p:nvSpPr>
          <p:cNvPr id="9" name="Rektangel 8"/>
          <p:cNvSpPr/>
          <p:nvPr/>
        </p:nvSpPr>
        <p:spPr>
          <a:xfrm>
            <a:off x="485036" y="1517720"/>
            <a:ext cx="96426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Let´s repeat the simple precautions </a:t>
            </a:r>
            <a:r>
              <a:rPr lang="en-US" b="1" dirty="0" smtClean="0"/>
              <a:t>everyone </a:t>
            </a:r>
            <a:r>
              <a:rPr lang="en-US" b="1" dirty="0"/>
              <a:t>can take – getting back to work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6161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1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5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4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10.xml><?xml version="1.0" encoding="utf-8"?>
<ds:datastoreItem xmlns:ds="http://schemas.openxmlformats.org/officeDocument/2006/customXml" ds:itemID="{11FAAC39-0A3A-4CC2-A9C1-60940B78AE17}">
  <ds:schemaRefs/>
</ds:datastoreItem>
</file>

<file path=customXml/itemProps11.xml><?xml version="1.0" encoding="utf-8"?>
<ds:datastoreItem xmlns:ds="http://schemas.openxmlformats.org/officeDocument/2006/customXml" ds:itemID="{304675F7-7659-45A4-8CBA-D11B95A72329}">
  <ds:schemaRefs>
    <ds:schemaRef ds:uri="http://purl.org/dc/elements/1.1/"/>
    <ds:schemaRef ds:uri="http://schemas.microsoft.com/office/2006/metadata/properties"/>
    <ds:schemaRef ds:uri="6d5176c5-17ce-4d03-a978-84a97e2ad3f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12.xml><?xml version="1.0" encoding="utf-8"?>
<ds:datastoreItem xmlns:ds="http://schemas.openxmlformats.org/officeDocument/2006/customXml" ds:itemID="{E5957E33-0059-46CE-AE7B-582F67E40B53}">
  <ds:schemaRefs/>
</ds:datastoreItem>
</file>

<file path=customXml/itemProps13.xml><?xml version="1.0" encoding="utf-8"?>
<ds:datastoreItem xmlns:ds="http://schemas.openxmlformats.org/officeDocument/2006/customXml" ds:itemID="{364CD466-16F3-4327-A9F8-78A0E1310487}">
  <ds:schemaRefs/>
</ds:datastoreItem>
</file>

<file path=customXml/itemProps14.xml><?xml version="1.0" encoding="utf-8"?>
<ds:datastoreItem xmlns:ds="http://schemas.openxmlformats.org/officeDocument/2006/customXml" ds:itemID="{9192CBA0-ACA0-4882-8436-C4F4EA1C3A00}">
  <ds:schemaRefs>
    <ds:schemaRef ds:uri="http://schemas.microsoft.com/sharepoint/v3/contenttype/forms"/>
  </ds:schemaRefs>
</ds:datastoreItem>
</file>

<file path=customXml/itemProps15.xml><?xml version="1.0" encoding="utf-8"?>
<ds:datastoreItem xmlns:ds="http://schemas.openxmlformats.org/officeDocument/2006/customXml" ds:itemID="{27FCF551-6463-473E-AD1C-AD3C7638E47E}">
  <ds:schemaRefs/>
</ds:datastoreItem>
</file>

<file path=customXml/itemProps2.xml><?xml version="1.0" encoding="utf-8"?>
<ds:datastoreItem xmlns:ds="http://schemas.openxmlformats.org/officeDocument/2006/customXml" ds:itemID="{64724A72-2A63-4E53-8F6D-54F02A3B1EF4}">
  <ds:schemaRefs/>
</ds:datastoreItem>
</file>

<file path=customXml/itemProps3.xml><?xml version="1.0" encoding="utf-8"?>
<ds:datastoreItem xmlns:ds="http://schemas.openxmlformats.org/officeDocument/2006/customXml" ds:itemID="{05DC2B94-7C1B-4C14-83B0-9CD2A82C27E0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customXml/itemProps5.xml><?xml version="1.0" encoding="utf-8"?>
<ds:datastoreItem xmlns:ds="http://schemas.openxmlformats.org/officeDocument/2006/customXml" ds:itemID="{69CF30DF-34F5-4DC0-88E6-0A7755D41A4F}">
  <ds:schemaRefs/>
</ds:datastoreItem>
</file>

<file path=customXml/itemProps6.xml><?xml version="1.0" encoding="utf-8"?>
<ds:datastoreItem xmlns:ds="http://schemas.openxmlformats.org/officeDocument/2006/customXml" ds:itemID="{ACD38BA4-F7F7-4265-B26F-A05725467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F4C08C7F-F953-44DE-ACDE-930692BDDB0F}">
  <ds:schemaRefs/>
</ds:datastoreItem>
</file>

<file path=customXml/itemProps8.xml><?xml version="1.0" encoding="utf-8"?>
<ds:datastoreItem xmlns:ds="http://schemas.openxmlformats.org/officeDocument/2006/customXml" ds:itemID="{8660AB89-308F-4A34-B01B-CC1A9333F1B1}">
  <ds:schemaRefs/>
</ds:datastoreItem>
</file>

<file path=customXml/itemProps9.xml><?xml version="1.0" encoding="utf-8"?>
<ds:datastoreItem xmlns:ds="http://schemas.openxmlformats.org/officeDocument/2006/customXml" ds:itemID="{02E7CCCE-613B-4CED-B813-E473EA1E01B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</TotalTime>
  <Words>286</Words>
  <Application>Microsoft Office PowerPoint</Application>
  <PresentationFormat>Custom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Verdana</vt:lpstr>
      <vt:lpstr>Blank</vt:lpstr>
      <vt:lpstr>Safety Moment</vt:lpstr>
      <vt:lpstr> 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3</cp:revision>
  <dcterms:created xsi:type="dcterms:W3CDTF">2020-12-22T10:45:15Z</dcterms:created>
  <dcterms:modified xsi:type="dcterms:W3CDTF">2020-12-26T12:23:39Z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