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9"/>
  </p:sldMasterIdLst>
  <p:notesMasterIdLst>
    <p:notesMasterId r:id="rId11"/>
  </p:notesMasterIdLst>
  <p:handoutMasterIdLst>
    <p:handoutMasterId r:id="rId12"/>
  </p:handoutMasterIdLst>
  <p:sldIdLst>
    <p:sldId id="2147471283" r:id="rId10"/>
  </p:sldIdLst>
  <p:sldSz cx="12190413" cy="6858000"/>
  <p:notesSz cx="6858000" cy="9144000"/>
  <p:custDataLst>
    <p:tags r:id="rId13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98" autoAdjust="0"/>
  </p:normalViewPr>
  <p:slideViewPr>
    <p:cSldViewPr showGuides="1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‹nr.›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AF6B-E310-4DE9-BF02-EBF5D29B8EC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507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Date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sv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A66D8-097F-04CC-C6D0-3E3664978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62">
            <a:extLst>
              <a:ext uri="{FF2B5EF4-FFF2-40B4-BE49-F238E27FC236}">
                <a16:creationId xmlns:a16="http://schemas.microsoft.com/office/drawing/2014/main" id="{F83CA857-EC8C-1ED4-6BEB-0B1502F6B10A}"/>
              </a:ext>
            </a:extLst>
          </p:cNvPr>
          <p:cNvGrpSpPr/>
          <p:nvPr/>
        </p:nvGrpSpPr>
        <p:grpSpPr>
          <a:xfrm>
            <a:off x="3108134" y="3597188"/>
            <a:ext cx="1507048" cy="2889064"/>
            <a:chOff x="4215382" y="3676740"/>
            <a:chExt cx="1464951" cy="2808362"/>
          </a:xfrm>
        </p:grpSpPr>
        <p:grpSp>
          <p:nvGrpSpPr>
            <p:cNvPr id="24" name="Group 63">
              <a:extLst>
                <a:ext uri="{FF2B5EF4-FFF2-40B4-BE49-F238E27FC236}">
                  <a16:creationId xmlns:a16="http://schemas.microsoft.com/office/drawing/2014/main" id="{D833DC31-FECB-4C74-7CD0-8602E02993C9}"/>
                </a:ext>
              </a:extLst>
            </p:cNvPr>
            <p:cNvGrpSpPr/>
            <p:nvPr/>
          </p:nvGrpSpPr>
          <p:grpSpPr>
            <a:xfrm>
              <a:off x="4215382" y="3676740"/>
              <a:ext cx="1464951" cy="2808362"/>
              <a:chOff x="764438" y="3515069"/>
              <a:chExt cx="1470232" cy="2745681"/>
            </a:xfrm>
          </p:grpSpPr>
          <p:grpSp>
            <p:nvGrpSpPr>
              <p:cNvPr id="34" name="Group 65">
                <a:extLst>
                  <a:ext uri="{FF2B5EF4-FFF2-40B4-BE49-F238E27FC236}">
                    <a16:creationId xmlns:a16="http://schemas.microsoft.com/office/drawing/2014/main" id="{DBF7CBF4-B24B-1002-D28C-1E7BC030AD5F}"/>
                  </a:ext>
                </a:extLst>
              </p:cNvPr>
              <p:cNvGrpSpPr/>
              <p:nvPr/>
            </p:nvGrpSpPr>
            <p:grpSpPr>
              <a:xfrm>
                <a:off x="764438" y="3515069"/>
                <a:ext cx="1470232" cy="2745681"/>
                <a:chOff x="501466" y="654050"/>
                <a:chExt cx="2929305" cy="5470525"/>
              </a:xfrm>
            </p:grpSpPr>
            <p:pic>
              <p:nvPicPr>
                <p:cNvPr id="51" name="Content Placeholder 4">
                  <a:extLst>
                    <a:ext uri="{FF2B5EF4-FFF2-40B4-BE49-F238E27FC236}">
                      <a16:creationId xmlns:a16="http://schemas.microsoft.com/office/drawing/2014/main" id="{471DC5AC-5460-9AF6-79D9-8CE791A6FC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/>
              </p:blipFill>
              <p:spPr>
                <a:xfrm>
                  <a:off x="501466" y="654050"/>
                  <a:ext cx="2929305" cy="5470525"/>
                </a:xfrm>
                <a:prstGeom prst="rect">
                  <a:avLst/>
                </a:prstGeom>
              </p:spPr>
            </p:pic>
            <p:sp>
              <p:nvSpPr>
                <p:cNvPr id="52" name="Rectangle 68">
                  <a:extLst>
                    <a:ext uri="{FF2B5EF4-FFF2-40B4-BE49-F238E27FC236}">
                      <a16:creationId xmlns:a16="http://schemas.microsoft.com/office/drawing/2014/main" id="{12AE1521-CEBB-7493-9BCA-0B3543D241D2}"/>
                    </a:ext>
                  </a:extLst>
                </p:cNvPr>
                <p:cNvSpPr/>
                <p:nvPr/>
              </p:nvSpPr>
              <p:spPr>
                <a:xfrm>
                  <a:off x="1131093" y="1743075"/>
                  <a:ext cx="409576" cy="86421"/>
                </a:xfrm>
                <a:prstGeom prst="rect">
                  <a:avLst/>
                </a:prstGeom>
                <a:solidFill>
                  <a:srgbClr val="014A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982" tIns="35990" rIns="71982" bIns="35990" rtlCol="0" anchor="ctr"/>
                <a:lstStyle/>
                <a:p>
                  <a:pPr algn="ctr" defTabSz="914218">
                    <a:defRPr/>
                  </a:pPr>
                  <a:endParaRPr lang="en-GB" sz="2000" err="1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pic>
            <p:nvPicPr>
              <p:cNvPr id="44" name="Picture 66">
                <a:extLst>
                  <a:ext uri="{FF2B5EF4-FFF2-40B4-BE49-F238E27FC236}">
                    <a16:creationId xmlns:a16="http://schemas.microsoft.com/office/drawing/2014/main" id="{E11020B7-6809-6A15-29FD-E17B7A8FA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9" r="1469"/>
              <a:stretch/>
            </p:blipFill>
            <p:spPr>
              <a:xfrm>
                <a:off x="946144" y="3698164"/>
                <a:ext cx="1102160" cy="2392244"/>
              </a:xfrm>
              <a:prstGeom prst="roundRect">
                <a:avLst>
                  <a:gd name="adj" fmla="val 12672"/>
                </a:avLst>
              </a:prstGeom>
            </p:spPr>
          </p:pic>
        </p:grp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92983D7D-1DAE-DF0F-1914-DC81EBD88CE3}"/>
                </a:ext>
              </a:extLst>
            </p:cNvPr>
            <p:cNvSpPr/>
            <p:nvPr/>
          </p:nvSpPr>
          <p:spPr bwMode="auto">
            <a:xfrm>
              <a:off x="4556200" y="4225841"/>
              <a:ext cx="209062" cy="45719"/>
            </a:xfrm>
            <a:prstGeom prst="rect">
              <a:avLst/>
            </a:prstGeom>
            <a:solidFill>
              <a:srgbClr val="155473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89988" tIns="46794" rIns="89988" bIns="4679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09">
                <a:spcBef>
                  <a:spcPts val="432"/>
                </a:spcBef>
              </a:pPr>
              <a:endParaRPr lang="da-DK" err="1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E4E9BCB5-E7BA-14D1-9D00-15CB564BDF6F}"/>
              </a:ext>
            </a:extLst>
          </p:cNvPr>
          <p:cNvGrpSpPr/>
          <p:nvPr/>
        </p:nvGrpSpPr>
        <p:grpSpPr>
          <a:xfrm>
            <a:off x="2170222" y="680043"/>
            <a:ext cx="1625315" cy="2958246"/>
            <a:chOff x="2301252" y="900051"/>
            <a:chExt cx="1413399" cy="2639544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9045C76D-C211-5FAC-6070-6FDC87F90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1252" y="900051"/>
              <a:ext cx="1413399" cy="2639544"/>
            </a:xfrm>
            <a:prstGeom prst="rect">
              <a:avLst/>
            </a:prstGeom>
          </p:spPr>
        </p:pic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9BDEB3CE-F210-3AD0-36D2-E817A4ACD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" b="184"/>
            <a:stretch/>
          </p:blipFill>
          <p:spPr>
            <a:xfrm>
              <a:off x="2471162" y="1081946"/>
              <a:ext cx="1072947" cy="2274262"/>
            </a:xfrm>
            <a:prstGeom prst="roundRect">
              <a:avLst>
                <a:gd name="adj" fmla="val 12672"/>
              </a:avLst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6D6140-43D1-8B0F-5414-D0B44AB2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18" y="206904"/>
            <a:ext cx="9854660" cy="473611"/>
          </a:xfrm>
        </p:spPr>
        <p:txBody>
          <a:bodyPr/>
          <a:lstStyle/>
          <a:p>
            <a:r>
              <a:rPr lang="da-DK" sz="3600" dirty="0" err="1"/>
              <a:t>Welcome</a:t>
            </a:r>
            <a:r>
              <a:rPr lang="da-DK" sz="3600" dirty="0"/>
              <a:t> to </a:t>
            </a:r>
            <a:r>
              <a:rPr lang="da-DK" sz="3200" dirty="0"/>
              <a:t>DTU Health &amp; Safety E-learning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32019-3A5C-E67F-23F1-7595995D8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218">
              <a:defRPr/>
            </a:pPr>
            <a:fld id="{103EA872-A674-449B-A120-B97244F8E91D}" type="slidenum">
              <a:rPr lang="en-GB">
                <a:solidFill>
                  <a:srgbClr val="FFFFFF"/>
                </a:solidFill>
                <a:latin typeface="Arial"/>
                <a:ea typeface="ＭＳ Ｐゴシック" pitchFamily="-80" charset="-128"/>
              </a:rPr>
              <a:pPr defTabSz="914218">
                <a:defRPr/>
              </a:pPr>
              <a:t>1</a:t>
            </a:fld>
            <a:endParaRPr lang="en-GB" dirty="0">
              <a:solidFill>
                <a:srgbClr val="FFFFFF"/>
              </a:solidFill>
              <a:latin typeface="Arial"/>
              <a:ea typeface="ＭＳ Ｐゴシック" pitchFamily="-80" charset="-128"/>
            </a:endParaRPr>
          </a:p>
        </p:txBody>
      </p:sp>
      <p:grpSp>
        <p:nvGrpSpPr>
          <p:cNvPr id="2092" name="Group 2091">
            <a:extLst>
              <a:ext uri="{FF2B5EF4-FFF2-40B4-BE49-F238E27FC236}">
                <a16:creationId xmlns:a16="http://schemas.microsoft.com/office/drawing/2014/main" id="{5AA7F14B-C1B1-E13C-BE22-78CA087AD37E}"/>
              </a:ext>
            </a:extLst>
          </p:cNvPr>
          <p:cNvGrpSpPr/>
          <p:nvPr/>
        </p:nvGrpSpPr>
        <p:grpSpPr>
          <a:xfrm>
            <a:off x="556557" y="684849"/>
            <a:ext cx="1594172" cy="2960146"/>
            <a:chOff x="802897" y="941695"/>
            <a:chExt cx="1413399" cy="263954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9D8ACC-9ED3-B978-829A-7FA6E7EA6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97" y="941695"/>
              <a:ext cx="1413399" cy="2639544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2181951-36D9-CC75-CC73-D9BDFDC7B4CC}"/>
                </a:ext>
              </a:extLst>
            </p:cNvPr>
            <p:cNvSpPr/>
            <p:nvPr/>
          </p:nvSpPr>
          <p:spPr bwMode="auto">
            <a:xfrm>
              <a:off x="969596" y="1911046"/>
              <a:ext cx="1080000" cy="1498482"/>
            </a:xfrm>
            <a:prstGeom prst="roundRect">
              <a:avLst>
                <a:gd name="adj" fmla="val 1212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89976" tIns="46788" rIns="89976" bIns="4678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>
                <a:spcBef>
                  <a:spcPts val="432"/>
                </a:spcBef>
                <a:defRPr/>
              </a:pPr>
              <a:endParaRPr lang="da-DK" dirty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9F97664-C2C4-1519-23B0-0AB47410FE92}"/>
                </a:ext>
              </a:extLst>
            </p:cNvPr>
            <p:cNvSpPr/>
            <p:nvPr/>
          </p:nvSpPr>
          <p:spPr bwMode="auto">
            <a:xfrm>
              <a:off x="1262068" y="1122462"/>
              <a:ext cx="511312" cy="132396"/>
            </a:xfrm>
            <a:prstGeom prst="roundRect">
              <a:avLst>
                <a:gd name="adj" fmla="val 0"/>
              </a:avLst>
            </a:prstGeom>
            <a:solidFill>
              <a:srgbClr val="004F7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89976" tIns="46788" rIns="89976" bIns="4678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>
                <a:spcBef>
                  <a:spcPts val="432"/>
                </a:spcBef>
                <a:defRPr/>
              </a:pPr>
              <a:endParaRPr lang="da-DK" dirty="0" err="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083" name="Arrow: Right 2082">
            <a:extLst>
              <a:ext uri="{FF2B5EF4-FFF2-40B4-BE49-F238E27FC236}">
                <a16:creationId xmlns:a16="http://schemas.microsoft.com/office/drawing/2014/main" id="{5DC05F62-BA60-C7C6-9AF8-95AF39415D5A}"/>
              </a:ext>
            </a:extLst>
          </p:cNvPr>
          <p:cNvSpPr/>
          <p:nvPr/>
        </p:nvSpPr>
        <p:spPr bwMode="auto">
          <a:xfrm>
            <a:off x="2051298" y="2133025"/>
            <a:ext cx="232578" cy="1439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76" tIns="46788" rIns="89976" bIns="46788" numCol="1" rtlCol="0" anchor="ctr" anchorCtr="0" compatLnSpc="1">
            <a:prstTxWarp prst="textNoShape">
              <a:avLst/>
            </a:prstTxWarp>
          </a:bodyPr>
          <a:lstStyle/>
          <a:p>
            <a:pPr algn="ctr" defTabSz="914218">
              <a:spcBef>
                <a:spcPts val="432"/>
              </a:spcBef>
              <a:defRPr/>
            </a:pPr>
            <a:endParaRPr lang="da-DK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5" name="Arrow: Right 2084">
            <a:extLst>
              <a:ext uri="{FF2B5EF4-FFF2-40B4-BE49-F238E27FC236}">
                <a16:creationId xmlns:a16="http://schemas.microsoft.com/office/drawing/2014/main" id="{5C836761-81AB-E957-A26D-EA9EB3AEBD42}"/>
              </a:ext>
            </a:extLst>
          </p:cNvPr>
          <p:cNvSpPr/>
          <p:nvPr/>
        </p:nvSpPr>
        <p:spPr bwMode="auto">
          <a:xfrm>
            <a:off x="2855268" y="5019410"/>
            <a:ext cx="232578" cy="1311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76" tIns="46788" rIns="89976" bIns="46788" numCol="1" rtlCol="0" anchor="ctr" anchorCtr="0" compatLnSpc="1">
            <a:prstTxWarp prst="textNoShape">
              <a:avLst/>
            </a:prstTxWarp>
          </a:bodyPr>
          <a:lstStyle/>
          <a:p>
            <a:pPr algn="ctr" defTabSz="914218">
              <a:spcBef>
                <a:spcPts val="432"/>
              </a:spcBef>
              <a:defRPr/>
            </a:pPr>
            <a:endParaRPr lang="da-DK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B4FB37C-72DB-C31D-6AE4-294F28784C22}"/>
              </a:ext>
            </a:extLst>
          </p:cNvPr>
          <p:cNvSpPr/>
          <p:nvPr/>
        </p:nvSpPr>
        <p:spPr bwMode="auto">
          <a:xfrm>
            <a:off x="2585431" y="2838238"/>
            <a:ext cx="763686" cy="172016"/>
          </a:xfrm>
          <a:prstGeom prst="rect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432"/>
              </a:spcBef>
            </a:pPr>
            <a:endParaRPr lang="da-DK" dirty="0" err="1">
              <a:solidFill>
                <a:srgbClr val="FFFFFF"/>
              </a:solidFill>
              <a:latin typeface="Arial"/>
              <a:ea typeface="ＭＳ Ｐゴシック" pitchFamily="-80" charset="-128"/>
            </a:endParaRPr>
          </a:p>
        </p:txBody>
      </p:sp>
      <p:sp>
        <p:nvSpPr>
          <p:cNvPr id="10" name="Arrow: Right 2082">
            <a:extLst>
              <a:ext uri="{FF2B5EF4-FFF2-40B4-BE49-F238E27FC236}">
                <a16:creationId xmlns:a16="http://schemas.microsoft.com/office/drawing/2014/main" id="{3E99B588-F74F-DDB1-C41E-DF520C7CF29A}"/>
              </a:ext>
            </a:extLst>
          </p:cNvPr>
          <p:cNvSpPr/>
          <p:nvPr/>
        </p:nvSpPr>
        <p:spPr bwMode="auto">
          <a:xfrm>
            <a:off x="5255229" y="2133027"/>
            <a:ext cx="275079" cy="1439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76" tIns="46788" rIns="89976" bIns="46788" numCol="1" rtlCol="0" anchor="ctr" anchorCtr="0" compatLnSpc="1">
            <a:prstTxWarp prst="textNoShape">
              <a:avLst/>
            </a:prstTxWarp>
          </a:bodyPr>
          <a:lstStyle/>
          <a:p>
            <a:pPr algn="ctr" defTabSz="914218">
              <a:spcBef>
                <a:spcPts val="432"/>
              </a:spcBef>
              <a:defRPr/>
            </a:pPr>
            <a:endParaRPr lang="da-DK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Arrow: Right 2082">
            <a:extLst>
              <a:ext uri="{FF2B5EF4-FFF2-40B4-BE49-F238E27FC236}">
                <a16:creationId xmlns:a16="http://schemas.microsoft.com/office/drawing/2014/main" id="{158A6A21-B298-54C8-23D8-2A15F9FA3D05}"/>
              </a:ext>
            </a:extLst>
          </p:cNvPr>
          <p:cNvSpPr/>
          <p:nvPr/>
        </p:nvSpPr>
        <p:spPr bwMode="auto">
          <a:xfrm>
            <a:off x="4511236" y="5012990"/>
            <a:ext cx="232578" cy="1439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76" tIns="46788" rIns="89976" bIns="46788" numCol="1" rtlCol="0" anchor="ctr" anchorCtr="0" compatLnSpc="1">
            <a:prstTxWarp prst="textNoShape">
              <a:avLst/>
            </a:prstTxWarp>
          </a:bodyPr>
          <a:lstStyle/>
          <a:p>
            <a:pPr algn="ctr" defTabSz="914218">
              <a:spcBef>
                <a:spcPts val="432"/>
              </a:spcBef>
              <a:defRPr/>
            </a:pPr>
            <a:endParaRPr lang="da-DK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6882E065-92FF-5057-BC41-F97B2C72A0E1}"/>
              </a:ext>
            </a:extLst>
          </p:cNvPr>
          <p:cNvSpPr/>
          <p:nvPr/>
        </p:nvSpPr>
        <p:spPr>
          <a:xfrm>
            <a:off x="674520" y="719472"/>
            <a:ext cx="291754" cy="291754"/>
          </a:xfrm>
          <a:prstGeom prst="ellipse">
            <a:avLst/>
          </a:prstGeom>
          <a:ln w="28575">
            <a:solidFill>
              <a:srgbClr val="99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5990" rIns="0" bIns="3599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50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22" name="Oval 30">
            <a:extLst>
              <a:ext uri="{FF2B5EF4-FFF2-40B4-BE49-F238E27FC236}">
                <a16:creationId xmlns:a16="http://schemas.microsoft.com/office/drawing/2014/main" id="{BAFF758B-026C-4CFF-BA4F-3B7F014DAE63}"/>
              </a:ext>
            </a:extLst>
          </p:cNvPr>
          <p:cNvSpPr/>
          <p:nvPr/>
        </p:nvSpPr>
        <p:spPr>
          <a:xfrm>
            <a:off x="2404100" y="719472"/>
            <a:ext cx="291754" cy="291754"/>
          </a:xfrm>
          <a:prstGeom prst="ellipse">
            <a:avLst/>
          </a:prstGeom>
          <a:ln w="28575">
            <a:solidFill>
              <a:srgbClr val="99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5990" rIns="0" bIns="3599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50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pic>
        <p:nvPicPr>
          <p:cNvPr id="23" name="Picture 4" descr="Download Google Play, Apple Store logo, icon, button.">
            <a:extLst>
              <a:ext uri="{FF2B5EF4-FFF2-40B4-BE49-F238E27FC236}">
                <a16:creationId xmlns:a16="http://schemas.microsoft.com/office/drawing/2014/main" id="{5BC3111F-3506-5B2E-C0E9-D58AF8E98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r="12307"/>
          <a:stretch/>
        </p:blipFill>
        <p:spPr bwMode="auto">
          <a:xfrm>
            <a:off x="953360" y="2044751"/>
            <a:ext cx="886566" cy="97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383E29-903A-792B-33B2-D9F4E4539F4A}"/>
              </a:ext>
            </a:extLst>
          </p:cNvPr>
          <p:cNvGrpSpPr/>
          <p:nvPr/>
        </p:nvGrpSpPr>
        <p:grpSpPr>
          <a:xfrm>
            <a:off x="4723953" y="3651775"/>
            <a:ext cx="1464760" cy="2807996"/>
            <a:chOff x="4215382" y="3676740"/>
            <a:chExt cx="1464951" cy="2808362"/>
          </a:xfrm>
        </p:grpSpPr>
        <p:grpSp>
          <p:nvGrpSpPr>
            <p:cNvPr id="2102" name="Group 2101">
              <a:extLst>
                <a:ext uri="{FF2B5EF4-FFF2-40B4-BE49-F238E27FC236}">
                  <a16:creationId xmlns:a16="http://schemas.microsoft.com/office/drawing/2014/main" id="{82690749-C4D2-D957-10A9-6187F20C90F8}"/>
                </a:ext>
              </a:extLst>
            </p:cNvPr>
            <p:cNvGrpSpPr/>
            <p:nvPr/>
          </p:nvGrpSpPr>
          <p:grpSpPr>
            <a:xfrm>
              <a:off x="4215382" y="3676740"/>
              <a:ext cx="1464951" cy="2808362"/>
              <a:chOff x="764438" y="3515069"/>
              <a:chExt cx="1470232" cy="2745681"/>
            </a:xfrm>
          </p:grpSpPr>
          <p:grpSp>
            <p:nvGrpSpPr>
              <p:cNvPr id="2103" name="Group 2102">
                <a:extLst>
                  <a:ext uri="{FF2B5EF4-FFF2-40B4-BE49-F238E27FC236}">
                    <a16:creationId xmlns:a16="http://schemas.microsoft.com/office/drawing/2014/main" id="{F9ADBD3D-050A-603C-90F4-42A69A6AD931}"/>
                  </a:ext>
                </a:extLst>
              </p:cNvPr>
              <p:cNvGrpSpPr/>
              <p:nvPr/>
            </p:nvGrpSpPr>
            <p:grpSpPr>
              <a:xfrm>
                <a:off x="764438" y="3515069"/>
                <a:ext cx="1470232" cy="2745681"/>
                <a:chOff x="501466" y="654050"/>
                <a:chExt cx="2929305" cy="5470525"/>
              </a:xfrm>
            </p:grpSpPr>
            <p:pic>
              <p:nvPicPr>
                <p:cNvPr id="2107" name="Content Placeholder 4">
                  <a:extLst>
                    <a:ext uri="{FF2B5EF4-FFF2-40B4-BE49-F238E27FC236}">
                      <a16:creationId xmlns:a16="http://schemas.microsoft.com/office/drawing/2014/main" id="{97BE64DE-E310-B523-BFF7-C838F88663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/>
              </p:blipFill>
              <p:spPr>
                <a:xfrm>
                  <a:off x="501466" y="654050"/>
                  <a:ext cx="2929305" cy="5470525"/>
                </a:xfrm>
                <a:prstGeom prst="rect">
                  <a:avLst/>
                </a:prstGeom>
              </p:spPr>
            </p:pic>
            <p:sp>
              <p:nvSpPr>
                <p:cNvPr id="2108" name="Rectangle 2107">
                  <a:extLst>
                    <a:ext uri="{FF2B5EF4-FFF2-40B4-BE49-F238E27FC236}">
                      <a16:creationId xmlns:a16="http://schemas.microsoft.com/office/drawing/2014/main" id="{7543FD4F-E090-B60F-211C-1F6684F1A552}"/>
                    </a:ext>
                  </a:extLst>
                </p:cNvPr>
                <p:cNvSpPr/>
                <p:nvPr/>
              </p:nvSpPr>
              <p:spPr>
                <a:xfrm>
                  <a:off x="1131093" y="1743075"/>
                  <a:ext cx="409576" cy="86421"/>
                </a:xfrm>
                <a:prstGeom prst="rect">
                  <a:avLst/>
                </a:prstGeom>
                <a:solidFill>
                  <a:srgbClr val="014A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982" tIns="35990" rIns="71982" bIns="35990" rtlCol="0" anchor="ctr"/>
                <a:lstStyle/>
                <a:p>
                  <a:pPr algn="ctr" defTabSz="914218">
                    <a:defRPr/>
                  </a:pPr>
                  <a:endParaRPr lang="en-GB" sz="2000" dirty="0" err="1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pic>
            <p:nvPicPr>
              <p:cNvPr id="2105" name="Picture 2104">
                <a:extLst>
                  <a:ext uri="{FF2B5EF4-FFF2-40B4-BE49-F238E27FC236}">
                    <a16:creationId xmlns:a16="http://schemas.microsoft.com/office/drawing/2014/main" id="{72D73D59-CDC6-2F94-923C-05AB73392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0" r="830"/>
              <a:stretch/>
            </p:blipFill>
            <p:spPr>
              <a:xfrm>
                <a:off x="948474" y="3707326"/>
                <a:ext cx="1102160" cy="2361165"/>
              </a:xfrm>
              <a:prstGeom prst="roundRect">
                <a:avLst>
                  <a:gd name="adj" fmla="val 12672"/>
                </a:avLst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763C09-1F7F-A130-F124-EF4A1F991451}"/>
                </a:ext>
              </a:extLst>
            </p:cNvPr>
            <p:cNvSpPr/>
            <p:nvPr/>
          </p:nvSpPr>
          <p:spPr bwMode="auto">
            <a:xfrm>
              <a:off x="4556200" y="4225841"/>
              <a:ext cx="209062" cy="45719"/>
            </a:xfrm>
            <a:prstGeom prst="rect">
              <a:avLst/>
            </a:prstGeom>
            <a:solidFill>
              <a:srgbClr val="155473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89988" tIns="46794" rIns="89988" bIns="46794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432"/>
                </a:spcBef>
              </a:pPr>
              <a:endParaRPr lang="da-DK" dirty="0" err="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7515E49-7325-4E84-2C8E-A4420E1D781D}"/>
              </a:ext>
            </a:extLst>
          </p:cNvPr>
          <p:cNvGrpSpPr/>
          <p:nvPr/>
        </p:nvGrpSpPr>
        <p:grpSpPr>
          <a:xfrm>
            <a:off x="3759933" y="643813"/>
            <a:ext cx="1584360" cy="2958815"/>
            <a:chOff x="3706577" y="633026"/>
            <a:chExt cx="1584566" cy="2959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6A7DF6-280D-BA03-ADEE-F3D0422A5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577" y="633026"/>
              <a:ext cx="1584566" cy="29592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CE8C46C-A1A7-26E9-C39E-C15FE5226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" b="939"/>
            <a:stretch/>
          </p:blipFill>
          <p:spPr>
            <a:xfrm>
              <a:off x="3900130" y="836132"/>
              <a:ext cx="1202884" cy="2549681"/>
            </a:xfrm>
            <a:prstGeom prst="roundRect">
              <a:avLst>
                <a:gd name="adj" fmla="val 12672"/>
              </a:avLst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A99492D-988D-8A7C-1693-947F152F137D}"/>
              </a:ext>
            </a:extLst>
          </p:cNvPr>
          <p:cNvGrpSpPr/>
          <p:nvPr/>
        </p:nvGrpSpPr>
        <p:grpSpPr>
          <a:xfrm>
            <a:off x="1415297" y="3644996"/>
            <a:ext cx="1464760" cy="2807996"/>
            <a:chOff x="764438" y="3515069"/>
            <a:chExt cx="1470232" cy="274568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1483424-B63E-7F7C-3F72-F88C34EABB33}"/>
                </a:ext>
              </a:extLst>
            </p:cNvPr>
            <p:cNvGrpSpPr/>
            <p:nvPr/>
          </p:nvGrpSpPr>
          <p:grpSpPr>
            <a:xfrm>
              <a:off x="764438" y="3515069"/>
              <a:ext cx="1470232" cy="2745681"/>
              <a:chOff x="501466" y="654050"/>
              <a:chExt cx="2929305" cy="5470525"/>
            </a:xfrm>
          </p:grpSpPr>
          <p:pic>
            <p:nvPicPr>
              <p:cNvPr id="49" name="Content Placeholder 4">
                <a:extLst>
                  <a:ext uri="{FF2B5EF4-FFF2-40B4-BE49-F238E27FC236}">
                    <a16:creationId xmlns:a16="http://schemas.microsoft.com/office/drawing/2014/main" id="{C390B6B1-2274-8208-6B28-90354BC2E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501466" y="654050"/>
                <a:ext cx="2929305" cy="5470525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1435A82-EBFD-5E47-7A0D-3E7B570DDBB0}"/>
                  </a:ext>
                </a:extLst>
              </p:cNvPr>
              <p:cNvSpPr/>
              <p:nvPr/>
            </p:nvSpPr>
            <p:spPr>
              <a:xfrm>
                <a:off x="1131093" y="1743075"/>
                <a:ext cx="409576" cy="86421"/>
              </a:xfrm>
              <a:prstGeom prst="rect">
                <a:avLst/>
              </a:prstGeom>
              <a:solidFill>
                <a:srgbClr val="014A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982" tIns="35990" rIns="71982" bIns="35990" rtlCol="0" anchor="ctr"/>
              <a:lstStyle/>
              <a:p>
                <a:pPr algn="ctr" defTabSz="914218">
                  <a:defRPr/>
                </a:pPr>
                <a:endParaRPr lang="en-GB" sz="20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45657AB-509D-3BA2-BD57-D9CA84AB0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752" r="752"/>
            <a:stretch/>
          </p:blipFill>
          <p:spPr>
            <a:xfrm>
              <a:off x="948474" y="3707326"/>
              <a:ext cx="1102160" cy="2361165"/>
            </a:xfrm>
            <a:prstGeom prst="roundRect">
              <a:avLst>
                <a:gd name="adj" fmla="val 12672"/>
              </a:avLst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77C074C-7AE4-20AE-3688-50AECCD007B7}"/>
              </a:ext>
            </a:extLst>
          </p:cNvPr>
          <p:cNvGrpSpPr/>
          <p:nvPr/>
        </p:nvGrpSpPr>
        <p:grpSpPr>
          <a:xfrm>
            <a:off x="166020" y="3644996"/>
            <a:ext cx="1464760" cy="2807996"/>
            <a:chOff x="1766959" y="3697610"/>
            <a:chExt cx="1464951" cy="280836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0667038-0C94-39CD-66C1-98D130DE147E}"/>
                </a:ext>
              </a:extLst>
            </p:cNvPr>
            <p:cNvGrpSpPr/>
            <p:nvPr/>
          </p:nvGrpSpPr>
          <p:grpSpPr>
            <a:xfrm>
              <a:off x="1766959" y="3697610"/>
              <a:ext cx="1464951" cy="2808362"/>
              <a:chOff x="764438" y="3515069"/>
              <a:chExt cx="1470232" cy="274568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BF17B6E-78C9-4A6D-03D4-1E16717F2373}"/>
                  </a:ext>
                </a:extLst>
              </p:cNvPr>
              <p:cNvGrpSpPr/>
              <p:nvPr/>
            </p:nvGrpSpPr>
            <p:grpSpPr>
              <a:xfrm>
                <a:off x="764438" y="3515069"/>
                <a:ext cx="1470232" cy="2745681"/>
                <a:chOff x="501466" y="654050"/>
                <a:chExt cx="2929305" cy="5470525"/>
              </a:xfrm>
            </p:grpSpPr>
            <p:pic>
              <p:nvPicPr>
                <p:cNvPr id="42" name="Content Placeholder 4">
                  <a:extLst>
                    <a:ext uri="{FF2B5EF4-FFF2-40B4-BE49-F238E27FC236}">
                      <a16:creationId xmlns:a16="http://schemas.microsoft.com/office/drawing/2014/main" id="{7B42947D-2E55-7F1E-EA0C-8D5A664276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/>
              </p:blipFill>
              <p:spPr>
                <a:xfrm>
                  <a:off x="501466" y="654050"/>
                  <a:ext cx="2929305" cy="5470525"/>
                </a:xfrm>
                <a:prstGeom prst="rect">
                  <a:avLst/>
                </a:prstGeom>
              </p:spPr>
            </p:pic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5B3BAEC-C1F5-C7F2-3201-9237910CE4D9}"/>
                    </a:ext>
                  </a:extLst>
                </p:cNvPr>
                <p:cNvSpPr/>
                <p:nvPr/>
              </p:nvSpPr>
              <p:spPr>
                <a:xfrm>
                  <a:off x="1131093" y="1743075"/>
                  <a:ext cx="409576" cy="86421"/>
                </a:xfrm>
                <a:prstGeom prst="rect">
                  <a:avLst/>
                </a:prstGeom>
                <a:solidFill>
                  <a:srgbClr val="014A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982" tIns="35990" rIns="71982" bIns="35990" rtlCol="0" anchor="ctr"/>
                <a:lstStyle/>
                <a:p>
                  <a:pPr algn="ctr" defTabSz="914218">
                    <a:defRPr/>
                  </a:pPr>
                  <a:endParaRPr lang="en-GB" sz="2000" dirty="0" err="1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AA4CC1D-ABB8-8FAC-9AB3-9B6EE049F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5" r="775"/>
              <a:stretch/>
            </p:blipFill>
            <p:spPr>
              <a:xfrm>
                <a:off x="948474" y="3707326"/>
                <a:ext cx="1102160" cy="2361165"/>
              </a:xfrm>
              <a:prstGeom prst="roundRect">
                <a:avLst>
                  <a:gd name="adj" fmla="val 12672"/>
                </a:avLst>
              </a:prstGeom>
            </p:spPr>
          </p:pic>
        </p:grpSp>
        <p:sp>
          <p:nvSpPr>
            <p:cNvPr id="54" name="Rektangel 24">
              <a:extLst>
                <a:ext uri="{FF2B5EF4-FFF2-40B4-BE49-F238E27FC236}">
                  <a16:creationId xmlns:a16="http://schemas.microsoft.com/office/drawing/2014/main" id="{8835B4CD-EAB2-DB17-D46B-D9ABDAD34E90}"/>
                </a:ext>
              </a:extLst>
            </p:cNvPr>
            <p:cNvSpPr/>
            <p:nvPr/>
          </p:nvSpPr>
          <p:spPr bwMode="auto">
            <a:xfrm>
              <a:off x="1990750" y="4437112"/>
              <a:ext cx="134108" cy="144016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89988" tIns="46794" rIns="89988" bIns="46794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432"/>
                </a:spcBef>
              </a:pPr>
              <a:endParaRPr lang="da-DK" dirty="0" err="1">
                <a:solidFill>
                  <a:srgbClr val="FFFFFF"/>
                </a:solidFill>
                <a:latin typeface="Arial"/>
                <a:ea typeface="ＭＳ Ｐゴシック" pitchFamily="-80" charset="-128"/>
              </a:endParaRPr>
            </a:p>
          </p:txBody>
        </p:sp>
      </p:grpSp>
      <p:sp>
        <p:nvSpPr>
          <p:cNvPr id="36" name="Oval 30">
            <a:extLst>
              <a:ext uri="{FF2B5EF4-FFF2-40B4-BE49-F238E27FC236}">
                <a16:creationId xmlns:a16="http://schemas.microsoft.com/office/drawing/2014/main" id="{543659E4-66DB-3A17-A524-330900412FCF}"/>
              </a:ext>
            </a:extLst>
          </p:cNvPr>
          <p:cNvSpPr/>
          <p:nvPr/>
        </p:nvSpPr>
        <p:spPr>
          <a:xfrm>
            <a:off x="3114126" y="3713235"/>
            <a:ext cx="291754" cy="291754"/>
          </a:xfrm>
          <a:prstGeom prst="ellipse">
            <a:avLst/>
          </a:prstGeom>
          <a:ln w="28575">
            <a:solidFill>
              <a:srgbClr val="99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5990" rIns="0" bIns="3599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50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201C4D05-4082-C8EE-9B2F-237781D4DC13}"/>
              </a:ext>
            </a:extLst>
          </p:cNvPr>
          <p:cNvGrpSpPr/>
          <p:nvPr/>
        </p:nvGrpSpPr>
        <p:grpSpPr>
          <a:xfrm>
            <a:off x="7735363" y="1536721"/>
            <a:ext cx="2785621" cy="1149153"/>
            <a:chOff x="1847113" y="6339840"/>
            <a:chExt cx="2783544" cy="1099046"/>
          </a:xfrm>
        </p:grpSpPr>
        <p:pic>
          <p:nvPicPr>
            <p:cNvPr id="2064" name="Graphic 2063">
              <a:extLst>
                <a:ext uri="{FF2B5EF4-FFF2-40B4-BE49-F238E27FC236}">
                  <a16:creationId xmlns:a16="http://schemas.microsoft.com/office/drawing/2014/main" id="{0695135A-7BD6-F4C0-C3D1-3279B02A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35022" y="6339840"/>
              <a:ext cx="781050" cy="781050"/>
            </a:xfrm>
            <a:prstGeom prst="rect">
              <a:avLst/>
            </a:prstGeom>
          </p:spPr>
        </p:pic>
        <p:pic>
          <p:nvPicPr>
            <p:cNvPr id="2065" name="Graphic 2064">
              <a:extLst>
                <a:ext uri="{FF2B5EF4-FFF2-40B4-BE49-F238E27FC236}">
                  <a16:creationId xmlns:a16="http://schemas.microsoft.com/office/drawing/2014/main" id="{F9DCA44A-D035-CF57-6811-410250B0F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694946" y="6346611"/>
              <a:ext cx="781050" cy="781050"/>
            </a:xfrm>
            <a:prstGeom prst="rect">
              <a:avLst/>
            </a:prstGeom>
          </p:spPr>
        </p:pic>
        <p:sp>
          <p:nvSpPr>
            <p:cNvPr id="2066" name="TextBox 2065">
              <a:extLst>
                <a:ext uri="{FF2B5EF4-FFF2-40B4-BE49-F238E27FC236}">
                  <a16:creationId xmlns:a16="http://schemas.microsoft.com/office/drawing/2014/main" id="{D6770C75-6FD2-4AB2-46F0-D7B9542B3C3E}"/>
                </a:ext>
              </a:extLst>
            </p:cNvPr>
            <p:cNvSpPr txBox="1"/>
            <p:nvPr/>
          </p:nvSpPr>
          <p:spPr>
            <a:xfrm>
              <a:off x="3585536" y="7188748"/>
              <a:ext cx="1045121" cy="2501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218">
                <a:defRPr/>
              </a:pPr>
              <a:r>
                <a:rPr lang="da-DK" sz="1100" dirty="0">
                  <a:solidFill>
                    <a:srgbClr val="000000"/>
                  </a:solidFill>
                </a:rPr>
                <a:t>Google Play</a:t>
              </a:r>
              <a:endParaRPr lang="da-DK" sz="1100" dirty="0">
                <a:solidFill>
                  <a:srgbClr val="499EDF"/>
                </a:solidFill>
              </a:endParaRPr>
            </a:p>
          </p:txBody>
        </p:sp>
        <p:sp>
          <p:nvSpPr>
            <p:cNvPr id="2067" name="TextBox 2066">
              <a:extLst>
                <a:ext uri="{FF2B5EF4-FFF2-40B4-BE49-F238E27FC236}">
                  <a16:creationId xmlns:a16="http://schemas.microsoft.com/office/drawing/2014/main" id="{8D577BDE-1977-ED5A-4998-8FDB3BC15BCB}"/>
                </a:ext>
              </a:extLst>
            </p:cNvPr>
            <p:cNvSpPr txBox="1"/>
            <p:nvPr/>
          </p:nvSpPr>
          <p:spPr>
            <a:xfrm>
              <a:off x="1847113" y="7188748"/>
              <a:ext cx="956866" cy="2501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218">
                <a:defRPr/>
              </a:pPr>
              <a:r>
                <a:rPr lang="da-DK" sz="1100" dirty="0">
                  <a:solidFill>
                    <a:srgbClr val="000000"/>
                  </a:solidFill>
                </a:rPr>
                <a:t>App Store</a:t>
              </a:r>
            </a:p>
          </p:txBody>
        </p:sp>
      </p:grpSp>
      <p:sp>
        <p:nvSpPr>
          <p:cNvPr id="2068" name="TextBox 2067">
            <a:extLst>
              <a:ext uri="{FF2B5EF4-FFF2-40B4-BE49-F238E27FC236}">
                <a16:creationId xmlns:a16="http://schemas.microsoft.com/office/drawing/2014/main" id="{75B5E49A-53B4-298F-3FE6-1B545B5D7D38}"/>
              </a:ext>
            </a:extLst>
          </p:cNvPr>
          <p:cNvSpPr txBox="1"/>
          <p:nvPr/>
        </p:nvSpPr>
        <p:spPr>
          <a:xfrm>
            <a:off x="7115165" y="1091434"/>
            <a:ext cx="4685929" cy="2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18">
              <a:defRPr/>
            </a:pPr>
            <a:r>
              <a:rPr lang="da-DK" sz="1400" b="1" dirty="0">
                <a:solidFill>
                  <a:srgbClr val="000000"/>
                </a:solidFill>
                <a:latin typeface="Gotham Rounded Bold" pitchFamily="50" charset="0"/>
              </a:rPr>
              <a:t>STEP 1 </a:t>
            </a:r>
            <a:r>
              <a:rPr lang="da-DK" sz="1400" dirty="0">
                <a:solidFill>
                  <a:srgbClr val="000000"/>
                </a:solidFill>
                <a:latin typeface="Gotham Rounded Light" pitchFamily="50" charset="0"/>
              </a:rPr>
              <a:t>Download </a:t>
            </a:r>
            <a:r>
              <a:rPr lang="da-DK" sz="1400" dirty="0" err="1">
                <a:solidFill>
                  <a:srgbClr val="000000"/>
                </a:solidFill>
                <a:latin typeface="Gotham Rounded Light"/>
              </a:rPr>
              <a:t>SafetyEngine</a:t>
            </a:r>
            <a:r>
              <a:rPr lang="da-DK" sz="1400" dirty="0">
                <a:solidFill>
                  <a:srgbClr val="000000"/>
                </a:solidFill>
                <a:latin typeface="Gotham Rounded Light"/>
              </a:rPr>
              <a:t> </a:t>
            </a:r>
            <a:r>
              <a:rPr lang="en-US" sz="1400" dirty="0">
                <a:latin typeface="Gotham Rounded Light"/>
              </a:rPr>
              <a:t>where you normally get apps</a:t>
            </a:r>
            <a:r>
              <a:rPr lang="da-DK" sz="1400" dirty="0">
                <a:solidFill>
                  <a:srgbClr val="000000"/>
                </a:solidFill>
                <a:latin typeface="Gotham Rounded Light"/>
              </a:rPr>
              <a:t> </a:t>
            </a:r>
          </a:p>
        </p:txBody>
      </p:sp>
      <p:sp>
        <p:nvSpPr>
          <p:cNvPr id="2069" name="TextBox 2068">
            <a:extLst>
              <a:ext uri="{FF2B5EF4-FFF2-40B4-BE49-F238E27FC236}">
                <a16:creationId xmlns:a16="http://schemas.microsoft.com/office/drawing/2014/main" id="{FEAA9716-D105-EFB9-F870-2FFB086870AD}"/>
              </a:ext>
            </a:extLst>
          </p:cNvPr>
          <p:cNvSpPr txBox="1"/>
          <p:nvPr/>
        </p:nvSpPr>
        <p:spPr>
          <a:xfrm>
            <a:off x="7115163" y="3013799"/>
            <a:ext cx="4548108" cy="2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18">
              <a:defRPr/>
            </a:pPr>
            <a:r>
              <a:rPr lang="da-DK" sz="1400" b="1" dirty="0">
                <a:solidFill>
                  <a:srgbClr val="000000"/>
                </a:solidFill>
                <a:latin typeface="Gotham Rounded Bold" pitchFamily="50" charset="0"/>
              </a:rPr>
              <a:t>STEP 2 </a:t>
            </a:r>
            <a:r>
              <a:rPr lang="da-DK" sz="1400" dirty="0">
                <a:solidFill>
                  <a:srgbClr val="000000"/>
                </a:solidFill>
                <a:latin typeface="Gotham Rounded Light" pitchFamily="50" charset="0"/>
              </a:rPr>
              <a:t>Log i</a:t>
            </a:r>
            <a:r>
              <a:rPr lang="da-DK" sz="1400" dirty="0">
                <a:solidFill>
                  <a:srgbClr val="000000"/>
                </a:solidFill>
                <a:latin typeface="Gotham Rounded Light"/>
              </a:rPr>
              <a:t>n </a:t>
            </a:r>
            <a:r>
              <a:rPr lang="en-US" sz="1400" dirty="0">
                <a:latin typeface="Gotham Rounded Light"/>
              </a:rPr>
              <a:t>with SSO by entering your DTU email</a:t>
            </a:r>
            <a:r>
              <a:rPr lang="da-DK" sz="1400" dirty="0">
                <a:solidFill>
                  <a:srgbClr val="000000"/>
                </a:solidFill>
                <a:latin typeface="Gotham Rounded Light" pitchFamily="50" charset="0"/>
              </a:rPr>
              <a:t> </a:t>
            </a:r>
          </a:p>
        </p:txBody>
      </p:sp>
      <p:sp>
        <p:nvSpPr>
          <p:cNvPr id="2071" name="TextBox 2070">
            <a:extLst>
              <a:ext uri="{FF2B5EF4-FFF2-40B4-BE49-F238E27FC236}">
                <a16:creationId xmlns:a16="http://schemas.microsoft.com/office/drawing/2014/main" id="{2DC018CB-7DF3-56B0-D082-26663393BB36}"/>
              </a:ext>
            </a:extLst>
          </p:cNvPr>
          <p:cNvSpPr txBox="1"/>
          <p:nvPr/>
        </p:nvSpPr>
        <p:spPr>
          <a:xfrm>
            <a:off x="7096163" y="4313528"/>
            <a:ext cx="4410287" cy="2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18">
              <a:defRPr/>
            </a:pPr>
            <a:r>
              <a:rPr lang="da-DK" sz="1400" b="1" dirty="0">
                <a:solidFill>
                  <a:srgbClr val="000000"/>
                </a:solidFill>
                <a:latin typeface="Gotham Rounded Bold" pitchFamily="50" charset="0"/>
              </a:rPr>
              <a:t>STEP 4 </a:t>
            </a:r>
            <a:r>
              <a:rPr lang="da-DK" sz="1400" dirty="0">
                <a:latin typeface="Gotham Rounded Light"/>
              </a:rPr>
              <a:t>Accept user agreements</a:t>
            </a:r>
            <a:r>
              <a:rPr lang="da-DK" sz="1400" dirty="0">
                <a:solidFill>
                  <a:srgbClr val="000000"/>
                </a:solidFill>
                <a:latin typeface="Gotham Rounded Light" pitchFamily="50" charset="0"/>
              </a:rPr>
              <a:t> </a:t>
            </a:r>
          </a:p>
        </p:txBody>
      </p:sp>
      <p:sp>
        <p:nvSpPr>
          <p:cNvPr id="2081" name="TextBox 2080">
            <a:extLst>
              <a:ext uri="{FF2B5EF4-FFF2-40B4-BE49-F238E27FC236}">
                <a16:creationId xmlns:a16="http://schemas.microsoft.com/office/drawing/2014/main" id="{E6FBF4A3-41CC-078B-2327-112DC8600F8C}"/>
              </a:ext>
            </a:extLst>
          </p:cNvPr>
          <p:cNvSpPr txBox="1"/>
          <p:nvPr/>
        </p:nvSpPr>
        <p:spPr>
          <a:xfrm>
            <a:off x="7115163" y="3663663"/>
            <a:ext cx="4754839" cy="2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18">
              <a:defRPr/>
            </a:pPr>
            <a:r>
              <a:rPr lang="da-DK" sz="1400" b="1" dirty="0">
                <a:solidFill>
                  <a:srgbClr val="000000"/>
                </a:solidFill>
                <a:latin typeface="Gotham Rounded Bold" pitchFamily="50" charset="0"/>
              </a:rPr>
              <a:t>STEP 3 </a:t>
            </a:r>
            <a:r>
              <a:rPr lang="en-US" sz="1400" dirty="0">
                <a:latin typeface="Gotham Rounded Light"/>
              </a:rPr>
              <a:t>Use your DTU email and password to log in</a:t>
            </a:r>
            <a:r>
              <a:rPr lang="da-DK" sz="1400" dirty="0">
                <a:solidFill>
                  <a:srgbClr val="000000"/>
                </a:solidFill>
                <a:latin typeface="Gotham Rounded Light" pitchFamily="50" charset="0"/>
              </a:rPr>
              <a:t> 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9703197E-2604-14CA-C705-5F4FD4353A43}"/>
              </a:ext>
            </a:extLst>
          </p:cNvPr>
          <p:cNvCxnSpPr/>
          <p:nvPr/>
        </p:nvCxnSpPr>
        <p:spPr bwMode="auto">
          <a:xfrm>
            <a:off x="6417104" y="961811"/>
            <a:ext cx="0" cy="5175925"/>
          </a:xfrm>
          <a:prstGeom prst="line">
            <a:avLst/>
          </a:prstGeom>
          <a:ln w="38100"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lede 17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9EF9A025-4857-F3F2-7A39-5FA9FCBAA25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9" y="3891722"/>
            <a:ext cx="1063975" cy="2306104"/>
          </a:xfrm>
          <a:prstGeom prst="rect">
            <a:avLst/>
          </a:prstGeom>
        </p:spPr>
      </p:pic>
      <p:sp>
        <p:nvSpPr>
          <p:cNvPr id="35" name="Oval 30">
            <a:extLst>
              <a:ext uri="{FF2B5EF4-FFF2-40B4-BE49-F238E27FC236}">
                <a16:creationId xmlns:a16="http://schemas.microsoft.com/office/drawing/2014/main" id="{E4845E97-43E1-368D-5DC2-039ACA0414B5}"/>
              </a:ext>
            </a:extLst>
          </p:cNvPr>
          <p:cNvSpPr/>
          <p:nvPr/>
        </p:nvSpPr>
        <p:spPr>
          <a:xfrm>
            <a:off x="221354" y="3713235"/>
            <a:ext cx="291754" cy="291754"/>
          </a:xfrm>
          <a:prstGeom prst="ellipse">
            <a:avLst/>
          </a:prstGeom>
          <a:ln w="28575">
            <a:solidFill>
              <a:srgbClr val="99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5990" rIns="0" bIns="3599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50" dirty="0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pic>
        <p:nvPicPr>
          <p:cNvPr id="39" name="Billede 38">
            <a:extLst>
              <a:ext uri="{FF2B5EF4-FFF2-40B4-BE49-F238E27FC236}">
                <a16:creationId xmlns:a16="http://schemas.microsoft.com/office/drawing/2014/main" id="{77A441B0-65F7-04E8-331D-60CE45FB8F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16392" y="3891341"/>
            <a:ext cx="1092321" cy="2379919"/>
          </a:xfrm>
          <a:prstGeom prst="rect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7BD6995D-461F-A9A5-5B5B-45D41C1C9616}"/>
              </a:ext>
            </a:extLst>
          </p:cNvPr>
          <p:cNvSpPr/>
          <p:nvPr/>
        </p:nvSpPr>
        <p:spPr bwMode="auto">
          <a:xfrm>
            <a:off x="4969525" y="5127842"/>
            <a:ext cx="304259" cy="307459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432"/>
              </a:spcBef>
            </a:pPr>
            <a:endParaRPr lang="da-DK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Oval 30">
            <a:extLst>
              <a:ext uri="{FF2B5EF4-FFF2-40B4-BE49-F238E27FC236}">
                <a16:creationId xmlns:a16="http://schemas.microsoft.com/office/drawing/2014/main" id="{08DB9928-31F9-07AF-A7ED-22F1D87ED8A6}"/>
              </a:ext>
            </a:extLst>
          </p:cNvPr>
          <p:cNvSpPr/>
          <p:nvPr/>
        </p:nvSpPr>
        <p:spPr>
          <a:xfrm>
            <a:off x="4723951" y="3702830"/>
            <a:ext cx="360160" cy="294251"/>
          </a:xfrm>
          <a:prstGeom prst="ellipse">
            <a:avLst/>
          </a:prstGeom>
          <a:ln w="28575">
            <a:solidFill>
              <a:srgbClr val="99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5990" rIns="0" bIns="3599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50" dirty="0">
                <a:solidFill>
                  <a:srgbClr val="000000"/>
                </a:solidFill>
                <a:latin typeface="Arial"/>
              </a:rPr>
              <a:t>5+6</a:t>
            </a:r>
          </a:p>
        </p:txBody>
      </p:sp>
      <p:grpSp>
        <p:nvGrpSpPr>
          <p:cNvPr id="53" name="Gruppe 52">
            <a:extLst>
              <a:ext uri="{FF2B5EF4-FFF2-40B4-BE49-F238E27FC236}">
                <a16:creationId xmlns:a16="http://schemas.microsoft.com/office/drawing/2014/main" id="{1CA76FC7-DDD6-D039-BE3A-4AB8F4E83BA6}"/>
              </a:ext>
            </a:extLst>
          </p:cNvPr>
          <p:cNvGrpSpPr/>
          <p:nvPr/>
        </p:nvGrpSpPr>
        <p:grpSpPr>
          <a:xfrm>
            <a:off x="6996418" y="5353033"/>
            <a:ext cx="4510032" cy="953983"/>
            <a:chOff x="6997329" y="5360309"/>
            <a:chExt cx="4510619" cy="954107"/>
          </a:xfrm>
        </p:grpSpPr>
        <p:sp>
          <p:nvSpPr>
            <p:cNvPr id="32" name="Tekstfelt 31">
              <a:extLst>
                <a:ext uri="{FF2B5EF4-FFF2-40B4-BE49-F238E27FC236}">
                  <a16:creationId xmlns:a16="http://schemas.microsoft.com/office/drawing/2014/main" id="{94348030-2EF8-3912-4431-BEB6BBED17C0}"/>
                </a:ext>
              </a:extLst>
            </p:cNvPr>
            <p:cNvSpPr txBox="1"/>
            <p:nvPr/>
          </p:nvSpPr>
          <p:spPr>
            <a:xfrm>
              <a:off x="6997329" y="5360309"/>
              <a:ext cx="451061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218">
                <a:tabLst>
                  <a:tab pos="542871" algn="l"/>
                </a:tabLst>
                <a:defRPr/>
              </a:pPr>
              <a:r>
                <a:rPr lang="da-DK" sz="1400" b="1" dirty="0">
                  <a:solidFill>
                    <a:srgbClr val="000000"/>
                  </a:solidFill>
                  <a:latin typeface="Gotham Rounded Bold" pitchFamily="50" charset="0"/>
                </a:rPr>
                <a:t>STEP 6 </a:t>
              </a:r>
              <a:r>
                <a:rPr lang="en-US" sz="1400" dirty="0">
                  <a:latin typeface="Gotham Rounded Light"/>
                </a:rPr>
                <a:t>Complete the </a:t>
              </a:r>
              <a:r>
                <a:rPr lang="da-DK" sz="1400" dirty="0">
                  <a:solidFill>
                    <a:srgbClr val="000000"/>
                  </a:solidFill>
                  <a:latin typeface="Gotham Rounded Light"/>
                </a:rPr>
                <a:t>DTU Health &amp; Safety E-learning</a:t>
              </a:r>
              <a:r>
                <a:rPr lang="da-DK" sz="1400" dirty="0">
                  <a:solidFill>
                    <a:srgbClr val="000000"/>
                  </a:solidFill>
                  <a:latin typeface="Gotham Rounded Light" pitchFamily="50" charset="0"/>
                </a:rPr>
                <a:t> </a:t>
              </a:r>
              <a:br>
                <a:rPr lang="da-DK" sz="1400" dirty="0">
                  <a:solidFill>
                    <a:srgbClr val="000000"/>
                  </a:solidFill>
                  <a:latin typeface="Gotham Rounded Light" pitchFamily="50" charset="0"/>
                </a:rPr>
              </a:br>
              <a:r>
                <a:rPr lang="da-DK" sz="1400" dirty="0">
                  <a:solidFill>
                    <a:srgbClr val="000000"/>
                  </a:solidFill>
                  <a:latin typeface="Gotham Rounded Light" pitchFamily="50" charset="0"/>
                </a:rPr>
                <a:t>	</a:t>
              </a:r>
              <a:br>
                <a:rPr lang="da-DK" sz="1400" dirty="0">
                  <a:solidFill>
                    <a:srgbClr val="000000"/>
                  </a:solidFill>
                  <a:latin typeface="Gotham Rounded Light" pitchFamily="50" charset="0"/>
                </a:rPr>
              </a:br>
              <a:r>
                <a:rPr lang="da-DK" sz="1400" dirty="0">
                  <a:solidFill>
                    <a:srgbClr val="000000"/>
                  </a:solidFill>
                  <a:latin typeface="Gotham Rounded Light" pitchFamily="50" charset="0"/>
                </a:rPr>
                <a:t>	- </a:t>
              </a:r>
              <a:r>
                <a:rPr lang="da-DK" sz="1400" dirty="0" err="1">
                  <a:solidFill>
                    <a:srgbClr val="000000"/>
                  </a:solidFill>
                  <a:latin typeface="Gotham Rounded Light" pitchFamily="50" charset="0"/>
                </a:rPr>
                <a:t>Click</a:t>
              </a:r>
              <a:r>
                <a:rPr lang="da-DK" sz="1400" dirty="0">
                  <a:solidFill>
                    <a:srgbClr val="000000"/>
                  </a:solidFill>
                  <a:latin typeface="Gotham Rounded Light" pitchFamily="50" charset="0"/>
                </a:rPr>
                <a:t> on  	     and </a:t>
              </a:r>
              <a:br>
                <a:rPr lang="da-DK" sz="1400" dirty="0">
                  <a:solidFill>
                    <a:srgbClr val="000000"/>
                  </a:solidFill>
                  <a:latin typeface="Gotham Rounded Light" pitchFamily="50" charset="0"/>
                </a:rPr>
              </a:br>
              <a:endParaRPr lang="da-DK" sz="1400" dirty="0">
                <a:solidFill>
                  <a:srgbClr val="000000"/>
                </a:solidFill>
                <a:latin typeface="Gotham Rounded Light" pitchFamily="50" charset="0"/>
              </a:endParaRPr>
            </a:p>
          </p:txBody>
        </p: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3AB381CB-33AE-E3E6-F6E9-2F5C1B65F18D}"/>
                </a:ext>
              </a:extLst>
            </p:cNvPr>
            <p:cNvGrpSpPr/>
            <p:nvPr/>
          </p:nvGrpSpPr>
          <p:grpSpPr>
            <a:xfrm>
              <a:off x="9494438" y="5702742"/>
              <a:ext cx="1722768" cy="533531"/>
              <a:chOff x="7336815" y="4458812"/>
              <a:chExt cx="1799967" cy="497459"/>
            </a:xfrm>
          </p:grpSpPr>
          <p:pic>
            <p:nvPicPr>
              <p:cNvPr id="2087" name="Picture 2086">
                <a:extLst>
                  <a:ext uri="{FF2B5EF4-FFF2-40B4-BE49-F238E27FC236}">
                    <a16:creationId xmlns:a16="http://schemas.microsoft.com/office/drawing/2014/main" id="{FF8A55F2-27C5-D243-5622-CA8BEA14D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36815" y="4458812"/>
                <a:ext cx="1799967" cy="497459"/>
              </a:xfrm>
              <a:prstGeom prst="rect">
                <a:avLst/>
              </a:prstGeom>
            </p:spPr>
          </p:pic>
          <p:sp>
            <p:nvSpPr>
              <p:cNvPr id="2089" name="TextBox 2088">
                <a:extLst>
                  <a:ext uri="{FF2B5EF4-FFF2-40B4-BE49-F238E27FC236}">
                    <a16:creationId xmlns:a16="http://schemas.microsoft.com/office/drawing/2014/main" id="{1978E870-9137-AF69-9E55-1A0AD176B7BB}"/>
                  </a:ext>
                </a:extLst>
              </p:cNvPr>
              <p:cNvSpPr txBox="1"/>
              <p:nvPr/>
            </p:nvSpPr>
            <p:spPr>
              <a:xfrm>
                <a:off x="7955293" y="4543656"/>
                <a:ext cx="1155657" cy="315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defTabSz="914218">
                  <a:defRPr/>
                </a:pPr>
                <a:r>
                  <a:rPr lang="da-DK" sz="800" b="1" dirty="0">
                    <a:solidFill>
                      <a:srgbClr val="000000"/>
                    </a:solidFill>
                    <a:latin typeface="Gotham Rounded Book" pitchFamily="50" charset="0"/>
                  </a:rPr>
                  <a:t>DTU Health &amp; Safety E–learning</a:t>
                </a:r>
              </a:p>
            </p:txBody>
          </p:sp>
        </p:grpSp>
        <p:pic>
          <p:nvPicPr>
            <p:cNvPr id="46" name="Billede 45">
              <a:extLst>
                <a:ext uri="{FF2B5EF4-FFF2-40B4-BE49-F238E27FC236}">
                  <a16:creationId xmlns:a16="http://schemas.microsoft.com/office/drawing/2014/main" id="{F211A187-E4DD-7388-90F5-ED4370A25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430323" y="5726528"/>
              <a:ext cx="492371" cy="473673"/>
            </a:xfrm>
            <a:prstGeom prst="rect">
              <a:avLst/>
            </a:prstGeom>
          </p:spPr>
        </p:pic>
      </p:grpSp>
      <p:sp>
        <p:nvSpPr>
          <p:cNvPr id="3" name="Rectangle 4">
            <a:extLst>
              <a:ext uri="{FF2B5EF4-FFF2-40B4-BE49-F238E27FC236}">
                <a16:creationId xmlns:a16="http://schemas.microsoft.com/office/drawing/2014/main" id="{3259DCCF-16A2-6487-9995-DF1565D242BF}"/>
              </a:ext>
            </a:extLst>
          </p:cNvPr>
          <p:cNvSpPr/>
          <p:nvPr/>
        </p:nvSpPr>
        <p:spPr bwMode="auto">
          <a:xfrm>
            <a:off x="10520983" y="293664"/>
            <a:ext cx="1415752" cy="60704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76" tIns="46788" rIns="89976" bIns="46788" numCol="1" rtlCol="0" anchor="ctr" anchorCtr="0" compatLnSpc="1">
            <a:prstTxWarp prst="textNoShape">
              <a:avLst/>
            </a:prstTxWarp>
          </a:bodyPr>
          <a:lstStyle/>
          <a:p>
            <a:pPr algn="ctr" defTabSz="914218">
              <a:spcBef>
                <a:spcPts val="432"/>
              </a:spcBef>
            </a:pPr>
            <a:r>
              <a:rPr lang="da-DK" sz="2400" dirty="0" err="1">
                <a:solidFill>
                  <a:srgbClr val="FFFFFF"/>
                </a:solidFill>
                <a:latin typeface="Gotham Rounded Bold" pitchFamily="50" charset="0"/>
              </a:rPr>
              <a:t>Internal</a:t>
            </a:r>
            <a:endParaRPr lang="da-DK" sz="2400" dirty="0">
              <a:solidFill>
                <a:srgbClr val="FFFFFF"/>
              </a:solidFill>
              <a:latin typeface="Gotham Rounded Bold" pitchFamily="50" charset="0"/>
            </a:endParaRPr>
          </a:p>
        </p:txBody>
      </p:sp>
      <p:sp>
        <p:nvSpPr>
          <p:cNvPr id="57" name="TextBox 2070">
            <a:extLst>
              <a:ext uri="{FF2B5EF4-FFF2-40B4-BE49-F238E27FC236}">
                <a16:creationId xmlns:a16="http://schemas.microsoft.com/office/drawing/2014/main" id="{793D7087-FF74-EC9C-D6FC-2ABB79EA4E34}"/>
              </a:ext>
            </a:extLst>
          </p:cNvPr>
          <p:cNvSpPr txBox="1"/>
          <p:nvPr/>
        </p:nvSpPr>
        <p:spPr>
          <a:xfrm>
            <a:off x="7096163" y="4865884"/>
            <a:ext cx="4410287" cy="2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18">
              <a:defRPr/>
            </a:pPr>
            <a:r>
              <a:rPr lang="da-DK" sz="1400" b="1" dirty="0">
                <a:solidFill>
                  <a:srgbClr val="000000"/>
                </a:solidFill>
                <a:latin typeface="Gotham Rounded Bold" pitchFamily="50" charset="0"/>
              </a:rPr>
              <a:t>STEP 5 </a:t>
            </a:r>
            <a:r>
              <a:rPr lang="da-DK" sz="1400" dirty="0">
                <a:solidFill>
                  <a:srgbClr val="000000"/>
                </a:solidFill>
                <a:latin typeface="Gotham Rounded Bold" pitchFamily="50" charset="0"/>
              </a:rPr>
              <a:t>Change </a:t>
            </a:r>
            <a:r>
              <a:rPr lang="da-DK" sz="1400" dirty="0" err="1">
                <a:solidFill>
                  <a:srgbClr val="000000"/>
                </a:solidFill>
                <a:latin typeface="Gotham Rounded Bold" pitchFamily="50" charset="0"/>
              </a:rPr>
              <a:t>language</a:t>
            </a:r>
            <a:r>
              <a:rPr lang="da-DK" sz="1400" dirty="0">
                <a:solidFill>
                  <a:srgbClr val="000000"/>
                </a:solidFill>
                <a:latin typeface="Gotham Rounded Bold" pitchFamily="50" charset="0"/>
              </a:rPr>
              <a:t> under </a:t>
            </a:r>
            <a:r>
              <a:rPr lang="da-DK" sz="1400" dirty="0" err="1">
                <a:solidFill>
                  <a:srgbClr val="000000"/>
                </a:solidFill>
                <a:latin typeface="Gotham Rounded Bold" pitchFamily="50" charset="0"/>
              </a:rPr>
              <a:t>settings</a:t>
            </a:r>
            <a:r>
              <a:rPr lang="da-DK" sz="1400" dirty="0">
                <a:solidFill>
                  <a:srgbClr val="000000"/>
                </a:solidFill>
                <a:latin typeface="Gotham Rounded Bold" pitchFamily="50" charset="0"/>
              </a:rPr>
              <a:t>  </a:t>
            </a:r>
            <a:r>
              <a:rPr lang="da-DK" sz="1400" dirty="0">
                <a:solidFill>
                  <a:srgbClr val="000000"/>
                </a:solidFill>
                <a:latin typeface="Gotham Rounded Light" pitchFamily="50" charset="0"/>
              </a:rPr>
              <a:t> </a:t>
            </a:r>
          </a:p>
        </p:txBody>
      </p:sp>
      <p:pic>
        <p:nvPicPr>
          <p:cNvPr id="58" name="Billede 57">
            <a:extLst>
              <a:ext uri="{FF2B5EF4-FFF2-40B4-BE49-F238E27FC236}">
                <a16:creationId xmlns:a16="http://schemas.microsoft.com/office/drawing/2014/main" id="{74287C9D-A125-EDEA-9F84-2D6EC167E8B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58" y="4786418"/>
            <a:ext cx="292088" cy="26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Rektangel 58">
            <a:extLst>
              <a:ext uri="{FF2B5EF4-FFF2-40B4-BE49-F238E27FC236}">
                <a16:creationId xmlns:a16="http://schemas.microsoft.com/office/drawing/2014/main" id="{CAF1744E-E549-582A-1CDC-6CEB30B41DF5}"/>
              </a:ext>
            </a:extLst>
          </p:cNvPr>
          <p:cNvSpPr/>
          <p:nvPr/>
        </p:nvSpPr>
        <p:spPr bwMode="auto">
          <a:xfrm>
            <a:off x="5588176" y="5968371"/>
            <a:ext cx="245803" cy="229455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432"/>
              </a:spcBef>
            </a:pPr>
            <a:endParaRPr lang="da-DK" dirty="0" err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BFDC7889-2D2A-065D-1DD4-40B6749ADB1E}"/>
              </a:ext>
            </a:extLst>
          </p:cNvPr>
          <p:cNvGrpSpPr/>
          <p:nvPr/>
        </p:nvGrpSpPr>
        <p:grpSpPr>
          <a:xfrm>
            <a:off x="3967952" y="932059"/>
            <a:ext cx="1143914" cy="2487018"/>
            <a:chOff x="3964430" y="913220"/>
            <a:chExt cx="1144063" cy="2487342"/>
          </a:xfrm>
        </p:grpSpPr>
        <p:pic>
          <p:nvPicPr>
            <p:cNvPr id="61" name="Billede 60" descr="Et billede, der indeholder tekst, skærmbillede, Font/skrifttype, Brand&#10;&#10;AI-genereret indhold kan være ukorrekt.">
              <a:extLst>
                <a:ext uri="{FF2B5EF4-FFF2-40B4-BE49-F238E27FC236}">
                  <a16:creationId xmlns:a16="http://schemas.microsoft.com/office/drawing/2014/main" id="{59D80CED-6AD0-9622-0F46-D599A3CB3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430" y="913220"/>
              <a:ext cx="1144063" cy="2487342"/>
            </a:xfrm>
            <a:prstGeom prst="rect">
              <a:avLst/>
            </a:prstGeom>
          </p:spPr>
        </p:pic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505CFF69-6BE1-3FEF-565F-B64AC8A56BD1}"/>
                </a:ext>
              </a:extLst>
            </p:cNvPr>
            <p:cNvSpPr/>
            <p:nvPr/>
          </p:nvSpPr>
          <p:spPr bwMode="auto">
            <a:xfrm>
              <a:off x="4121067" y="1865612"/>
              <a:ext cx="830787" cy="1584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89988" tIns="46794" rIns="89988" bIns="46794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432"/>
                </a:spcBef>
              </a:pPr>
              <a:endParaRPr lang="da-DK" dirty="0" err="1">
                <a:solidFill>
                  <a:srgbClr val="FFFFFF"/>
                </a:solidFill>
                <a:latin typeface="Arial"/>
                <a:ea typeface="ＭＳ Ｐゴシック" pitchFamily="-8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826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4Xm7d242HGo446IH5nRjQA=="},{"name":"PresentationTitle","value":"ZR/I84ubq+6CkRKNk7nn9w=="}]}]]></TemplafyFormConfiguration>
</file>

<file path=customXml/item2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6003040","version":"1.2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8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05DC2B94-7C1B-4C14-83B0-9CD2A82C27E0}">
  <ds:schemaRefs/>
</ds:datastoreItem>
</file>

<file path=customXml/itemProps2.xml><?xml version="1.0" encoding="utf-8"?>
<ds:datastoreItem xmlns:ds="http://schemas.openxmlformats.org/officeDocument/2006/customXml" ds:itemID="{1334258C-C3E7-4029-A615-C886A240FB15}">
  <ds:schemaRefs/>
</ds:datastoreItem>
</file>

<file path=customXml/itemProps3.xml><?xml version="1.0" encoding="utf-8"?>
<ds:datastoreItem xmlns:ds="http://schemas.openxmlformats.org/officeDocument/2006/customXml" ds:itemID="{E5957E33-0059-46CE-AE7B-582F67E40B53}">
  <ds:schemaRefs/>
</ds:datastoreItem>
</file>

<file path=customXml/itemProps4.xml><?xml version="1.0" encoding="utf-8"?>
<ds:datastoreItem xmlns:ds="http://schemas.openxmlformats.org/officeDocument/2006/customXml" ds:itemID="{8660AB89-308F-4A34-B01B-CC1A9333F1B1}">
  <ds:schemaRefs/>
</ds:datastoreItem>
</file>

<file path=customXml/itemProps5.xml><?xml version="1.0" encoding="utf-8"?>
<ds:datastoreItem xmlns:ds="http://schemas.openxmlformats.org/officeDocument/2006/customXml" ds:itemID="{56C8BFB2-A911-4310-9D4A-421D773FAFA6}">
  <ds:schemaRefs/>
</ds:datastoreItem>
</file>

<file path=customXml/itemProps6.xml><?xml version="1.0" encoding="utf-8"?>
<ds:datastoreItem xmlns:ds="http://schemas.openxmlformats.org/officeDocument/2006/customXml" ds:itemID="{02E7CCCE-613B-4CED-B813-E473EA1E01B2}">
  <ds:schemaRefs/>
</ds:datastoreItem>
</file>

<file path=customXml/itemProps7.xml><?xml version="1.0" encoding="utf-8"?>
<ds:datastoreItem xmlns:ds="http://schemas.openxmlformats.org/officeDocument/2006/customXml" ds:itemID="{11FAAC39-0A3A-4CC2-A9C1-60940B78AE17}">
  <ds:schemaRefs/>
</ds:datastoreItem>
</file>

<file path=customXml/itemProps8.xml><?xml version="1.0" encoding="utf-8"?>
<ds:datastoreItem xmlns:ds="http://schemas.openxmlformats.org/officeDocument/2006/customXml" ds:itemID="{F4C08C7F-F953-44DE-ACDE-930692BDDB0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</TotalTime>
  <Words>88</Words>
  <Application>Microsoft Office PowerPoint</Application>
  <PresentationFormat>Brugerdefineret</PresentationFormat>
  <Paragraphs>19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Arial</vt:lpstr>
      <vt:lpstr>Gotham Rounded Bold</vt:lpstr>
      <vt:lpstr>Gotham Rounded Book</vt:lpstr>
      <vt:lpstr>Gotham Rounded Light</vt:lpstr>
      <vt:lpstr>Verdana</vt:lpstr>
      <vt:lpstr>Blank</vt:lpstr>
      <vt:lpstr>Welcome to DTU Health &amp; Safety E-learning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Simone Clauwaert</dc:creator>
  <cp:lastModifiedBy>Leif Leon Warner</cp:lastModifiedBy>
  <cp:revision>1</cp:revision>
  <dcterms:created xsi:type="dcterms:W3CDTF">2026-02-18T09:51:53Z</dcterms:created>
  <dcterms:modified xsi:type="dcterms:W3CDTF">2026-02-19T08:48:55Z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636838302414865013</vt:lpwstr>
  </property>
  <property fmtid="{D5CDD505-2E9C-101B-9397-08002B2CF9AE}" pid="6" name="TemplafyLanguageCode">
    <vt:lpwstr>en-GB</vt:lpwstr>
  </property>
</Properties>
</file>