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63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9" autoAdjust="0"/>
    <p:restoredTop sz="94307" autoAdjust="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D6F5E-4C41-434A-8FEB-E50E22474D0C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5B551-B95D-433F-A02A-FF0DD3DD04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8911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734BB09-483B-4C4B-A5A4-C02A22055B01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-80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172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 userDrawn="1"/>
        </p:nvSpPr>
        <p:spPr bwMode="auto">
          <a:xfrm>
            <a:off x="1" y="0"/>
            <a:ext cx="12192000" cy="68616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1" name="Logo white">
            <a:extLst>
              <a:ext uri="{FF2B5EF4-FFF2-40B4-BE49-F238E27FC236}">
                <a16:creationId xmlns:a16="http://schemas.microsoft.com/office/drawing/2014/main" id="{275A6477-FE3A-4D40-B1FE-E46C11E344A5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252033" y="252000"/>
            <a:ext cx="419666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da-DK" sz="1800" dirty="0"/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92" y="3545117"/>
            <a:ext cx="10841439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edit</a:t>
            </a:r>
            <a:r>
              <a:rPr lang="da-DK" noProof="0" dirty="0"/>
              <a:t> Master </a:t>
            </a:r>
            <a:r>
              <a:rPr lang="da-DK" noProof="0" dirty="0" err="1"/>
              <a:t>title</a:t>
            </a:r>
            <a:r>
              <a:rPr lang="da-DK" noProof="0" dirty="0"/>
              <a:t> </a:t>
            </a:r>
            <a:r>
              <a:rPr lang="da-DK" noProof="0" dirty="0" err="1"/>
              <a:t>style</a:t>
            </a:r>
            <a:endParaRPr lang="da-DK" noProof="0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104" y="1704975"/>
            <a:ext cx="10841439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edit</a:t>
            </a:r>
            <a:r>
              <a:rPr lang="da-DK" noProof="0" dirty="0"/>
              <a:t> Master </a:t>
            </a:r>
            <a:r>
              <a:rPr lang="da-DK" noProof="0" dirty="0" err="1"/>
              <a:t>subtitle</a:t>
            </a:r>
            <a:r>
              <a:rPr lang="da-DK" noProof="0" dirty="0"/>
              <a:t> </a:t>
            </a:r>
            <a:r>
              <a:rPr lang="da-DK" noProof="0" dirty="0" err="1"/>
              <a:t>style</a:t>
            </a:r>
            <a:endParaRPr lang="da-DK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17C6C-7BC3-4888-BC29-FAB17565D11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E4668-D07F-4B96-9755-1754027348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text" descr="{&quot;templafy&quot;:{&quot;id&quot;:&quot;8d5b95d1-8a23-4044-9620-bf5e7305a170&quot;}}" title="UserProfile.Offices.Workarea_{{DocumentLanguage}}">
            <a:extLst>
              <a:ext uri="{FF2B5EF4-FFF2-40B4-BE49-F238E27FC236}">
                <a16:creationId xmlns:a16="http://schemas.microsoft.com/office/drawing/2014/main" id="{88D4F65B-7B1E-4E1A-AD30-98C826D9001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74958" y="6541200"/>
            <a:ext cx="3397513" cy="31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0"/>
          <a:lstStyle/>
          <a:p>
            <a:pPr algn="l" eaLnBrk="0" hangingPunct="0">
              <a:spcBef>
                <a:spcPct val="0"/>
              </a:spcBef>
            </a:pPr>
            <a:r>
              <a:rPr lang="da-DK" sz="700" b="1" dirty="0">
                <a:solidFill>
                  <a:srgbClr val="FFFFFF"/>
                </a:solidFill>
                <a:latin typeface="+mn-lt"/>
              </a:rPr>
              <a:t>DTU</a:t>
            </a:r>
          </a:p>
        </p:txBody>
      </p:sp>
      <p:sp>
        <p:nvSpPr>
          <p:cNvPr id="16" name="date" descr="{&quot;templafy&quot;:{&quot;id&quot;:&quot;79fbb3c3-dd89-47ef-91e9-e0bd2bb0942f&quot;}}" title="Form.Date">
            <a:extLst>
              <a:ext uri="{FF2B5EF4-FFF2-40B4-BE49-F238E27FC236}">
                <a16:creationId xmlns:a16="http://schemas.microsoft.com/office/drawing/2014/main" id="{14EC1005-E0C5-4AE7-8DFC-958CB93AC366}"/>
              </a:ext>
            </a:extLst>
          </p:cNvPr>
          <p:cNvSpPr/>
          <p:nvPr userDrawn="1"/>
        </p:nvSpPr>
        <p:spPr bwMode="auto">
          <a:xfrm>
            <a:off x="251396" y="6541200"/>
            <a:ext cx="1104157" cy="316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7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rPr>
              <a:t>Date</a:t>
            </a:r>
          </a:p>
        </p:txBody>
      </p:sp>
      <p:sp>
        <p:nvSpPr>
          <p:cNvPr id="17" name="text" descr="{&quot;templafy&quot;:{&quot;id&quot;:&quot;5e9447ba-0dff-46ec-ac33-540c046ca40a&quot;}}" title="Form.PresentationTitle">
            <a:extLst>
              <a:ext uri="{FF2B5EF4-FFF2-40B4-BE49-F238E27FC236}">
                <a16:creationId xmlns:a16="http://schemas.microsoft.com/office/drawing/2014/main" id="{1E153215-8D65-430A-AB7B-C1174877467B}"/>
              </a:ext>
            </a:extLst>
          </p:cNvPr>
          <p:cNvSpPr txBox="1"/>
          <p:nvPr userDrawn="1"/>
        </p:nvSpPr>
        <p:spPr>
          <a:xfrm>
            <a:off x="5591878" y="6541200"/>
            <a:ext cx="5496664" cy="316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da-DK" sz="700" dirty="0">
                <a:solidFill>
                  <a:srgbClr val="FFFFFF"/>
                </a:solidFill>
                <a:latin typeface="+mn-lt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043217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92" y="3545117"/>
            <a:ext cx="10841439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edit</a:t>
            </a:r>
            <a:r>
              <a:rPr lang="da-DK" noProof="0" dirty="0"/>
              <a:t> Master </a:t>
            </a:r>
            <a:r>
              <a:rPr lang="da-DK" noProof="0" dirty="0" err="1"/>
              <a:t>title</a:t>
            </a:r>
            <a:r>
              <a:rPr lang="da-DK" noProof="0" dirty="0"/>
              <a:t> </a:t>
            </a:r>
            <a:r>
              <a:rPr lang="da-DK" noProof="0" dirty="0" err="1"/>
              <a:t>style</a:t>
            </a:r>
            <a:endParaRPr lang="da-DK" noProof="0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104" y="1704975"/>
            <a:ext cx="10841439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edit</a:t>
            </a:r>
            <a:r>
              <a:rPr lang="da-DK" noProof="0" dirty="0"/>
              <a:t> Master </a:t>
            </a:r>
            <a:r>
              <a:rPr lang="da-DK" noProof="0" dirty="0" err="1"/>
              <a:t>subtitle</a:t>
            </a:r>
            <a:r>
              <a:rPr lang="da-DK" noProof="0" dirty="0"/>
              <a:t> </a:t>
            </a:r>
            <a:r>
              <a:rPr lang="da-DK" noProof="0" dirty="0" err="1"/>
              <a:t>style</a:t>
            </a:r>
            <a:endParaRPr lang="da-DK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598718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48A0E3C-0CE1-4BBF-A912-5A81BF3B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CA8860-CDAD-4F91-9292-2B11655C19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7A21B-9B48-4777-BF0D-9FB95719C2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50691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>
          <p15:clr>
            <a:srgbClr val="F26B43"/>
          </p15:clr>
        </p15:guide>
        <p15:guide id="2" pos="1117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90A2595F-A737-4D92-946C-EC0BBF88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957" y="426127"/>
            <a:ext cx="6049459" cy="972716"/>
          </a:xfrm>
        </p:spPr>
        <p:txBody>
          <a:bodyPr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957" y="1706328"/>
            <a:ext cx="6049459" cy="4545578"/>
          </a:xfrm>
        </p:spPr>
        <p:txBody>
          <a:bodyPr/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32298" y="849734"/>
            <a:ext cx="3859702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32298" y="3563718"/>
            <a:ext cx="3859702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  <a:endParaRPr lang="en-GB"/>
          </a:p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986237-C7E2-4498-82A4-361A340A65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64EEF-2B63-484E-803A-4FCD66F243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6566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27">
          <p15:clr>
            <a:srgbClr val="F26B43"/>
          </p15:clr>
        </p15:guide>
        <p15:guide id="2" pos="5247">
          <p15:clr>
            <a:srgbClr val="F26B43"/>
          </p15:clr>
        </p15:guide>
        <p15:guide id="3" pos="1117">
          <p15:clr>
            <a:srgbClr val="F26B43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2213382-11A1-48CE-B0A0-D8A7D268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909" y="426127"/>
            <a:ext cx="6866634" cy="972716"/>
          </a:xfrm>
        </p:spPr>
        <p:txBody>
          <a:bodyPr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1909" y="1706328"/>
            <a:ext cx="6866634" cy="4545578"/>
          </a:xfrm>
        </p:spPr>
        <p:txBody>
          <a:bodyPr/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314523"/>
            <a:ext cx="3708483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3968153"/>
            <a:ext cx="3708483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  <a:endParaRPr lang="en-GB"/>
          </a:p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26B732-1A52-4AA9-89FC-8FC5439E40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5D0DC-E43F-43DA-AA0F-C0C54C8939F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59987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>
          <p15:clr>
            <a:srgbClr val="F26B43"/>
          </p15:clr>
        </p15:guide>
        <p15:guide id="2" pos="2660">
          <p15:clr>
            <a:srgbClr val="F26B43"/>
          </p15:clr>
        </p15:guide>
        <p15:guide id="3" pos="2335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953C3-F3F7-4638-96F8-7CF20CB55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7682" y="980728"/>
            <a:ext cx="3740887" cy="418115"/>
          </a:xfrm>
        </p:spPr>
        <p:txBody>
          <a:bodyPr/>
          <a:lstStyle>
            <a:lvl1pPr>
              <a:defRPr sz="2400"/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line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0DB591-4602-46B3-B1C3-1E64148AB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82" y="4407151"/>
            <a:ext cx="3740887" cy="184442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8416079-1CFC-426F-A6ED-5AB355FC54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3300" y="979201"/>
            <a:ext cx="3740887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line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358873C-68BF-4E89-B536-B3248F2B25F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23300" y="4406900"/>
            <a:ext cx="3740888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9A0E900-1FE2-4CC1-B435-93F3A11893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98917" y="979201"/>
            <a:ext cx="3740887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line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094886A-F110-4851-B1DA-8DFC40D509F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98917" y="4406900"/>
            <a:ext cx="3740887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B02311-54A6-4455-B615-BBCA0DA742E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47682" y="1546282"/>
            <a:ext cx="3740887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  <a:endParaRPr lang="en-GB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10A5827-3485-49A0-81F0-FF89EE34B80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3699" y="1548581"/>
            <a:ext cx="3740887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  <a:endParaRPr lang="en-GB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27B0558-FCB8-4A55-9BA9-182DFF0387F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99715" y="1546282"/>
            <a:ext cx="3740887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8824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7522">
          <p15:clr>
            <a:srgbClr val="F26B43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97DEAA-3B7B-49C7-8C28-3F21F36A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F74546-9D06-4CF7-806D-E04B043BF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53AB3-8AAF-469F-AD3F-AE5E1A39D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87795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7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og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75ABF-082F-4A38-B952-09157E37A8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39F3A-7714-4FD6-9132-D60FFA220D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42597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/Pause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AF9D3C51-A276-4E1F-B6B6-FD6A4E17EE28}"/>
              </a:ext>
            </a:extLst>
          </p:cNvPr>
          <p:cNvSpPr/>
          <p:nvPr userDrawn="1"/>
        </p:nvSpPr>
        <p:spPr bwMode="auto">
          <a:xfrm>
            <a:off x="0" y="0"/>
            <a:ext cx="12194787" cy="68616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9776080-6230-4AB8-AB28-4D6744DD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B7FFAE6-D148-4A15-9DFC-7D71B820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125B57E-AFC7-4517-B327-461DB01D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Logo color">
            <a:extLst>
              <a:ext uri="{FF2B5EF4-FFF2-40B4-BE49-F238E27FC236}">
                <a16:creationId xmlns:a16="http://schemas.microsoft.com/office/drawing/2014/main" id="{B0EE486B-843B-49D6-90AE-5093AB56E30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1174" y="1651373"/>
            <a:ext cx="2388634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255047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/Paus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A3420087-96DF-432F-B192-585D42BF6A4E}"/>
              </a:ext>
            </a:extLst>
          </p:cNvPr>
          <p:cNvSpPr/>
          <p:nvPr userDrawn="1"/>
        </p:nvSpPr>
        <p:spPr bwMode="auto">
          <a:xfrm>
            <a:off x="0" y="0"/>
            <a:ext cx="12194787" cy="6861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3" name="Logo color">
            <a:extLst>
              <a:ext uri="{FF2B5EF4-FFF2-40B4-BE49-F238E27FC236}">
                <a16:creationId xmlns:a16="http://schemas.microsoft.com/office/drawing/2014/main" id="{09BBEE10-6A59-474F-B766-7643F97F869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1174" y="1651373"/>
            <a:ext cx="2388634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da-DK" sz="1800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AF062B26-8169-4B93-8FD8-CFDB0855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A59923C-6F09-424E-AF1E-AC62326A9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C299FA2-BF46-4410-B2CD-E3C80B7A9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495865CE-5BE9-4122-8AB8-48E534DD88F7}"/>
              </a:ext>
            </a:extLst>
          </p:cNvPr>
          <p:cNvSpPr/>
          <p:nvPr userDrawn="1"/>
        </p:nvSpPr>
        <p:spPr bwMode="auto">
          <a:xfrm>
            <a:off x="0" y="6541200"/>
            <a:ext cx="12194787" cy="3168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Top bar">
            <a:extLst>
              <a:ext uri="{FF2B5EF4-FFF2-40B4-BE49-F238E27FC236}">
                <a16:creationId xmlns:a16="http://schemas.microsoft.com/office/drawing/2014/main" id="{0D436479-94F3-475C-8F8D-D3CDC81793FD}"/>
              </a:ext>
            </a:extLst>
          </p:cNvPr>
          <p:cNvSpPr/>
          <p:nvPr userDrawn="1"/>
        </p:nvSpPr>
        <p:spPr bwMode="auto">
          <a:xfrm>
            <a:off x="0" y="0"/>
            <a:ext cx="12194787" cy="504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6110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1641065" y="6476999"/>
            <a:ext cx="550935" cy="306000"/>
          </a:xfrm>
          <a:prstGeom prst="rect">
            <a:avLst/>
          </a:prstGeom>
        </p:spPr>
        <p:txBody>
          <a:bodyPr/>
          <a:lstStyle/>
          <a:p>
            <a:fld id="{449C7723-A45C-4EB5-B374-FC09D95661B0}" type="datetime3">
              <a:rPr lang="da-DK" smtClean="0"/>
              <a:t>15.09.2026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47965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EB1D5E1-0C4E-4A74-BE37-26307F7E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957" y="426127"/>
            <a:ext cx="9313586" cy="9727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5032" y="1706399"/>
            <a:ext cx="4410751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8870" y="1706399"/>
            <a:ext cx="4409674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2499420-B0E8-4C8A-8C00-E21262271A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Titel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3EE7F0E-E606-41AC-BBBF-B5AECB1112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775E03-BE23-9277-8686-60549E4E73B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/>
              <a:t>Dato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190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26B43"/>
          </p15:clr>
        </p15:guide>
        <p15:guide id="2" pos="3896">
          <p15:clr>
            <a:srgbClr val="F26B43"/>
          </p15:clr>
        </p15:guide>
        <p15:guide id="3" pos="4205">
          <p15:clr>
            <a:srgbClr val="F26B43"/>
          </p15:clr>
        </p15:guide>
        <p15:guide id="4" pos="6984">
          <p15:clr>
            <a:srgbClr val="F26B43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Logo color">
            <a:extLst>
              <a:ext uri="{FF2B5EF4-FFF2-40B4-BE49-F238E27FC236}">
                <a16:creationId xmlns:a16="http://schemas.microsoft.com/office/drawing/2014/main" id="{ADC92552-7939-46C1-AAFE-B97F51EBFFE9}"/>
              </a:ext>
            </a:extLst>
          </p:cNvPr>
          <p:cNvSpPr>
            <a:spLocks noChangeAspect="1"/>
          </p:cNvSpPr>
          <p:nvPr>
            <p:custDataLst>
              <p:tags r:id="rId14"/>
            </p:custDataLst>
          </p:nvPr>
        </p:nvSpPr>
        <p:spPr bwMode="auto">
          <a:xfrm>
            <a:off x="252033" y="252000"/>
            <a:ext cx="419666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da-DK" sz="1800" dirty="0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FFFFD011-0D94-46EE-B45C-787FE82C3B5E}"/>
              </a:ext>
            </a:extLst>
          </p:cNvPr>
          <p:cNvSpPr/>
          <p:nvPr/>
        </p:nvSpPr>
        <p:spPr bwMode="auto">
          <a:xfrm>
            <a:off x="0" y="6541200"/>
            <a:ext cx="12194787" cy="3168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" name="FLD_Presentation Title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spcBef>
                <a:spcPts val="0"/>
              </a:spcBef>
              <a:defRPr sz="700" b="0">
                <a:noFill/>
                <a:latin typeface="+mn-lt"/>
              </a:defRPr>
            </a:lvl1pPr>
          </a:lstStyle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507948" y="6541200"/>
            <a:ext cx="432656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00" b="1">
                <a:solidFill>
                  <a:schemeClr val="bg1"/>
                </a:solidFill>
                <a:latin typeface="+mn-lt"/>
              </a:defRPr>
            </a:lvl1pPr>
          </a:lstStyle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74957" y="426127"/>
            <a:ext cx="9313586" cy="97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74957" y="1706328"/>
            <a:ext cx="9313586" cy="454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/>
              <a:t>Edit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  <a:p>
            <a:pPr lvl="5"/>
            <a:endParaRPr lang="da-DK" dirty="0"/>
          </a:p>
        </p:txBody>
      </p:sp>
      <p:sp>
        <p:nvSpPr>
          <p:cNvPr id="113676" name="text" descr="{&quot;templafy&quot;:{&quot;id&quot;:&quot;2fce62a0-f28a-44e1-a519-0cbe37b25f7a&quot;}}" title="UserProfile.Offices.Workarea_{{DocumentLanguage}}"/>
          <p:cNvSpPr>
            <a:spLocks noChangeArrowheads="1"/>
          </p:cNvSpPr>
          <p:nvPr/>
        </p:nvSpPr>
        <p:spPr bwMode="auto">
          <a:xfrm>
            <a:off x="1774958" y="6541200"/>
            <a:ext cx="3397513" cy="31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0"/>
          <a:lstStyle/>
          <a:p>
            <a:pPr algn="l" eaLnBrk="0" hangingPunct="0">
              <a:spcBef>
                <a:spcPct val="0"/>
              </a:spcBef>
            </a:pPr>
            <a:r>
              <a:rPr lang="da-DK" sz="700" b="1" dirty="0">
                <a:solidFill>
                  <a:schemeClr val="bg1"/>
                </a:solidFill>
                <a:latin typeface="+mn-lt"/>
              </a:rPr>
              <a:t>DTU</a:t>
            </a:r>
          </a:p>
        </p:txBody>
      </p:sp>
      <p:sp>
        <p:nvSpPr>
          <p:cNvPr id="5" name="date" descr="{&quot;templafy&quot;:{&quot;id&quot;:&quot;58465eeb-cfe0-4970-97ec-88179dc0a9c2&quot;}}" title="Form.Date">
            <a:extLst>
              <a:ext uri="{FF2B5EF4-FFF2-40B4-BE49-F238E27FC236}">
                <a16:creationId xmlns:a16="http://schemas.microsoft.com/office/drawing/2014/main" id="{792B975C-625D-4095-8E1D-63F20A11B57C}"/>
              </a:ext>
            </a:extLst>
          </p:cNvPr>
          <p:cNvSpPr/>
          <p:nvPr/>
        </p:nvSpPr>
        <p:spPr bwMode="auto">
          <a:xfrm>
            <a:off x="251396" y="6541200"/>
            <a:ext cx="1104157" cy="316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7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ＭＳ Ｐゴシック" pitchFamily="-80" charset="-128"/>
              </a:rPr>
              <a:t>Date</a:t>
            </a:r>
          </a:p>
        </p:txBody>
      </p:sp>
      <p:sp>
        <p:nvSpPr>
          <p:cNvPr id="7" name="text" descr="{&quot;templafy&quot;:{&quot;id&quot;:&quot;5020bdfb-1912-4d6d-a5c3-71b7da283692&quot;}}" title="Form.PresentationTitle">
            <a:extLst>
              <a:ext uri="{FF2B5EF4-FFF2-40B4-BE49-F238E27FC236}">
                <a16:creationId xmlns:a16="http://schemas.microsoft.com/office/drawing/2014/main" id="{06B09BDB-1C7D-4F8A-8F1B-82D88054A428}"/>
              </a:ext>
            </a:extLst>
          </p:cNvPr>
          <p:cNvSpPr txBox="1"/>
          <p:nvPr/>
        </p:nvSpPr>
        <p:spPr>
          <a:xfrm>
            <a:off x="5591878" y="6541200"/>
            <a:ext cx="5496664" cy="316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da-DK" sz="700" dirty="0">
                <a:solidFill>
                  <a:schemeClr val="bg1"/>
                </a:solidFill>
                <a:latin typeface="+mn-lt"/>
              </a:rPr>
              <a:t>Title</a:t>
            </a:r>
          </a:p>
        </p:txBody>
      </p:sp>
      <p:sp>
        <p:nvSpPr>
          <p:cNvPr id="2" name="Top bar">
            <a:extLst>
              <a:ext uri="{FF2B5EF4-FFF2-40B4-BE49-F238E27FC236}">
                <a16:creationId xmlns:a16="http://schemas.microsoft.com/office/drawing/2014/main" id="{35912424-89BF-4A93-9096-3282916C71FE}"/>
              </a:ext>
            </a:extLst>
          </p:cNvPr>
          <p:cNvSpPr/>
          <p:nvPr/>
        </p:nvSpPr>
        <p:spPr bwMode="auto">
          <a:xfrm>
            <a:off x="0" y="0"/>
            <a:ext cx="12194787" cy="504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0431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9pPr>
    </p:titleStyle>
    <p:bodyStyle>
      <a:lvl1pPr marL="1980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14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2pPr>
      <a:lvl3pPr marL="6156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828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4pPr>
      <a:lvl5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5pPr>
      <a:lvl6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6pPr>
      <a:lvl7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7pPr>
      <a:lvl8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8pPr>
      <a:lvl9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68">
          <p15:clr>
            <a:srgbClr val="F26B43"/>
          </p15:clr>
        </p15:guide>
        <p15:guide id="4" orient="horz" pos="881">
          <p15:clr>
            <a:srgbClr val="F26B43"/>
          </p15:clr>
        </p15:guide>
        <p15:guide id="5" orient="horz" pos="1074">
          <p15:clr>
            <a:srgbClr val="F26B43"/>
          </p15:clr>
        </p15:guide>
        <p15:guide id="6" orient="horz" pos="393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7">
            <a:extLst>
              <a:ext uri="{FF2B5EF4-FFF2-40B4-BE49-F238E27FC236}">
                <a16:creationId xmlns:a16="http://schemas.microsoft.com/office/drawing/2014/main" id="{1AF346CD-B4FC-F214-5E75-CB2E713C5E7A}"/>
              </a:ext>
            </a:extLst>
          </p:cNvPr>
          <p:cNvSpPr txBox="1">
            <a:spLocks/>
          </p:cNvSpPr>
          <p:nvPr/>
        </p:nvSpPr>
        <p:spPr>
          <a:xfrm>
            <a:off x="851524" y="231213"/>
            <a:ext cx="9560504" cy="396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9pPr>
          </a:lstStyle>
          <a:p>
            <a:r>
              <a:rPr lang="da-DK" sz="2800" kern="0" dirty="0">
                <a:latin typeface="Arial"/>
              </a:rPr>
              <a:t>Safety Moment - Letbane på DTU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34F766-0B70-7AE5-B5BF-3631A46A0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9145" y="1749430"/>
            <a:ext cx="2670186" cy="19980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7EF0B1-B6AB-C072-32BB-106D65E9A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657" y="1772817"/>
            <a:ext cx="2067960" cy="29769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CA645F-CFA2-A4F3-927E-134C1B4E1355}"/>
              </a:ext>
            </a:extLst>
          </p:cNvPr>
          <p:cNvSpPr txBox="1"/>
          <p:nvPr/>
        </p:nvSpPr>
        <p:spPr>
          <a:xfrm>
            <a:off x="3372856" y="2068440"/>
            <a:ext cx="515910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a-DK" sz="1600" b="1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Initiativer igangsat ift. adfærdsændring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Løbende info om trafikadfærd på Inside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DTU –skiltning opsat ved overgange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Aftale med arrangørerne (AUS) for introdagene </a:t>
            </a:r>
          </a:p>
          <a:p>
            <a:pPr marL="742950" lvl="1" indent="-28575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da-DK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KABS og vektorer, særligt fokus på god trafikadfærd 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Kampagne: </a:t>
            </a:r>
            <a:r>
              <a:rPr lang="da-DK" sz="1200" i="1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Den gode cykelkultur 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Problemstillingen drøftet på direktørkredsmøde i sep.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da-DK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Safety Moment på  AMK Netværksmøde</a:t>
            </a:r>
          </a:p>
          <a:p>
            <a:pPr marL="742950" lvl="1" indent="-28575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da-DK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Opfordring til, at AMK tager emnet op i egen enhed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CA33F5-B05A-D33F-F78A-01E4909DDC49}"/>
              </a:ext>
            </a:extLst>
          </p:cNvPr>
          <p:cNvSpPr txBox="1"/>
          <p:nvPr/>
        </p:nvSpPr>
        <p:spPr>
          <a:xfrm>
            <a:off x="677574" y="5112358"/>
            <a:ext cx="2067961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ts val="432"/>
              </a:spcBef>
              <a:spcAft>
                <a:spcPct val="0"/>
              </a:spcAft>
            </a:pPr>
            <a:r>
              <a:rPr lang="da-DK" sz="1600" dirty="0">
                <a:solidFill>
                  <a:schemeClr val="accent1">
                    <a:lumMod val="50000"/>
                  </a:schemeClr>
                </a:solidFill>
                <a:latin typeface="Arial"/>
                <a:ea typeface="ＭＳ Ｐゴシック" pitchFamily="-80" charset="-128"/>
              </a:rPr>
              <a:t>Letbane-togførerne er bekymret ift. den trafikadfærd de oplever på DTU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29BF9B-7BD8-8382-3285-B0BB77C5C169}"/>
              </a:ext>
            </a:extLst>
          </p:cNvPr>
          <p:cNvSpPr txBox="1"/>
          <p:nvPr/>
        </p:nvSpPr>
        <p:spPr>
          <a:xfrm>
            <a:off x="8730415" y="3974867"/>
            <a:ext cx="3096344" cy="1137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ts val="1560"/>
              </a:lnSpc>
              <a:spcBef>
                <a:spcPct val="30000"/>
              </a:spcBef>
              <a:spcAft>
                <a:spcPct val="0"/>
              </a:spcAft>
              <a:defRPr/>
            </a:pPr>
            <a:r>
              <a:rPr lang="da-DK" sz="1600" b="1" dirty="0">
                <a:solidFill>
                  <a:schemeClr val="accent3">
                    <a:lumMod val="50000"/>
                  </a:schemeClr>
                </a:solidFill>
                <a:latin typeface="nationalFont"/>
                <a:ea typeface="ＭＳ Ｐゴシック" pitchFamily="-80" charset="-128"/>
              </a:rPr>
              <a:t>Følg færdselsloven</a:t>
            </a:r>
          </a:p>
          <a:p>
            <a:pPr fontAlgn="base">
              <a:lnSpc>
                <a:spcPts val="1560"/>
              </a:lnSpc>
              <a:spcBef>
                <a:spcPct val="30000"/>
              </a:spcBef>
              <a:spcAft>
                <a:spcPct val="0"/>
              </a:spcAft>
              <a:defRPr/>
            </a:pPr>
            <a:r>
              <a:rPr lang="da-DK" sz="1600" b="1" dirty="0">
                <a:solidFill>
                  <a:schemeClr val="accent3">
                    <a:lumMod val="50000"/>
                  </a:schemeClr>
                </a:solidFill>
                <a:latin typeface="nationalFont"/>
                <a:ea typeface="ＭＳ Ｐゴシック" pitchFamily="-80" charset="-128"/>
              </a:rPr>
              <a:t>Respekter skilte og lysregulering</a:t>
            </a:r>
          </a:p>
          <a:p>
            <a:pPr fontAlgn="base">
              <a:lnSpc>
                <a:spcPts val="1560"/>
              </a:lnSpc>
              <a:spcBef>
                <a:spcPct val="30000"/>
              </a:spcBef>
              <a:spcAft>
                <a:spcPct val="0"/>
              </a:spcAft>
              <a:defRPr/>
            </a:pPr>
            <a:r>
              <a:rPr lang="da-DK" sz="1600" b="1" dirty="0">
                <a:solidFill>
                  <a:schemeClr val="accent3">
                    <a:lumMod val="50000"/>
                  </a:schemeClr>
                </a:solidFill>
                <a:latin typeface="nationalFont"/>
                <a:ea typeface="ＭＳ Ｐゴシック" pitchFamily="-80" charset="-128"/>
              </a:rPr>
              <a:t>Se op fra mobiltelefon</a:t>
            </a:r>
          </a:p>
          <a:p>
            <a:pPr fontAlgn="base">
              <a:lnSpc>
                <a:spcPts val="1560"/>
              </a:lnSpc>
              <a:spcBef>
                <a:spcPct val="30000"/>
              </a:spcBef>
              <a:spcAft>
                <a:spcPct val="0"/>
              </a:spcAft>
              <a:defRPr/>
            </a:pPr>
            <a:r>
              <a:rPr lang="da-DK" sz="1600" b="1" dirty="0">
                <a:solidFill>
                  <a:schemeClr val="accent3">
                    <a:lumMod val="50000"/>
                  </a:schemeClr>
                </a:solidFill>
                <a:latin typeface="nationalFont"/>
                <a:ea typeface="ＭＳ Ｐゴシック" pitchFamily="-80" charset="-128"/>
              </a:rPr>
              <a:t>Tag musikken ud af ørerne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5915E-8AA2-D035-13D0-EB9DF8547B5A}"/>
              </a:ext>
            </a:extLst>
          </p:cNvPr>
          <p:cNvSpPr txBox="1"/>
          <p:nvPr/>
        </p:nvSpPr>
        <p:spPr>
          <a:xfrm>
            <a:off x="1586728" y="977334"/>
            <a:ext cx="9560503" cy="421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19048"/>
              </a:lnSpc>
              <a:buNone/>
            </a:pPr>
            <a:r>
              <a:rPr lang="da-DK" b="1" i="0" dirty="0">
                <a:effectLst/>
              </a:rPr>
              <a:t>Der er behov for en adfærdsændring for at styrke sikkerheden omkring letbanen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4ED570-4535-6309-90D8-95FAF938A2A1}"/>
              </a:ext>
            </a:extLst>
          </p:cNvPr>
          <p:cNvSpPr txBox="1"/>
          <p:nvPr/>
        </p:nvSpPr>
        <p:spPr>
          <a:xfrm>
            <a:off x="3546215" y="5820244"/>
            <a:ext cx="46300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b="1" dirty="0">
                <a:solidFill>
                  <a:srgbClr val="002060"/>
                </a:solidFill>
              </a:rPr>
              <a:t>Alle skal tage ansvar for god trafikadfærd</a:t>
            </a:r>
            <a:r>
              <a:rPr lang="da-DK" b="1" dirty="0">
                <a:solidFill>
                  <a:srgbClr val="002060"/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17230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heme/theme1.xml><?xml version="1.0" encoding="utf-8"?>
<a:theme xmlns:a="http://schemas.openxmlformats.org/drawingml/2006/main" name="blank">
  <a:themeElements>
    <a:clrScheme name="DTU">
      <a:dk1>
        <a:srgbClr val="000000"/>
      </a:dk1>
      <a:lt1>
        <a:srgbClr val="FFFFFF"/>
      </a:lt1>
      <a:dk2>
        <a:srgbClr val="990000"/>
      </a:dk2>
      <a:lt2>
        <a:srgbClr val="79238E"/>
      </a:lt2>
      <a:accent1>
        <a:srgbClr val="990000"/>
      </a:accent1>
      <a:accent2>
        <a:srgbClr val="2F3EEA"/>
      </a:accent2>
      <a:accent3>
        <a:srgbClr val="1FD082"/>
      </a:accent3>
      <a:accent4>
        <a:srgbClr val="171748"/>
      </a:accent4>
      <a:accent5>
        <a:srgbClr val="F6D04D"/>
      </a:accent5>
      <a:accent6>
        <a:srgbClr val="FC7634"/>
      </a:accent6>
      <a:hlink>
        <a:srgbClr val="2F3EEA"/>
      </a:hlink>
      <a:folHlink>
        <a:srgbClr val="990000"/>
      </a:folHlink>
    </a:clrScheme>
    <a:fontScheme name="DT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ts val="432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dirty="0" err="1" smtClean="0">
            <a:ln>
              <a:noFill/>
            </a:ln>
            <a:solidFill>
              <a:srgbClr val="FFFFFF"/>
            </a:solidFill>
            <a:effectLst/>
            <a:latin typeface="+mn-lt"/>
            <a:ea typeface="ＭＳ Ｐゴシック" pitchFamily="-80" charset="-128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432"/>
          </a:spcBef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 Med text.potx" id="{BCF1E71F-E543-4633-AF4E-2E7AC44C2D3F}" vid="{DCF54B75-08E2-401E-AC0E-FD8EAA250F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114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7" baseType="lpstr">
      <vt:lpstr>Aptos</vt:lpstr>
      <vt:lpstr>Arial</vt:lpstr>
      <vt:lpstr>nationalFont</vt:lpstr>
      <vt:lpstr>Verdana</vt:lpstr>
      <vt:lpstr>Wingdings</vt:lpstr>
      <vt:lpstr>blank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Lars Villadsen</dc:creator>
  <cp:lastModifiedBy>Leif Leon Warner</cp:lastModifiedBy>
  <cp:revision>2</cp:revision>
  <dcterms:created xsi:type="dcterms:W3CDTF">2026-09-03T09:39:52Z</dcterms:created>
  <dcterms:modified xsi:type="dcterms:W3CDTF">2026-09-15T07:57:20Z</dcterms:modified>
</cp:coreProperties>
</file>