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0"/>
  </p:sldMasterIdLst>
  <p:notesMasterIdLst>
    <p:notesMasterId r:id="rId14"/>
  </p:notesMasterIdLst>
  <p:handoutMasterIdLst>
    <p:handoutMasterId r:id="rId15"/>
  </p:handoutMasterIdLst>
  <p:sldIdLst>
    <p:sldId id="256" r:id="rId11"/>
    <p:sldId id="258" r:id="rId12"/>
    <p:sldId id="257" r:id="rId13"/>
  </p:sldIdLst>
  <p:sldSz cx="12190413" cy="6858000"/>
  <p:notesSz cx="6858000" cy="9144000"/>
  <p:custDataLst>
    <p:tags r:id="rId16"/>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4419" autoAdjust="0"/>
  </p:normalViewPr>
  <p:slideViewPr>
    <p:cSldViewPr showGuides="1">
      <p:cViewPr varScale="1">
        <p:scale>
          <a:sx n="51" d="100"/>
          <a:sy n="51" d="100"/>
        </p:scale>
        <p:origin x="1829" y="48"/>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3.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Master" Target="slideMasters/slideMaster1.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60523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 will tell you a little about the mechanisms of having to communicate ‘the difficult message’ to a collaboration partner. It’s a familiar role we often face.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All staff and students will experience situations where difficult messages need to be communicated. To customers, collaboration partners, or directly to colleagues and fellow students. It can be anything from having to approach someone who throws trash on the ground, performs dangerous work at height, or who opposes an agreement or project.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When meeting the person and delivering the message, it is a clear advantage to know about the different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steps of the conversation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Samtalens</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Trin</a:t>
            </a:r>
            <a:r>
              <a:rPr lang="en-GB" sz="1800" dirty="0">
                <a:effectLst/>
                <a:latin typeface="Calibri" panose="020F0502020204030204" pitchFamily="34" charset="0"/>
                <a:ea typeface="Calibri" panose="020F0502020204030204" pitchFamily="34" charset="0"/>
                <a:cs typeface="Times New Roman" panose="02020603050405020304" pitchFamily="18" charset="0"/>
              </a:rPr>
              <a:t>) to more easily recognize a possible escalation and thus decelerate the process and take it down a step.</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steps of the conversation consist of: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Dialogue—where the issue is solved by the parties involved, you believe in the good intentions of each other.</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Discussion—the parties argue that their particular view is the right one, you talk, and you listen.</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other steps include focus on mistakes, past conflicts, limitations, moving from the issue to the person with reproaches and accusations. If this point is reached, actively go back past the red line.</a:t>
            </a:r>
          </a:p>
          <a:p>
            <a:pPr>
              <a:lnSpc>
                <a:spcPct val="107000"/>
              </a:lnSpc>
              <a:spcAft>
                <a:spcPts val="800"/>
              </a:spcAft>
            </a:pP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Calibri" panose="020F0502020204030204" pitchFamily="34" charset="0"/>
                <a:ea typeface="Calibri" panose="020F0502020204030204" pitchFamily="34" charset="0"/>
                <a:cs typeface="Times New Roman" panose="02020603050405020304" pitchFamily="18" charset="0"/>
              </a:rPr>
              <a:t>Communication through action—dialogue is limited and the other party does as they see fit (demonstration)</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Calibri" panose="020F0502020204030204" pitchFamily="34" charset="0"/>
                <a:ea typeface="Calibri" panose="020F0502020204030204" pitchFamily="34" charset="0"/>
                <a:cs typeface="Times New Roman" panose="02020603050405020304" pitchFamily="18" charset="0"/>
              </a:rPr>
              <a:t>Personification—focus shifts from the issue to the person, and other people/supporters are involved</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Calibri" panose="020F0502020204030204" pitchFamily="34" charset="0"/>
                <a:ea typeface="Calibri" panose="020F0502020204030204" pitchFamily="34" charset="0"/>
                <a:cs typeface="Times New Roman" panose="02020603050405020304" pitchFamily="18" charset="0"/>
              </a:rPr>
              <a:t>The problem grows—focuses on mistakes, finds new mistakes, past conflicts, words as ‘always’ and ‘never’</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Calibri" panose="020F0502020204030204" pitchFamily="34" charset="0"/>
                <a:ea typeface="Calibri" panose="020F0502020204030204" pitchFamily="34" charset="0"/>
                <a:cs typeface="Times New Roman" panose="02020603050405020304" pitchFamily="18" charset="0"/>
              </a:rPr>
              <a:t>The conversation is abandoned altogether—avoids and rejects each other and no longer talks to each other</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i="1" dirty="0">
                <a:effectLst/>
                <a:latin typeface="Calibri" panose="020F0502020204030204" pitchFamily="34" charset="0"/>
                <a:ea typeface="Calibri" panose="020F0502020204030204" pitchFamily="34" charset="0"/>
                <a:cs typeface="Times New Roman" panose="02020603050405020304" pitchFamily="18" charset="0"/>
              </a:rPr>
              <a:t>Hostility—the opposing party blames, interprets, and accuses of wrongful things.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ability to deliver the message depends on the receiver’s reaction, but also on the way the message is delivered—and therefore it starts with yourself.</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Try to be clear about the actual nature of the message—is it a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suggestion</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point of attention</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correction</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new direction or</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claim (standard, procedure, law)</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Now be aware that the message must start at step 1 and not proceed past step 2.</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To maintain the interaction at steps 1 and 2, it is recommended that you:</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listen to the other party’s problem—let the person finish speaking</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remain calm and patient—keep eye contact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assess whether your solution will cause new problems for the other—see it from the other side</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stay focused on the issue and not the attitude</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n-GB" sz="1800" dirty="0">
                <a:effectLst/>
                <a:latin typeface="Calibri" panose="020F0502020204030204" pitchFamily="34" charset="0"/>
                <a:ea typeface="Calibri" panose="020F0502020204030204" pitchFamily="34" charset="0"/>
                <a:cs typeface="Times New Roman" panose="02020603050405020304" pitchFamily="18" charset="0"/>
              </a:rPr>
              <a:t>set realistic options for the other.</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So what’s a good icebreaker, how do you get the conversation started, and get the message across? After all, the first sentence is typically the most important—it sets the mood. Often it depends on your own readiness on the day, the context, and the receiver’s situation—and of course you have to pick your fights. An example is a typical everyday situation: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You’re outside on our nice campus and the person in front of you throws some garbage on the ground. In this situation, you can go down several paths from guiding to aggressive</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“Sorry, I think you dropped something” or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“We have a strong focus on a clean and welcoming campus—and we seem to lack a bin in this area—I’ll report the problem” or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now we are moving away from steps 1 and 2...</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“Totally agree, everything is just carbon molecules anyway—back to nature with that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carbage</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...and, of course, you are getting dangerously close to shouting something like ‘you pig!’.”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Here, we have to remember the first step of the conversation and retreat back across the red line. From thought to speech, there is the opportunity to refrain and rephrase before the words come out.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recommendation is, of course, to choose the helping and guiding approach, not only for the sake of the message, but probably also for the sake of your own employment! </a:t>
            </a:r>
            <a:r>
              <a:rPr lang="en-GB" sz="1800" dirty="0">
                <a:effectLst/>
                <a:latin typeface="Calibri" panose="020F0502020204030204" pitchFamily="34" charset="0"/>
                <a:ea typeface="Wingdings" panose="05000000000000000000" pitchFamily="2" charset="2"/>
                <a:cs typeface="Wingdings" panose="05000000000000000000" pitchFamily="2" charset="2"/>
                <a:sym typeface="Wingdings" panose="05000000000000000000" pitchFamily="2" charset="2"/>
              </a:rPr>
              <a:t></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Calibri" panose="020F0502020204030204" pitchFamily="34" charset="0"/>
                <a:ea typeface="Wingdings" panose="05000000000000000000" pitchFamily="2" charset="2"/>
                <a:cs typeface="Wingdings" panose="05000000000000000000" pitchFamily="2" charset="2"/>
                <a:sym typeface="Wingdings" panose="05000000000000000000" pitchFamily="2" charset="2"/>
              </a:rPr>
              <a: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Remember if it feels too difficult—just leave it—we must accept that we cannot reach everyone. If, on the other hand, the action of the other is downright dangerous, but it still feels unsafe to intervene, immediately contact your immediate manager/project manager and communicate the issue—this is also a way of acting!!! </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 hope You can use it in relation to....</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mj-lt"/>
              <a:buNone/>
            </a:pPr>
            <a:endParaRPr lang="da-DK" dirty="0"/>
          </a:p>
        </p:txBody>
      </p:sp>
      <p:sp>
        <p:nvSpPr>
          <p:cNvPr id="4" name="Pladsholder til slidenummer 3"/>
          <p:cNvSpPr>
            <a:spLocks noGrp="1"/>
          </p:cNvSpPr>
          <p:nvPr>
            <p:ph type="sldNum" sz="quarter" idx="5"/>
          </p:nvPr>
        </p:nvSpPr>
        <p:spPr/>
        <p:txBody>
          <a:bodyPr/>
          <a:lstStyle/>
          <a:p>
            <a:fld id="{C734BB09-483B-4C4B-A5A4-C02A22055B01}" type="slidenum">
              <a:rPr lang="da-DK" smtClean="0"/>
              <a:pPr/>
              <a:t>3</a:t>
            </a:fld>
            <a:endParaRPr lang="da-DK" dirty="0"/>
          </a:p>
        </p:txBody>
      </p:sp>
    </p:spTree>
    <p:extLst>
      <p:ext uri="{BB962C8B-B14F-4D97-AF65-F5344CB8AC3E}">
        <p14:creationId xmlns:p14="http://schemas.microsoft.com/office/powerpoint/2010/main" val="30527360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da-DK"/>
              <a:t>Klik for at redigere titeltypografien i masteren</a:t>
            </a:r>
            <a:endParaRPr lang="en-GB"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da-DK"/>
              <a:t>Klik for at redigere titeltypografien i masteren</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3121353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da-DK"/>
              <a:t>Klik for at redigere titeltypografien i masteren</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da-DK"/>
              <a:t>Klik for at redigere titeltypografien i masteren</a:t>
            </a:r>
            <a:endParaRPr lang="en-GB"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13676" name="text" descr="{&quot;templafy&quot;:{&quot;id&quot;:&quot;2fce62a0-f28a-44e1-a519-0cbe37b25f7a&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algn="l" eaLnBrk="0" hangingPunct="0">
              <a:spcBef>
                <a:spcPct val="0"/>
              </a:spcBef>
            </a:pPr>
            <a:r>
              <a:rPr lang="en-GB" sz="700" b="1" dirty="0">
                <a:solidFill>
                  <a:schemeClr val="bg1"/>
                </a:solidFill>
                <a:latin typeface="+mn-lt"/>
              </a:rPr>
              <a:t>DTU</a:t>
            </a:r>
          </a:p>
        </p:txBody>
      </p:sp>
      <p:sp>
        <p:nvSpPr>
          <p:cNvPr id="5" name="date" descr="{&quot;templafy&quot;:{&quot;id&quot;:&quot;58465eeb-cfe0-4970-97ec-88179dc0a9c2&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Date</a:t>
            </a:r>
          </a:p>
        </p:txBody>
      </p:sp>
      <p:sp>
        <p:nvSpPr>
          <p:cNvPr id="7" name="text" descr="{&quot;templafy&quot;:{&quot;id&quot;:&quot;5020bdfb-1912-4d6d-a5c3-71b7da283692&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r>
              <a:rPr lang="en-GB" sz="700" dirty="0">
                <a:solidFill>
                  <a:schemeClr val="bg1"/>
                </a:solidFill>
                <a:latin typeface="+mn-lt"/>
              </a:rPr>
              <a:t>Title</a:t>
            </a: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ft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customXml" Target="../../customXml/item1.xml"/><Relationship Id="rId1" Type="http://schemas.openxmlformats.org/officeDocument/2006/relationships/customXml" Target="../../customXml/item5.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2.xml"/><Relationship Id="rId1" Type="http://schemas.openxmlformats.org/officeDocument/2006/relationships/customXml" Target="../../customXml/item6.xml"/><Relationship Id="rId5" Type="http://schemas.openxmlformats.org/officeDocument/2006/relationships/image" Target="../media/image1.png"/><Relationship Id="rId4"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013EF6E-BC23-40A0-80D4-1EBE64DCC5D9}"/>
              </a:ext>
            </a:extLst>
          </p:cNvPr>
          <p:cNvSpPr>
            <a:spLocks noGrp="1"/>
          </p:cNvSpPr>
          <p:nvPr>
            <p:ph type="sldNum" sz="quarter" idx="12"/>
          </p:nvPr>
        </p:nvSpPr>
        <p:spPr/>
        <p:txBody>
          <a:bodyPr/>
          <a:lstStyle/>
          <a:p>
            <a:fld id="{103EA872-A674-449B-A120-B97244F8E91D}" type="slidenum">
              <a:rPr lang="en-GB" smtClean="0"/>
              <a:pPr/>
              <a:t>1</a:t>
            </a:fld>
            <a:endParaRPr lang="en-GB" dirty="0"/>
          </a:p>
        </p:txBody>
      </p:sp>
    </p:spTree>
    <p:custDataLst>
      <p:custData r:id="rId1"/>
      <p:custData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7093A7-33A3-B351-4E0A-FD276E41788C}"/>
              </a:ext>
            </a:extLst>
          </p:cNvPr>
          <p:cNvSpPr>
            <a:spLocks noGrp="1"/>
          </p:cNvSpPr>
          <p:nvPr>
            <p:ph type="ctrTitle"/>
          </p:nvPr>
        </p:nvSpPr>
        <p:spPr/>
        <p:txBody>
          <a:bodyPr/>
          <a:lstStyle/>
          <a:p>
            <a:r>
              <a:rPr lang="da-DK" sz="7000" dirty="0" err="1"/>
              <a:t>Improve</a:t>
            </a:r>
            <a:r>
              <a:rPr lang="da-DK" sz="7000" dirty="0"/>
              <a:t> the </a:t>
            </a:r>
            <a:r>
              <a:rPr lang="da-DK" sz="7000" dirty="0" err="1"/>
              <a:t>conversation</a:t>
            </a:r>
            <a:endParaRPr lang="da-DK" sz="7000" dirty="0"/>
          </a:p>
        </p:txBody>
      </p:sp>
      <p:sp>
        <p:nvSpPr>
          <p:cNvPr id="3" name="Undertitel 2">
            <a:extLst>
              <a:ext uri="{FF2B5EF4-FFF2-40B4-BE49-F238E27FC236}">
                <a16:creationId xmlns:a16="http://schemas.microsoft.com/office/drawing/2014/main" id="{601565C9-00C0-76B7-EAED-BEA876FF821F}"/>
              </a:ext>
            </a:extLst>
          </p:cNvPr>
          <p:cNvSpPr>
            <a:spLocks noGrp="1"/>
          </p:cNvSpPr>
          <p:nvPr>
            <p:ph type="subTitle" idx="1"/>
          </p:nvPr>
        </p:nvSpPr>
        <p:spPr/>
        <p:txBody>
          <a:bodyPr/>
          <a:lstStyle/>
          <a:p>
            <a:r>
              <a:rPr lang="da-DK" dirty="0"/>
              <a:t>Safety moment</a:t>
            </a:r>
          </a:p>
        </p:txBody>
      </p:sp>
      <p:sp>
        <p:nvSpPr>
          <p:cNvPr id="4" name="Pladsholder til slidenummer 3">
            <a:extLst>
              <a:ext uri="{FF2B5EF4-FFF2-40B4-BE49-F238E27FC236}">
                <a16:creationId xmlns:a16="http://schemas.microsoft.com/office/drawing/2014/main" id="{7D353960-9F76-9674-DCFD-4F8A970ACDDF}"/>
              </a:ext>
            </a:extLst>
          </p:cNvPr>
          <p:cNvSpPr>
            <a:spLocks noGrp="1"/>
          </p:cNvSpPr>
          <p:nvPr>
            <p:ph type="sldNum" sz="quarter" idx="17"/>
          </p:nvPr>
        </p:nvSpPr>
        <p:spPr/>
        <p:txBody>
          <a:bodyPr/>
          <a:lstStyle/>
          <a:p>
            <a:fld id="{103EA872-A674-449B-A120-B97244F8E91D}" type="slidenum">
              <a:rPr lang="en-GB" smtClean="0"/>
              <a:pPr/>
              <a:t>2</a:t>
            </a:fld>
            <a:endParaRPr lang="en-GB" dirty="0"/>
          </a:p>
        </p:txBody>
      </p:sp>
    </p:spTree>
    <p:extLst>
      <p:ext uri="{BB962C8B-B14F-4D97-AF65-F5344CB8AC3E}">
        <p14:creationId xmlns:p14="http://schemas.microsoft.com/office/powerpoint/2010/main" val="2073144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03EA872-A674-449B-A120-B97244F8E91D}" type="slidenum">
              <a:rPr lang="en-GB" smtClean="0"/>
              <a:pPr/>
              <a:t>3</a:t>
            </a:fld>
            <a:endParaRPr lang="en-GB" dirty="0"/>
          </a:p>
        </p:txBody>
      </p:sp>
      <p:sp>
        <p:nvSpPr>
          <p:cNvPr id="15" name="Tekstfelt 14">
            <a:extLst>
              <a:ext uri="{FF2B5EF4-FFF2-40B4-BE49-F238E27FC236}">
                <a16:creationId xmlns:a16="http://schemas.microsoft.com/office/drawing/2014/main" id="{9D6672D8-754A-06CF-7D00-8E48C1B61BB8}"/>
              </a:ext>
            </a:extLst>
          </p:cNvPr>
          <p:cNvSpPr txBox="1"/>
          <p:nvPr/>
        </p:nvSpPr>
        <p:spPr>
          <a:xfrm>
            <a:off x="6401546" y="3429000"/>
            <a:ext cx="5328592" cy="2944396"/>
          </a:xfrm>
          <a:prstGeom prst="rect">
            <a:avLst/>
          </a:prstGeom>
          <a:noFill/>
        </p:spPr>
        <p:txBody>
          <a:bodyPr wrap="square">
            <a:spAutoFit/>
          </a:bodyPr>
          <a:lstStyle/>
          <a:p>
            <a:pPr marL="342900" lvl="0" indent="-342900">
              <a:spcAft>
                <a:spcPts val="800"/>
              </a:spcAft>
              <a:buFont typeface="Arial" panose="020B0604020202020204" pitchFamily="34" charset="0"/>
              <a:buChar char="•"/>
              <a:tabLst>
                <a:tab pos="457200" algn="l"/>
              </a:tabLst>
            </a:pPr>
            <a:r>
              <a:rPr lang="da-DK" b="1" dirty="0" err="1">
                <a:ea typeface="Verdana" panose="020B0604030504040204" pitchFamily="34" charset="0"/>
              </a:rPr>
              <a:t>What</a:t>
            </a:r>
            <a:r>
              <a:rPr lang="da-DK" b="1" dirty="0">
                <a:ea typeface="Verdana" panose="020B0604030504040204" pitchFamily="34" charset="0"/>
              </a:rPr>
              <a:t> to do</a:t>
            </a:r>
          </a:p>
          <a:p>
            <a:pPr marL="342900" lvl="0" indent="-342900">
              <a:spcAft>
                <a:spcPts val="800"/>
              </a:spcAft>
              <a:buFont typeface="Arial" panose="020B0604020202020204" pitchFamily="34" charset="0"/>
              <a:buChar char="•"/>
              <a:tabLst>
                <a:tab pos="457200" algn="l"/>
              </a:tabLst>
            </a:pPr>
            <a:r>
              <a:rPr lang="da-DK" dirty="0">
                <a:ea typeface="Verdana" panose="020B0604030504040204" pitchFamily="34" charset="0"/>
                <a:cs typeface="Times New Roman" panose="02020603050405020304" pitchFamily="18" charset="0"/>
              </a:rPr>
              <a:t>L</a:t>
            </a:r>
            <a:r>
              <a:rPr lang="en-GB" dirty="0" err="1">
                <a:ea typeface="Verdana" panose="020B0604030504040204" pitchFamily="34" charset="0"/>
                <a:cs typeface="Times New Roman" panose="02020603050405020304" pitchFamily="18" charset="0"/>
              </a:rPr>
              <a:t>isten</a:t>
            </a:r>
            <a:r>
              <a:rPr lang="en-GB" dirty="0">
                <a:ea typeface="Verdana" panose="020B0604030504040204" pitchFamily="34" charset="0"/>
                <a:cs typeface="Times New Roman" panose="02020603050405020304" pitchFamily="18" charset="0"/>
              </a:rPr>
              <a:t> to the other party’s problem</a:t>
            </a:r>
          </a:p>
          <a:p>
            <a:pPr marL="342900" lvl="0" indent="-342900">
              <a:spcAft>
                <a:spcPts val="800"/>
              </a:spcAft>
              <a:buFont typeface="Arial" panose="020B0604020202020204" pitchFamily="34" charset="0"/>
              <a:buChar char="•"/>
              <a:tabLst>
                <a:tab pos="457200" algn="l"/>
              </a:tabLst>
            </a:pPr>
            <a:r>
              <a:rPr lang="en-GB" dirty="0">
                <a:ea typeface="Verdana" panose="020B0604030504040204" pitchFamily="34" charset="0"/>
                <a:cs typeface="Times New Roman" panose="02020603050405020304" pitchFamily="18" charset="0"/>
              </a:rPr>
              <a:t>remain calm and patient</a:t>
            </a:r>
            <a:endParaRPr lang="da-DK" dirty="0">
              <a:ea typeface="Verdana" panose="020B0604030504040204" pitchFamily="34" charset="0"/>
              <a:cs typeface="Times New Roman" panose="02020603050405020304" pitchFamily="18" charset="0"/>
            </a:endParaRPr>
          </a:p>
          <a:p>
            <a:pPr marL="342900" lvl="0" indent="-342900">
              <a:spcAft>
                <a:spcPts val="800"/>
              </a:spcAft>
              <a:buFont typeface="Arial" panose="020B0604020202020204" pitchFamily="34" charset="0"/>
              <a:buChar char="•"/>
              <a:tabLst>
                <a:tab pos="457200" algn="l"/>
              </a:tabLst>
            </a:pPr>
            <a:r>
              <a:rPr lang="en-GB" dirty="0">
                <a:ea typeface="Verdana" panose="020B0604030504040204" pitchFamily="34" charset="0"/>
                <a:cs typeface="Times New Roman" panose="02020603050405020304" pitchFamily="18" charset="0"/>
              </a:rPr>
              <a:t>assess whether your solution will cause new problems for the other</a:t>
            </a:r>
            <a:endParaRPr lang="da-DK" dirty="0">
              <a:ea typeface="Verdana" panose="020B0604030504040204" pitchFamily="34" charset="0"/>
              <a:cs typeface="Times New Roman" panose="02020603050405020304" pitchFamily="18" charset="0"/>
            </a:endParaRPr>
          </a:p>
          <a:p>
            <a:pPr marL="342900" lvl="0" indent="-342900">
              <a:spcAft>
                <a:spcPts val="800"/>
              </a:spcAft>
              <a:buFont typeface="Arial" panose="020B0604020202020204" pitchFamily="34" charset="0"/>
              <a:buChar char="•"/>
              <a:tabLst>
                <a:tab pos="457200" algn="l"/>
              </a:tabLst>
            </a:pPr>
            <a:r>
              <a:rPr lang="en-GB" dirty="0">
                <a:ea typeface="Verdana" panose="020B0604030504040204" pitchFamily="34" charset="0"/>
                <a:cs typeface="Times New Roman" panose="02020603050405020304" pitchFamily="18" charset="0"/>
              </a:rPr>
              <a:t>stay focused on the issue and not the attitude</a:t>
            </a:r>
          </a:p>
          <a:p>
            <a:pPr marL="342900" lvl="0" indent="-342900">
              <a:spcAft>
                <a:spcPts val="800"/>
              </a:spcAft>
              <a:buFont typeface="Arial" panose="020B0604020202020204" pitchFamily="34" charset="0"/>
              <a:buChar char="•"/>
              <a:tabLst>
                <a:tab pos="457200" algn="l"/>
              </a:tabLst>
            </a:pPr>
            <a:r>
              <a:rPr lang="en-GB" dirty="0">
                <a:ea typeface="Verdana" panose="020B0604030504040204" pitchFamily="34" charset="0"/>
                <a:cs typeface="Times New Roman" panose="02020603050405020304" pitchFamily="18" charset="0"/>
              </a:rPr>
              <a:t>set realistic options for the other</a:t>
            </a:r>
            <a:endParaRPr lang="da-DK" b="1" dirty="0">
              <a:ea typeface="Verdana" panose="020B0604030504040204" pitchFamily="34" charset="0"/>
            </a:endParaRPr>
          </a:p>
        </p:txBody>
      </p:sp>
      <p:sp>
        <p:nvSpPr>
          <p:cNvPr id="17" name="Tekstfelt 16">
            <a:extLst>
              <a:ext uri="{FF2B5EF4-FFF2-40B4-BE49-F238E27FC236}">
                <a16:creationId xmlns:a16="http://schemas.microsoft.com/office/drawing/2014/main" id="{97AF8BAD-E026-1E82-C290-C5A30C647748}"/>
              </a:ext>
            </a:extLst>
          </p:cNvPr>
          <p:cNvSpPr txBox="1"/>
          <p:nvPr/>
        </p:nvSpPr>
        <p:spPr>
          <a:xfrm>
            <a:off x="781562" y="3429000"/>
            <a:ext cx="5135438" cy="2923877"/>
          </a:xfrm>
          <a:prstGeom prst="rect">
            <a:avLst/>
          </a:prstGeom>
          <a:noFill/>
        </p:spPr>
        <p:txBody>
          <a:bodyPr wrap="square">
            <a:spAutoFit/>
          </a:bodyPr>
          <a:lstStyle/>
          <a:p>
            <a:r>
              <a:rPr lang="da-DK" b="1" dirty="0"/>
              <a:t>The steps of the </a:t>
            </a:r>
            <a:r>
              <a:rPr lang="da-DK" b="1" dirty="0" err="1"/>
              <a:t>conversation</a:t>
            </a:r>
            <a:endParaRPr lang="da-DK" b="1" dirty="0"/>
          </a:p>
          <a:p>
            <a:pPr marL="228600" indent="-228600">
              <a:buFont typeface="+mj-lt"/>
              <a:buAutoNum type="arabicPeriod"/>
            </a:pPr>
            <a:r>
              <a:rPr lang="da-DK" dirty="0" err="1"/>
              <a:t>Dialogue</a:t>
            </a:r>
            <a:endParaRPr lang="da-DK" dirty="0"/>
          </a:p>
          <a:p>
            <a:pPr marL="228600" indent="-228600">
              <a:buFont typeface="+mj-lt"/>
              <a:buAutoNum type="arabicPeriod"/>
            </a:pPr>
            <a:r>
              <a:rPr lang="da-DK" dirty="0" err="1"/>
              <a:t>Discussion</a:t>
            </a:r>
            <a:r>
              <a:rPr lang="da-DK" dirty="0"/>
              <a:t> </a:t>
            </a:r>
          </a:p>
          <a:p>
            <a:pPr marL="228600" indent="-228600">
              <a:buFont typeface="+mj-lt"/>
              <a:buAutoNum type="arabicPeriod"/>
            </a:pPr>
            <a:r>
              <a:rPr lang="da-DK" dirty="0" err="1"/>
              <a:t>Communication</a:t>
            </a:r>
            <a:r>
              <a:rPr lang="da-DK" dirty="0"/>
              <a:t> </a:t>
            </a:r>
            <a:r>
              <a:rPr lang="da-DK" dirty="0" err="1"/>
              <a:t>through</a:t>
            </a:r>
            <a:r>
              <a:rPr lang="da-DK" dirty="0"/>
              <a:t> action</a:t>
            </a:r>
          </a:p>
          <a:p>
            <a:pPr marL="228600" indent="-228600">
              <a:buFont typeface="+mj-lt"/>
              <a:buAutoNum type="arabicPeriod"/>
            </a:pPr>
            <a:r>
              <a:rPr lang="da-DK" dirty="0" err="1"/>
              <a:t>Personficaton</a:t>
            </a:r>
            <a:endParaRPr lang="da-DK" dirty="0"/>
          </a:p>
          <a:p>
            <a:pPr marL="228600" indent="-228600">
              <a:buFont typeface="+mj-lt"/>
              <a:buAutoNum type="arabicPeriod"/>
            </a:pPr>
            <a:r>
              <a:rPr lang="da-DK" dirty="0"/>
              <a:t>The problem </a:t>
            </a:r>
            <a:r>
              <a:rPr lang="da-DK" dirty="0" err="1"/>
              <a:t>grows</a:t>
            </a:r>
            <a:endParaRPr lang="da-DK" dirty="0"/>
          </a:p>
          <a:p>
            <a:r>
              <a:rPr lang="da-DK" dirty="0"/>
              <a:t>6. The </a:t>
            </a:r>
            <a:r>
              <a:rPr lang="da-DK" dirty="0" err="1"/>
              <a:t>conversation</a:t>
            </a:r>
            <a:r>
              <a:rPr lang="da-DK" dirty="0"/>
              <a:t> is </a:t>
            </a:r>
            <a:r>
              <a:rPr lang="da-DK" dirty="0" err="1"/>
              <a:t>abandoned</a:t>
            </a:r>
            <a:r>
              <a:rPr lang="da-DK" dirty="0"/>
              <a:t> </a:t>
            </a:r>
            <a:r>
              <a:rPr lang="da-DK" dirty="0" err="1"/>
              <a:t>altogether</a:t>
            </a:r>
            <a:r>
              <a:rPr lang="da-DK" dirty="0"/>
              <a:t> </a:t>
            </a:r>
          </a:p>
          <a:p>
            <a:r>
              <a:rPr lang="da-DK" dirty="0"/>
              <a:t>7. </a:t>
            </a:r>
            <a:r>
              <a:rPr lang="da-DK" dirty="0" err="1"/>
              <a:t>Hostility</a:t>
            </a:r>
            <a:endParaRPr lang="da-DK" dirty="0"/>
          </a:p>
        </p:txBody>
      </p:sp>
      <p:sp>
        <p:nvSpPr>
          <p:cNvPr id="18" name="Tekstfelt 17">
            <a:extLst>
              <a:ext uri="{FF2B5EF4-FFF2-40B4-BE49-F238E27FC236}">
                <a16:creationId xmlns:a16="http://schemas.microsoft.com/office/drawing/2014/main" id="{4615F221-8427-26B6-2B55-8574EC3CA81B}"/>
              </a:ext>
            </a:extLst>
          </p:cNvPr>
          <p:cNvSpPr txBox="1"/>
          <p:nvPr/>
        </p:nvSpPr>
        <p:spPr>
          <a:xfrm>
            <a:off x="781562" y="801994"/>
            <a:ext cx="3816424" cy="461665"/>
          </a:xfrm>
          <a:prstGeom prst="rect">
            <a:avLst/>
          </a:prstGeom>
          <a:noFill/>
        </p:spPr>
        <p:txBody>
          <a:bodyPr wrap="square" lIns="0" tIns="0" rIns="0" bIns="0" rtlCol="0">
            <a:spAutoFit/>
          </a:bodyPr>
          <a:lstStyle/>
          <a:p>
            <a:pPr algn="l">
              <a:spcBef>
                <a:spcPts val="432"/>
              </a:spcBef>
            </a:pPr>
            <a:r>
              <a:rPr lang="da-DK" sz="3000" b="1" dirty="0">
                <a:latin typeface="+mn-lt"/>
              </a:rPr>
              <a:t>Styrk samtalen</a:t>
            </a:r>
          </a:p>
        </p:txBody>
      </p:sp>
      <p:pic>
        <p:nvPicPr>
          <p:cNvPr id="6" name="Billede 5">
            <a:extLst>
              <a:ext uri="{FF2B5EF4-FFF2-40B4-BE49-F238E27FC236}">
                <a16:creationId xmlns:a16="http://schemas.microsoft.com/office/drawing/2014/main" id="{2E380EC2-543E-A9DB-74D4-51A3B13E0C98}"/>
              </a:ext>
            </a:extLst>
          </p:cNvPr>
          <p:cNvPicPr>
            <a:picLocks noChangeAspect="1"/>
          </p:cNvPicPr>
          <p:nvPr/>
        </p:nvPicPr>
        <p:blipFill>
          <a:blip r:embed="rId5"/>
          <a:stretch>
            <a:fillRect/>
          </a:stretch>
        </p:blipFill>
        <p:spPr>
          <a:xfrm>
            <a:off x="6599262" y="326842"/>
            <a:ext cx="3740480" cy="3085728"/>
          </a:xfrm>
          <a:prstGeom prst="rect">
            <a:avLst/>
          </a:prstGeom>
        </p:spPr>
      </p:pic>
      <p:cxnSp>
        <p:nvCxnSpPr>
          <p:cNvPr id="8" name="Lige forbindelse 7">
            <a:extLst>
              <a:ext uri="{FF2B5EF4-FFF2-40B4-BE49-F238E27FC236}">
                <a16:creationId xmlns:a16="http://schemas.microsoft.com/office/drawing/2014/main" id="{30F9B008-83D4-81FE-3FC0-A2B088A9048F}"/>
              </a:ext>
            </a:extLst>
          </p:cNvPr>
          <p:cNvCxnSpPr/>
          <p:nvPr/>
        </p:nvCxnSpPr>
        <p:spPr bwMode="auto">
          <a:xfrm>
            <a:off x="622598" y="4509120"/>
            <a:ext cx="5294402" cy="0"/>
          </a:xfrm>
          <a:prstGeom prst="line">
            <a:avLst/>
          </a:prstGeom>
          <a:solidFill>
            <a:schemeClr val="accent1"/>
          </a:solidFill>
          <a:ln w="28575" cap="flat" cmpd="sng" algn="ctr">
            <a:solidFill>
              <a:srgbClr val="FF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Pil: bøjet til højre 13">
            <a:extLst>
              <a:ext uri="{FF2B5EF4-FFF2-40B4-BE49-F238E27FC236}">
                <a16:creationId xmlns:a16="http://schemas.microsoft.com/office/drawing/2014/main" id="{1448D6FF-812F-969B-9076-680DDAE40E14}"/>
              </a:ext>
            </a:extLst>
          </p:cNvPr>
          <p:cNvSpPr/>
          <p:nvPr/>
        </p:nvSpPr>
        <p:spPr bwMode="auto">
          <a:xfrm rot="10800000" flipH="1">
            <a:off x="149615" y="3968486"/>
            <a:ext cx="613639" cy="1700354"/>
          </a:xfrm>
          <a:prstGeom prst="curvedRightArrow">
            <a:avLst/>
          </a:prstGeom>
          <a:solidFill>
            <a:srgbClr val="FF0000"/>
          </a:solidFill>
          <a:ln w="9525" cap="flat" cmpd="sng" algn="ctr">
            <a:solidFill>
              <a:srgbClr val="FF0000"/>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Tree>
    <p:custDataLst>
      <p:custData r:id="rId1"/>
      <p:custData r:id="rId2"/>
    </p:custDataLst>
    <p:extLst>
      <p:ext uri="{BB962C8B-B14F-4D97-AF65-F5344CB8AC3E}">
        <p14:creationId xmlns:p14="http://schemas.microsoft.com/office/powerpoint/2010/main" val="17963812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Blank.potx" id="{3B38FA3B-2246-40E5-A61A-EA1559A3CD76}" vid="{D5F764FD-A73C-4B6C-BF48-3536DEB79AD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2.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3.xml><?xml version="1.0" encoding="utf-8"?>
<TemplafyTemplateConfiguration><![CDATA[{"elementsMetadata":[{"type":"shape","id":"2fce62a0-f28a-44e1-a519-0cbe37b25f7a","elementConfiguration":{"binding":"UserProfile.Offices.Workarea_{{DocumentLanguage}}","disableUpdates":false,"type":"text"}},{"type":"shape","id":"58465eeb-cfe0-4970-97ec-88179dc0a9c2","elementConfiguration":{"binding":"Form.Date","format":"{{DateFormats.GeneralDate}}","disableUpdates":false,"type":"date"}},{"type":"shape","id":"5020bdfb-1912-4d6d-a5c3-71b7da283692","elementConfiguration":{"binding":"Form.PresentationTitle","disableUpdates":false,"type":"text"}},{"type":"shape","id":"8d5b95d1-8a23-4044-9620-bf5e7305a170","elementConfiguration":{"binding":"UserProfile.Offices.Workarea_{{DocumentLanguage}}","disableUpdates":false,"type":"text"}},{"type":"shape","id":"79fbb3c3-dd89-47ef-91e9-e0bd2bb0942f","elementConfiguration":{"binding":"Form.Date","format":"{{DateFormats.GeneralDate}}","disableUpdates":false,"type":"date"}},{"type":"shape","id":"5e9447ba-0dff-46ec-ac33-540c046ca40a","elementConfiguration":{"binding":"Form.PresentationTitle","disableUpdates":false,"type":"text"}}],"transformationConfigurations":[{"language":"{{DocumentLanguage}}","disableUpdates":false,"type":"proofingLanguage"}],"enableDocumentContentUpdater":true,"templateName":"DTU Template 16_9 - Corporate red","templateDescription":"","version":"1.2"}]]></TemplafyTemplateConfiguration>
</file>

<file path=customXml/item4.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name":"Date","value":"4Xm7d242HGo446IH5nRjQA=="},{"name":"PresentationTitle","value":"ZR/I84ubq+6CkRKNk7nn9w=="}]}]]></TemplafyFormConfiguration>
</file>

<file path=customXml/item5.xml><?xml version="1.0" encoding="utf-8"?>
<TemplafySlideTemplateConfiguration><![CDATA[{"elementsMetadata":[],"enableDocumentContentUpdater":true,"documentContentValidatorConfiguration":{"enableDocumentContentValidator":false,"documentContentValidatorVersion":0},"slideId":"636837486366003040","version":"1.2"}]]></TemplafySlideTemplateConfiguration>
</file>

<file path=customXml/item6.xml><?xml version="1.0" encoding="utf-8"?>
<TemplafySlideFormConfiguration><![CDATA[{"formFields":[],"formDataEntries":[]}]]></TemplafySlideFormConfiguration>
</file>

<file path=customXml/item7.xml><?xml version="1.0" encoding="utf-8"?>
<ct:contentTypeSchema xmlns:ct="http://schemas.microsoft.com/office/2006/metadata/contentType" xmlns:ma="http://schemas.microsoft.com/office/2006/metadata/properties/metaAttributes" ct:_="" ma:_="" ma:contentTypeName="Dokument" ma:contentTypeID="0x0101008204140473DBED4A8147D0B3F233126B" ma:contentTypeVersion="14" ma:contentTypeDescription="Opret et nyt dokument." ma:contentTypeScope="" ma:versionID="492dcf0228d42b7d440dc1a0e6b58827">
  <xsd:schema xmlns:xsd="http://www.w3.org/2001/XMLSchema" xmlns:xs="http://www.w3.org/2001/XMLSchema" xmlns:p="http://schemas.microsoft.com/office/2006/metadata/properties" xmlns:ns3="6d5176c5-17ce-4d03-a978-84a97e2ad3f0" xmlns:ns4="8f39601f-7de7-4e7c-8c9a-d0a8a7dc823f" targetNamespace="http://schemas.microsoft.com/office/2006/metadata/properties" ma:root="true" ma:fieldsID="1957af00676ac282aa911368ed73b2fb" ns3:_="" ns4:_="">
    <xsd:import namespace="6d5176c5-17ce-4d03-a978-84a97e2ad3f0"/>
    <xsd:import namespace="8f39601f-7de7-4e7c-8c9a-d0a8a7dc823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5176c5-17ce-4d03-a978-84a97e2ad3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f39601f-7de7-4e7c-8c9a-d0a8a7dc823f"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SharingHintHash" ma:index="20"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xml><?xml version="1.0" encoding="utf-8"?>
<?mso-contentType ?>
<FormTemplates xmlns="http://schemas.microsoft.com/sharepoint/v3/contenttype/forms">
  <Display>DocumentLibraryForm</Display>
  <Edit>DocumentLibraryForm</Edit>
  <New>DocumentLibraryForm</New>
</FormTemplates>
</file>

<file path=customXml/item9.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60AB89-308F-4A34-B01B-CC1A9333F1B1}">
  <ds:schemaRefs/>
</ds:datastoreItem>
</file>

<file path=customXml/itemProps2.xml><?xml version="1.0" encoding="utf-8"?>
<ds:datastoreItem xmlns:ds="http://schemas.openxmlformats.org/officeDocument/2006/customXml" ds:itemID="{02E7CCCE-613B-4CED-B813-E473EA1E01B2}">
  <ds:schemaRefs/>
</ds:datastoreItem>
</file>

<file path=customXml/itemProps3.xml><?xml version="1.0" encoding="utf-8"?>
<ds:datastoreItem xmlns:ds="http://schemas.openxmlformats.org/officeDocument/2006/customXml" ds:itemID="{1334258C-C3E7-4029-A615-C886A240FB15}">
  <ds:schemaRefs/>
</ds:datastoreItem>
</file>

<file path=customXml/itemProps4.xml><?xml version="1.0" encoding="utf-8"?>
<ds:datastoreItem xmlns:ds="http://schemas.openxmlformats.org/officeDocument/2006/customXml" ds:itemID="{05DC2B94-7C1B-4C14-83B0-9CD2A82C27E0}">
  <ds:schemaRefs/>
</ds:datastoreItem>
</file>

<file path=customXml/itemProps5.xml><?xml version="1.0" encoding="utf-8"?>
<ds:datastoreItem xmlns:ds="http://schemas.openxmlformats.org/officeDocument/2006/customXml" ds:itemID="{E5957E33-0059-46CE-AE7B-582F67E40B53}">
  <ds:schemaRefs/>
</ds:datastoreItem>
</file>

<file path=customXml/itemProps6.xml><?xml version="1.0" encoding="utf-8"?>
<ds:datastoreItem xmlns:ds="http://schemas.openxmlformats.org/officeDocument/2006/customXml" ds:itemID="{F4C08C7F-F953-44DE-ACDE-930692BDDB0F}">
  <ds:schemaRefs/>
</ds:datastoreItem>
</file>

<file path=customXml/itemProps7.xml><?xml version="1.0" encoding="utf-8"?>
<ds:datastoreItem xmlns:ds="http://schemas.openxmlformats.org/officeDocument/2006/customXml" ds:itemID="{E5182F1E-BF57-4870-B6E5-AC1EB0105A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5176c5-17ce-4d03-a978-84a97e2ad3f0"/>
    <ds:schemaRef ds:uri="8f39601f-7de7-4e7c-8c9a-d0a8a7dc8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8.xml><?xml version="1.0" encoding="utf-8"?>
<ds:datastoreItem xmlns:ds="http://schemas.openxmlformats.org/officeDocument/2006/customXml" ds:itemID="{5D3FE897-4DBB-46A2-8A3C-1E144E7C17DD}">
  <ds:schemaRefs>
    <ds:schemaRef ds:uri="http://schemas.microsoft.com/sharepoint/v3/contenttype/forms"/>
  </ds:schemaRefs>
</ds:datastoreItem>
</file>

<file path=customXml/itemProps9.xml><?xml version="1.0" encoding="utf-8"?>
<ds:datastoreItem xmlns:ds="http://schemas.openxmlformats.org/officeDocument/2006/customXml" ds:itemID="{00AB9D4F-192A-4EBC-AABA-92FCCE6617C1}">
  <ds:schemaRefs>
    <ds:schemaRef ds:uri="6d5176c5-17ce-4d03-a978-84a97e2ad3f0"/>
    <ds:schemaRef ds:uri="http://schemas.microsoft.com/office/2006/documentManagement/types"/>
    <ds:schemaRef ds:uri="http://purl.org/dc/terms/"/>
    <ds:schemaRef ds:uri="http://purl.org/dc/dcmitype/"/>
    <ds:schemaRef ds:uri="http://schemas.microsoft.com/office/infopath/2007/PartnerControls"/>
    <ds:schemaRef ds:uri="http://purl.org/dc/elements/1.1/"/>
    <ds:schemaRef ds:uri="8f39601f-7de7-4e7c-8c9a-d0a8a7dc823f"/>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TotalTime>471</TotalTime>
  <Words>848</Words>
  <Application>Microsoft Office PowerPoint</Application>
  <PresentationFormat>Custom</PresentationFormat>
  <Paragraphs>66</Paragraphs>
  <Slides>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ＭＳ Ｐゴシック</vt:lpstr>
      <vt:lpstr>Arial</vt:lpstr>
      <vt:lpstr>Calibri</vt:lpstr>
      <vt:lpstr>Times New Roman</vt:lpstr>
      <vt:lpstr>Verdana</vt:lpstr>
      <vt:lpstr>Wingdings</vt:lpstr>
      <vt:lpstr>Blank</vt:lpstr>
      <vt:lpstr>PowerPoint Presentation</vt:lpstr>
      <vt:lpstr>Improve the conversation</vt:lpstr>
      <vt:lpstr>PowerPoint Presentation</vt:lpstr>
    </vt:vector>
  </TitlesOfParts>
  <Company>TECHNICAL UNIVERSITY OF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Michael Tue Petersen</dc:creator>
  <cp:lastModifiedBy>Leif Leon Warner</cp:lastModifiedBy>
  <cp:revision>19</cp:revision>
  <dcterms:created xsi:type="dcterms:W3CDTF">2022-05-19T08:42:02Z</dcterms:created>
  <dcterms:modified xsi:type="dcterms:W3CDTF">2022-05-31T05:23:40Z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636838302414865013</vt:lpwstr>
  </property>
  <property fmtid="{D5CDD505-2E9C-101B-9397-08002B2CF9AE}" pid="6" name="TemplafyLanguageCode">
    <vt:lpwstr>en-GB</vt:lpwstr>
  </property>
  <property fmtid="{D5CDD505-2E9C-101B-9397-08002B2CF9AE}" pid="7" name="ContentTypeId">
    <vt:lpwstr>0x0101008204140473DBED4A8147D0B3F233126B</vt:lpwstr>
  </property>
</Properties>
</file>