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64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55" d="100"/>
          <a:sy n="55" d="100"/>
        </p:scale>
        <p:origin x="7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E49FAC-F73D-41D0-8D08-7218A846BDDB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5E485-BC73-4B41-AAFA-F5A42BA16A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5899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52160-780E-4C18-2E55-0C90E2E5E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C3AC50-F306-7FAD-5181-9F0C674062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6099D2-3D41-A9BB-7CE5-E3EB54AC7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ts val="1560"/>
              </a:lnSpc>
              <a:buFont typeface="Arial" panose="020B0604020202020204" pitchFamily="34" charset="0"/>
              <a:buNone/>
            </a:pPr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Sikker trafik omkring letbanen</a:t>
            </a:r>
            <a:endParaRPr lang="da-DK" b="1" i="0" dirty="0">
              <a:solidFill>
                <a:srgbClr val="1F1F1F"/>
              </a:solidFill>
              <a:effectLst/>
              <a:latin typeface="nationalFont"/>
            </a:endParaRP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Se dig godt for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Følg skilte og lysregulering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Kør ikke ind på sporet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Tag musikken ud af ørerne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Følg færdselsloven</a:t>
            </a:r>
          </a:p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CA98D-B4E3-4329-53D6-E2957F7A7E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34BB09-483B-4C4B-A5A4-C02A22055B01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80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8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341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1" y="0"/>
            <a:ext cx="12192000" cy="68616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sz="1800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" descr="{&quot;templafy&quot;:{&quot;id&quot;:&quot;8d5b95d1-8a23-4044-9620-bf5e7305a170&quot;}}" title="UserProfile.Offices.Workarea_{{DocumentLanguage}}">
            <a:extLst>
              <a:ext uri="{FF2B5EF4-FFF2-40B4-BE49-F238E27FC236}">
                <a16:creationId xmlns:a16="http://schemas.microsoft.com/office/drawing/2014/main" id="{88D4F65B-7B1E-4E1A-AD30-98C826D9001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74958" y="6541200"/>
            <a:ext cx="3397513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dirty="0">
                <a:solidFill>
                  <a:srgbClr val="FFFFFF"/>
                </a:solidFill>
                <a:latin typeface="+mn-lt"/>
              </a:rPr>
              <a:t>DTU</a:t>
            </a:r>
          </a:p>
        </p:txBody>
      </p:sp>
      <p:sp>
        <p:nvSpPr>
          <p:cNvPr id="16" name="date" descr="{&quot;templafy&quot;:{&quot;id&quot;:&quot;79fbb3c3-dd89-47ef-91e9-e0bd2bb0942f&quot;}}" title="Form.Date">
            <a:extLst>
              <a:ext uri="{FF2B5EF4-FFF2-40B4-BE49-F238E27FC236}">
                <a16:creationId xmlns:a16="http://schemas.microsoft.com/office/drawing/2014/main" id="{14EC1005-E0C5-4AE7-8DFC-958CB93AC366}"/>
              </a:ext>
            </a:extLst>
          </p:cNvPr>
          <p:cNvSpPr/>
          <p:nvPr userDrawn="1"/>
        </p:nvSpPr>
        <p:spPr bwMode="auto">
          <a:xfrm>
            <a:off x="251396" y="6541200"/>
            <a:ext cx="1104157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7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17" name="text" descr="{&quot;templafy&quot;:{&quot;id&quot;:&quot;5e9447ba-0dff-46ec-ac33-540c046ca40a&quot;}}" title="Form.PresentationTitle">
            <a:extLst>
              <a:ext uri="{FF2B5EF4-FFF2-40B4-BE49-F238E27FC236}">
                <a16:creationId xmlns:a16="http://schemas.microsoft.com/office/drawing/2014/main" id="{1E153215-8D65-430A-AB7B-C1174877467B}"/>
              </a:ext>
            </a:extLst>
          </p:cNvPr>
          <p:cNvSpPr txBox="1"/>
          <p:nvPr userDrawn="1"/>
        </p:nvSpPr>
        <p:spPr>
          <a:xfrm>
            <a:off x="5591878" y="6541200"/>
            <a:ext cx="5496664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da-DK" sz="700" dirty="0">
                <a:solidFill>
                  <a:srgbClr val="FFFFFF"/>
                </a:solidFill>
                <a:latin typeface="+mn-lt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29087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sz="1800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0458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11641065" y="6476999"/>
            <a:ext cx="550935" cy="306000"/>
          </a:xfrm>
          <a:prstGeom prst="rect">
            <a:avLst/>
          </a:prstGeom>
        </p:spPr>
        <p:txBody>
          <a:bodyPr/>
          <a:lstStyle/>
          <a:p>
            <a:fld id="{449C7723-A45C-4EB5-B374-FC09D95661B0}" type="datetime3">
              <a:rPr lang="da-DK" smtClean="0"/>
              <a:t>12.05.2026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9623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6437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7916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1117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957" y="426127"/>
            <a:ext cx="6049459" cy="972716"/>
          </a:xfrm>
        </p:spPr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957" y="1706328"/>
            <a:ext cx="6049459" cy="4545578"/>
          </a:xfrm>
        </p:spPr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2298" y="849734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2298" y="3563718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33940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>
          <p15:clr>
            <a:srgbClr val="F26B43"/>
          </p15:clr>
        </p15:guide>
        <p15:guide id="2" pos="5247">
          <p15:clr>
            <a:srgbClr val="F26B43"/>
          </p15:clr>
        </p15:guide>
        <p15:guide id="3" pos="1117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909" y="426127"/>
            <a:ext cx="6866634" cy="972716"/>
          </a:xfrm>
        </p:spPr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909" y="1706328"/>
            <a:ext cx="6866634" cy="4545578"/>
          </a:xfrm>
        </p:spPr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27188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2660">
          <p15:clr>
            <a:srgbClr val="F26B43"/>
          </p15:clr>
        </p15:guide>
        <p15:guide id="3" pos="2335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82" y="980728"/>
            <a:ext cx="3740887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82" y="4407151"/>
            <a:ext cx="3740887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3300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3300" y="4406900"/>
            <a:ext cx="3740888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8917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8917" y="4406900"/>
            <a:ext cx="3740887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82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699" y="1548581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9715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49523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561628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52262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103256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sz="1800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7948" y="6541200"/>
            <a:ext cx="432656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957" y="426127"/>
            <a:ext cx="9313586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957" y="1706328"/>
            <a:ext cx="9313586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endParaRPr lang="da-DK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958" y="6541200"/>
            <a:ext cx="3397513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/>
        </p:nvSpPr>
        <p:spPr bwMode="auto">
          <a:xfrm>
            <a:off x="251396" y="6541200"/>
            <a:ext cx="1104157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/>
        </p:nvSpPr>
        <p:spPr>
          <a:xfrm>
            <a:off x="5591878" y="6541200"/>
            <a:ext cx="5496664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da-DK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497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>
          <p15:clr>
            <a:srgbClr val="F26B43"/>
          </p15:clr>
        </p15:guide>
        <p15:guide id="4" orient="horz" pos="881">
          <p15:clr>
            <a:srgbClr val="F26B43"/>
          </p15:clr>
        </p15:guide>
        <p15:guide id="5" orient="horz" pos="1074">
          <p15:clr>
            <a:srgbClr val="F26B43"/>
          </p15:clr>
        </p15:guide>
        <p15:guide id="6" orient="horz" pos="39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CEE93-21C1-D8D1-886E-353D2B4C2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Billede 29">
            <a:extLst>
              <a:ext uri="{FF2B5EF4-FFF2-40B4-BE49-F238E27FC236}">
                <a16:creationId xmlns:a16="http://schemas.microsoft.com/office/drawing/2014/main" id="{06C94538-17DB-558C-5C4A-D8C663E3E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835" y="919806"/>
            <a:ext cx="9758329" cy="5478896"/>
          </a:xfrm>
          <a:prstGeom prst="rect">
            <a:avLst/>
          </a:prstGeom>
        </p:spPr>
      </p:pic>
      <p:sp>
        <p:nvSpPr>
          <p:cNvPr id="32" name="Title 7">
            <a:extLst>
              <a:ext uri="{FF2B5EF4-FFF2-40B4-BE49-F238E27FC236}">
                <a16:creationId xmlns:a16="http://schemas.microsoft.com/office/drawing/2014/main" id="{991C3F9E-1A9E-D93A-DA26-F6A40DE92E8E}"/>
              </a:ext>
            </a:extLst>
          </p:cNvPr>
          <p:cNvSpPr txBox="1">
            <a:spLocks/>
          </p:cNvSpPr>
          <p:nvPr/>
        </p:nvSpPr>
        <p:spPr>
          <a:xfrm>
            <a:off x="851524" y="231213"/>
            <a:ext cx="9560504" cy="396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Safety Moment - T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he light rail at DTU</a:t>
            </a:r>
            <a:endParaRPr kumimoji="0" lang="da-DK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659F8CC-C4A9-85F7-C8DB-E61E2517EBE9}"/>
              </a:ext>
            </a:extLst>
          </p:cNvPr>
          <p:cNvSpPr txBox="1"/>
          <p:nvPr/>
        </p:nvSpPr>
        <p:spPr>
          <a:xfrm>
            <a:off x="9355873" y="559832"/>
            <a:ext cx="2711532" cy="1376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ationalFont"/>
                <a:ea typeface="ＭＳ Ｐゴシック" pitchFamily="-80" charset="-128"/>
                <a:cs typeface="+mn-cs"/>
              </a:rPr>
              <a:t>Follow traffic laws</a:t>
            </a:r>
          </a:p>
          <a:p>
            <a:pPr marL="0" marR="0" lvl="0" indent="0" algn="l" defTabSz="914400" rtl="0" eaLnBrk="1" fontAlgn="base" latinLnBrk="0" hangingPunct="1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ationalFont"/>
                <a:ea typeface="ＭＳ Ｐゴシック" pitchFamily="-80" charset="-128"/>
                <a:cs typeface="+mn-cs"/>
              </a:rPr>
              <a:t>Respect signs and traffic signals</a:t>
            </a:r>
          </a:p>
          <a:p>
            <a:pPr marL="0" marR="0" lvl="0" indent="0" algn="l" defTabSz="914400" rtl="0" eaLnBrk="1" fontAlgn="base" latinLnBrk="0" hangingPunct="1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ationalFont"/>
                <a:ea typeface="ＭＳ Ｐゴシック" pitchFamily="-80" charset="-128"/>
                <a:cs typeface="+mn-cs"/>
              </a:rPr>
              <a:t>Look up from your mobile phone</a:t>
            </a:r>
          </a:p>
          <a:p>
            <a:pPr marL="0" marR="0" lvl="0" indent="0" algn="l" defTabSz="914400" rtl="0" eaLnBrk="1" fontAlgn="base" latinLnBrk="0" hangingPunct="1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ationalFont"/>
                <a:ea typeface="ＭＳ Ｐゴシック" pitchFamily="-80" charset="-128"/>
                <a:cs typeface="+mn-cs"/>
              </a:rPr>
              <a:t>Take the music out of your ears</a:t>
            </a:r>
          </a:p>
          <a:p>
            <a:pPr marL="0" marR="0" lvl="0" indent="0" algn="l" defTabSz="914400" rtl="0" eaLnBrk="1" fontAlgn="base" latinLnBrk="0" hangingPunct="1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ationalFont"/>
                <a:ea typeface="ＭＳ Ｐゴシック" pitchFamily="-80" charset="-128"/>
                <a:cs typeface="+mn-cs"/>
              </a:rPr>
              <a:t>Do not drive onto the track</a:t>
            </a: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nationalFont"/>
              <a:ea typeface="ＭＳ Ｐゴシック" pitchFamily="-80" charset="-128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D9B23F-769B-C972-13C1-B92365288A0D}"/>
              </a:ext>
            </a:extLst>
          </p:cNvPr>
          <p:cNvSpPr/>
          <p:nvPr/>
        </p:nvSpPr>
        <p:spPr bwMode="auto">
          <a:xfrm>
            <a:off x="6679580" y="2146608"/>
            <a:ext cx="3378820" cy="21633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ＭＳ Ｐゴシック" pitchFamily="-80" charset="-128"/>
                <a:cs typeface="+mn-cs"/>
              </a:rPr>
              <a:t>Look carefully before you go</a:t>
            </a:r>
            <a:endParaRPr kumimoji="0" lang="da-DK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 pitchFamily="-80" charset="-128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EF2A47-1825-56CE-9043-EA6387BA83E4}"/>
              </a:ext>
            </a:extLst>
          </p:cNvPr>
          <p:cNvSpPr/>
          <p:nvPr/>
        </p:nvSpPr>
        <p:spPr bwMode="auto">
          <a:xfrm>
            <a:off x="6679580" y="4602538"/>
            <a:ext cx="2676293" cy="1335656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pitchFamily="-80" charset="-128"/>
                <a:cs typeface="+mn-cs"/>
              </a:rPr>
              <a:t>There is good news on the way</a:t>
            </a:r>
            <a:endParaRPr kumimoji="0" lang="da-DK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pitchFamily="-8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44362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 Med text.potx" id="{BCF1E71F-E543-4633-AF4E-2E7AC44C2D3F}" vid="{DCF54B75-08E2-401E-AC0E-FD8EAA250F6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Arial</vt:lpstr>
      <vt:lpstr>nationalFont</vt:lpstr>
      <vt:lpstr>Verdana</vt:lpstr>
      <vt:lpstr>blank</vt:lpstr>
      <vt:lpstr>PowerPoint-præsentation</vt:lpstr>
    </vt:vector>
  </TitlesOfParts>
  <Company>Technical University of Denmark - 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Leif Leon Warner</dc:creator>
  <cp:lastModifiedBy>Leif Leon Warner</cp:lastModifiedBy>
  <cp:revision>1</cp:revision>
  <dcterms:created xsi:type="dcterms:W3CDTF">2026-05-12T06:51:35Z</dcterms:created>
  <dcterms:modified xsi:type="dcterms:W3CDTF">2026-05-12T06:52:14Z</dcterms:modified>
</cp:coreProperties>
</file>