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6"/>
  </p:sldMasterIdLst>
  <p:notesMasterIdLst>
    <p:notesMasterId r:id="rId20"/>
  </p:notesMasterIdLst>
  <p:handoutMasterIdLst>
    <p:handoutMasterId r:id="rId21"/>
  </p:handoutMasterIdLst>
  <p:sldIdLst>
    <p:sldId id="260" r:id="rId17"/>
    <p:sldId id="367" r:id="rId18"/>
    <p:sldId id="368" r:id="rId19"/>
  </p:sldIdLst>
  <p:sldSz cx="12190413" cy="6858000"/>
  <p:notesSz cx="6858000" cy="9144000"/>
  <p:custDataLst>
    <p:tags r:id="rId22"/>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098" autoAdjust="0"/>
  </p:normalViewPr>
  <p:slideViewPr>
    <p:cSldViewPr showGuides="1">
      <p:cViewPr varScale="1">
        <p:scale>
          <a:sx n="84" d="100"/>
          <a:sy n="84" d="100"/>
        </p:scale>
        <p:origin x="581" y="82"/>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slide" Target="slides/slide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Master" Target="slideMasters/slideMaster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da-DK"/>
              <a:t>Klik for at redigere titeltypografien i masteren</a:t>
            </a:r>
            <a:endParaRPr lang="en-GB"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da-DK"/>
              <a:t>Klik for at redigere titeltypografien i masteren</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da-DK"/>
              <a:t>Klik for at redigere titeltypografien i masteren</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a:t>Klik for at redigere titeltypografien i masteren</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13676" name="text" descr="{&quot;templafy&quot;:{&quot;id&quot;:&quot;2fce62a0-f28a-44e1-a519-0cbe37b25f7a&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DTU</a:t>
            </a:r>
          </a:p>
        </p:txBody>
      </p:sp>
      <p:sp>
        <p:nvSpPr>
          <p:cNvPr id="5" name="date" descr="{&quot;templafy&quot;:{&quot;id&quot;:&quot;58465eeb-cfe0-4970-97ec-88179dc0a9c2&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Date</a:t>
            </a:r>
          </a:p>
        </p:txBody>
      </p:sp>
      <p:sp>
        <p:nvSpPr>
          <p:cNvPr id="7" name="text" descr="{&quot;templafy&quot;:{&quot;id&quot;:&quot;5020bdfb-1912-4d6d-a5c3-71b7da283692&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r>
              <a:rPr lang="en-GB" sz="700" dirty="0">
                <a:solidFill>
                  <a:schemeClr val="bg1"/>
                </a:solidFill>
                <a:latin typeface="+mn-lt"/>
              </a:rPr>
              <a:t>Title</a:t>
            </a: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3.xml"/><Relationship Id="rId1" Type="http://schemas.openxmlformats.org/officeDocument/2006/relationships/customXml" Target="../../customXml/item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5.xml"/><Relationship Id="rId1" Type="http://schemas.openxmlformats.org/officeDocument/2006/relationships/customXml" Target="../../customXml/item9.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4.xml"/><Relationship Id="rId1" Type="http://schemas.openxmlformats.org/officeDocument/2006/relationships/customXml" Target="../../customXml/item1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4358EA-4D5B-461F-997D-DE6729900DE7}"/>
              </a:ext>
            </a:extLst>
          </p:cNvPr>
          <p:cNvSpPr>
            <a:spLocks noGrp="1"/>
          </p:cNvSpPr>
          <p:nvPr>
            <p:ph type="ctrTitle"/>
          </p:nvPr>
        </p:nvSpPr>
        <p:spPr/>
        <p:txBody>
          <a:bodyPr/>
          <a:lstStyle/>
          <a:p>
            <a:r>
              <a:rPr kumimoji="0" lang="da-DK" sz="6000" b="1" i="0" u="none" strike="noStrike" kern="0" cap="none" spc="0" normalizeH="0" baseline="0" noProof="0" dirty="0">
                <a:ln>
                  <a:noFill/>
                </a:ln>
                <a:solidFill>
                  <a:srgbClr val="FFFFFF"/>
                </a:solidFill>
                <a:effectLst/>
                <a:uLnTx/>
                <a:uFillTx/>
                <a:latin typeface="Arial"/>
                <a:ea typeface="+mj-ea"/>
                <a:cs typeface="+mj-cs"/>
              </a:rPr>
              <a:t>Safety Moment </a:t>
            </a:r>
            <a:r>
              <a:rPr kumimoji="0" lang="en-US" sz="8000" b="1" i="0" u="none" strike="noStrike" kern="0" cap="none" spc="0" normalizeH="0" baseline="0" noProof="0" dirty="0">
                <a:ln>
                  <a:noFill/>
                </a:ln>
                <a:solidFill>
                  <a:srgbClr val="FFFFFF"/>
                </a:solidFill>
                <a:effectLst/>
                <a:uLnTx/>
                <a:uFillTx/>
                <a:latin typeface="Arial"/>
                <a:ea typeface="+mj-ea"/>
                <a:cs typeface="+mj-cs"/>
              </a:rPr>
              <a:t/>
            </a:r>
            <a:br>
              <a:rPr kumimoji="0" lang="en-US" sz="8000" b="1" i="0" u="none" strike="noStrike" kern="0" cap="none" spc="0" normalizeH="0" baseline="0" noProof="0" dirty="0">
                <a:ln>
                  <a:noFill/>
                </a:ln>
                <a:solidFill>
                  <a:srgbClr val="FFFFFF"/>
                </a:solidFill>
                <a:effectLst/>
                <a:uLnTx/>
                <a:uFillTx/>
                <a:latin typeface="Arial"/>
                <a:ea typeface="+mj-ea"/>
                <a:cs typeface="+mj-cs"/>
              </a:rPr>
            </a:br>
            <a:r>
              <a:rPr kumimoji="0" lang="en-US" sz="2800" b="1" i="0" u="none" strike="noStrike" kern="0" cap="none" spc="0" normalizeH="0" baseline="0" noProof="0" dirty="0">
                <a:ln>
                  <a:noFill/>
                </a:ln>
                <a:solidFill>
                  <a:srgbClr val="FFFFFF"/>
                </a:solidFill>
                <a:effectLst/>
                <a:uLnTx/>
                <a:uFillTx/>
                <a:latin typeface="Arial"/>
                <a:ea typeface="+mj-ea"/>
                <a:cs typeface="+mj-cs"/>
              </a:rPr>
              <a:t>Work-life-balance</a:t>
            </a:r>
            <a:endParaRPr lang="en-GB" dirty="0"/>
          </a:p>
        </p:txBody>
      </p:sp>
      <p:sp>
        <p:nvSpPr>
          <p:cNvPr id="3" name="Slide Number Placeholder 2">
            <a:extLst>
              <a:ext uri="{FF2B5EF4-FFF2-40B4-BE49-F238E27FC236}">
                <a16:creationId xmlns:a16="http://schemas.microsoft.com/office/drawing/2014/main" id="{0AA221E4-1851-497D-90EE-984C7112166A}"/>
              </a:ext>
            </a:extLst>
          </p:cNvPr>
          <p:cNvSpPr>
            <a:spLocks noGrp="1"/>
          </p:cNvSpPr>
          <p:nvPr>
            <p:ph type="sldNum" sz="quarter" idx="17"/>
          </p:nvPr>
        </p:nvSpPr>
        <p:spPr/>
        <p:txBody>
          <a:bodyPr/>
          <a:lstStyle/>
          <a:p>
            <a:fld id="{24C8C45C-947F-4981-8B3F-4F32E973C901}" type="slidenum">
              <a:rPr lang="en-GB" smtClean="0"/>
              <a:pPr/>
              <a:t>1</a:t>
            </a:fld>
            <a:endParaRPr lang="en-GB" dirty="0"/>
          </a:p>
        </p:txBody>
      </p:sp>
    </p:spTree>
    <p:custDataLst>
      <p:custData r:id="rId1"/>
      <p:custData r:id="rId2"/>
    </p:custDataLst>
    <p:extLst>
      <p:ext uri="{BB962C8B-B14F-4D97-AF65-F5344CB8AC3E}">
        <p14:creationId xmlns:p14="http://schemas.microsoft.com/office/powerpoint/2010/main" val="2320714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a:xfrm>
            <a:off x="1486694" y="426127"/>
            <a:ext cx="9600406" cy="842633"/>
          </a:xfrm>
        </p:spPr>
        <p:txBody>
          <a:bodyPr/>
          <a:lstStyle/>
          <a:p>
            <a:r>
              <a:rPr lang="en-GB" dirty="0"/>
              <a:t>Safety Moment</a:t>
            </a:r>
            <a:br>
              <a:rPr lang="en-GB" dirty="0"/>
            </a:br>
            <a:r>
              <a:rPr lang="en-GB" sz="2000" b="0" dirty="0"/>
              <a:t>Work-life-balance</a:t>
            </a:r>
            <a:endParaRPr lang="en-GB" b="0"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2</a:t>
            </a:fld>
            <a:endParaRPr lang="en-GB" dirty="0"/>
          </a:p>
        </p:txBody>
      </p:sp>
      <p:sp>
        <p:nvSpPr>
          <p:cNvPr id="7" name="Tekstfelt 6">
            <a:extLst>
              <a:ext uri="{FF2B5EF4-FFF2-40B4-BE49-F238E27FC236}">
                <a16:creationId xmlns:a16="http://schemas.microsoft.com/office/drawing/2014/main" id="{D22C26F7-E707-142A-8A1E-87CD0EC79D2D}"/>
              </a:ext>
            </a:extLst>
          </p:cNvPr>
          <p:cNvSpPr txBox="1"/>
          <p:nvPr/>
        </p:nvSpPr>
        <p:spPr>
          <a:xfrm>
            <a:off x="1486694" y="1844824"/>
            <a:ext cx="9024342" cy="4647426"/>
          </a:xfrm>
          <a:prstGeom prst="rect">
            <a:avLst/>
          </a:prstGeom>
          <a:noFill/>
        </p:spPr>
        <p:txBody>
          <a:bodyPr wrap="square">
            <a:spAutoFit/>
          </a:bodyPr>
          <a:lstStyle/>
          <a:p>
            <a:r>
              <a:rPr lang="en-US" dirty="0">
                <a:highlight>
                  <a:srgbClr val="FFFFFF"/>
                </a:highlight>
                <a:latin typeface="+mn-lt"/>
              </a:rPr>
              <a:t>Boundless work</a:t>
            </a:r>
            <a:r>
              <a:rPr lang="da-DK" dirty="0">
                <a:solidFill>
                  <a:srgbClr val="FF0000"/>
                </a:solidFill>
                <a:highlight>
                  <a:srgbClr val="FFFFFF"/>
                </a:highlight>
                <a:latin typeface="+mn-lt"/>
              </a:rPr>
              <a:t> </a:t>
            </a:r>
            <a:r>
              <a:rPr lang="en-US" dirty="0">
                <a:latin typeface="+mn-lt"/>
              </a:rPr>
              <a:t>and more </a:t>
            </a:r>
            <a:r>
              <a:rPr lang="en-US" dirty="0">
                <a:highlight>
                  <a:srgbClr val="FFFFFF"/>
                </a:highlight>
                <a:latin typeface="+mn-lt"/>
              </a:rPr>
              <a:t>working from home</a:t>
            </a:r>
            <a:r>
              <a:rPr lang="da-DK" dirty="0">
                <a:solidFill>
                  <a:srgbClr val="FF0000"/>
                </a:solidFill>
                <a:highlight>
                  <a:srgbClr val="FFFFFF"/>
                </a:highlight>
                <a:latin typeface="+mn-lt"/>
              </a:rPr>
              <a:t> </a:t>
            </a:r>
            <a:r>
              <a:rPr lang="en-US" dirty="0">
                <a:latin typeface="+mn-lt"/>
              </a:rPr>
              <a:t>have given work-life-balance a new dimension. </a:t>
            </a:r>
            <a:br>
              <a:rPr lang="en-US" dirty="0">
                <a:latin typeface="+mn-lt"/>
              </a:rPr>
            </a:br>
            <a:r>
              <a:rPr lang="en-US" dirty="0">
                <a:latin typeface="+mn-lt"/>
              </a:rPr>
              <a:t>We manage our own time,</a:t>
            </a:r>
            <a:r>
              <a:rPr lang="en-US" dirty="0">
                <a:highlight>
                  <a:srgbClr val="FFFFFF"/>
                </a:highlight>
                <a:latin typeface="+mn-lt"/>
              </a:rPr>
              <a:t> </a:t>
            </a:r>
            <a:r>
              <a:rPr lang="en-US" dirty="0">
                <a:latin typeface="+mn-lt"/>
              </a:rPr>
              <a:t>and we have the freedom to plan working hours and tasks. The flexibility provides motivation, well-being and energy</a:t>
            </a:r>
            <a:r>
              <a:rPr lang="da-DK" dirty="0">
                <a:latin typeface="+mn-lt"/>
              </a:rPr>
              <a:t> </a:t>
            </a:r>
            <a:r>
              <a:rPr lang="en-US" dirty="0">
                <a:latin typeface="+mn-lt"/>
              </a:rPr>
              <a:t>in everyday life, but can also break down structures and cause blurring of boundaries between work and private life. </a:t>
            </a:r>
            <a:endParaRPr lang="da-DK" dirty="0">
              <a:latin typeface="+mn-lt"/>
            </a:endParaRPr>
          </a:p>
          <a:p>
            <a:r>
              <a:rPr lang="en-US" dirty="0">
                <a:latin typeface="+mn-lt"/>
              </a:rPr>
              <a:t>Therefore, find a strategy so that you get your work life and private life in balance.</a:t>
            </a:r>
            <a:r>
              <a:rPr lang="da-DK" dirty="0">
                <a:latin typeface="+mn-lt"/>
              </a:rPr>
              <a:t> </a:t>
            </a:r>
            <a:br>
              <a:rPr lang="da-DK" dirty="0">
                <a:latin typeface="+mn-lt"/>
              </a:rPr>
            </a:br>
            <a:endParaRPr lang="da-DK" dirty="0">
              <a:latin typeface="+mn-lt"/>
            </a:endParaRPr>
          </a:p>
          <a:p>
            <a:r>
              <a:rPr lang="en-US" dirty="0">
                <a:latin typeface="+mn-lt"/>
              </a:rPr>
              <a:t>Plenary debate:</a:t>
            </a:r>
            <a:br>
              <a:rPr lang="en-US" dirty="0">
                <a:latin typeface="+mn-lt"/>
              </a:rPr>
            </a:br>
            <a:r>
              <a:rPr lang="en-US" dirty="0">
                <a:latin typeface="+mn-lt"/>
              </a:rPr>
              <a:t/>
            </a:r>
            <a:br>
              <a:rPr lang="en-US" dirty="0">
                <a:latin typeface="+mn-lt"/>
              </a:rPr>
            </a:br>
            <a:r>
              <a:rPr lang="en-US" dirty="0">
                <a:latin typeface="+mn-lt"/>
              </a:rPr>
              <a:t>How is your balance between work </a:t>
            </a:r>
            <a:br>
              <a:rPr lang="en-US" dirty="0">
                <a:latin typeface="+mn-lt"/>
              </a:rPr>
            </a:br>
            <a:r>
              <a:rPr lang="en-US" dirty="0">
                <a:latin typeface="+mn-lt"/>
              </a:rPr>
              <a:t>and private life?</a:t>
            </a:r>
            <a:endParaRPr lang="da-DK" dirty="0">
              <a:latin typeface="+mn-lt"/>
            </a:endParaRPr>
          </a:p>
          <a:p>
            <a:endParaRPr lang="da-DK" dirty="0">
              <a:latin typeface="+mn-lt"/>
            </a:endParaRPr>
          </a:p>
          <a:p>
            <a:endParaRPr lang="da-DK" dirty="0"/>
          </a:p>
          <a:p>
            <a:endParaRPr lang="da-DK" dirty="0"/>
          </a:p>
          <a:p>
            <a:endParaRPr lang="da-DK" dirty="0"/>
          </a:p>
          <a:p>
            <a:endParaRPr lang="da-DK" dirty="0"/>
          </a:p>
        </p:txBody>
      </p:sp>
      <p:pic>
        <p:nvPicPr>
          <p:cNvPr id="3" name="Billede 2">
            <a:extLst>
              <a:ext uri="{FF2B5EF4-FFF2-40B4-BE49-F238E27FC236}">
                <a16:creationId xmlns:a16="http://schemas.microsoft.com/office/drawing/2014/main" id="{2FB7ADBC-1393-25DB-BF4D-41D099ED8518}"/>
              </a:ext>
            </a:extLst>
          </p:cNvPr>
          <p:cNvPicPr>
            <a:picLocks noChangeAspect="1"/>
          </p:cNvPicPr>
          <p:nvPr/>
        </p:nvPicPr>
        <p:blipFill>
          <a:blip r:embed="rId4"/>
          <a:stretch>
            <a:fillRect/>
          </a:stretch>
        </p:blipFill>
        <p:spPr>
          <a:xfrm>
            <a:off x="5735166" y="3569651"/>
            <a:ext cx="4592960" cy="2892682"/>
          </a:xfrm>
          <a:prstGeom prst="rect">
            <a:avLst/>
          </a:prstGeom>
        </p:spPr>
      </p:pic>
    </p:spTree>
    <p:custDataLst>
      <p:custData r:id="rId1"/>
      <p:custData r:id="rId2"/>
    </p:custDataLst>
    <p:extLst>
      <p:ext uri="{BB962C8B-B14F-4D97-AF65-F5344CB8AC3E}">
        <p14:creationId xmlns:p14="http://schemas.microsoft.com/office/powerpoint/2010/main" val="2608980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75958370-8F21-B1EB-0819-67554AB93E6F}"/>
              </a:ext>
            </a:extLst>
          </p:cNvPr>
          <p:cNvPicPr>
            <a:picLocks noChangeAspect="1"/>
          </p:cNvPicPr>
          <p:nvPr/>
        </p:nvPicPr>
        <p:blipFill>
          <a:blip r:embed="rId4"/>
          <a:stretch>
            <a:fillRect/>
          </a:stretch>
        </p:blipFill>
        <p:spPr>
          <a:xfrm>
            <a:off x="8969921" y="4526143"/>
            <a:ext cx="3220492" cy="2015057"/>
          </a:xfrm>
          <a:prstGeom prst="rect">
            <a:avLst/>
          </a:prstGeom>
        </p:spPr>
      </p:pic>
      <p:sp>
        <p:nvSpPr>
          <p:cNvPr id="7" name="Tekstfelt 6">
            <a:extLst>
              <a:ext uri="{FF2B5EF4-FFF2-40B4-BE49-F238E27FC236}">
                <a16:creationId xmlns:a16="http://schemas.microsoft.com/office/drawing/2014/main" id="{D22C26F7-E707-142A-8A1E-87CD0EC79D2D}"/>
              </a:ext>
            </a:extLst>
          </p:cNvPr>
          <p:cNvSpPr txBox="1"/>
          <p:nvPr/>
        </p:nvSpPr>
        <p:spPr>
          <a:xfrm>
            <a:off x="796783" y="980729"/>
            <a:ext cx="10236807" cy="5555367"/>
          </a:xfrm>
          <a:prstGeom prst="rect">
            <a:avLst/>
          </a:prstGeom>
          <a:noFill/>
        </p:spPr>
        <p:txBody>
          <a:bodyPr wrap="square">
            <a:spAutoFit/>
          </a:bodyPr>
          <a:lstStyle/>
          <a:p>
            <a:r>
              <a:rPr lang="da-DK" b="1" dirty="0">
                <a:latin typeface="+mn-lt"/>
              </a:rPr>
              <a:t>Here </a:t>
            </a:r>
            <a:r>
              <a:rPr lang="da-DK" b="1" dirty="0" err="1">
                <a:latin typeface="+mn-lt"/>
              </a:rPr>
              <a:t>are</a:t>
            </a:r>
            <a:r>
              <a:rPr lang="da-DK" b="1" dirty="0">
                <a:latin typeface="+mn-lt"/>
              </a:rPr>
              <a:t> 5 tips:</a:t>
            </a:r>
            <a:br>
              <a:rPr lang="da-DK" b="1" dirty="0">
                <a:latin typeface="+mn-lt"/>
              </a:rPr>
            </a:br>
            <a:endParaRPr lang="da-DK" b="1" dirty="0">
              <a:latin typeface="+mn-lt"/>
            </a:endParaRPr>
          </a:p>
          <a:p>
            <a:pPr marL="285750" indent="-285750">
              <a:buFont typeface="Wingdings" panose="05000000000000000000" pitchFamily="2" charset="2"/>
              <a:buChar char="Ø"/>
            </a:pPr>
            <a:r>
              <a:rPr lang="en-US" b="1" dirty="0">
                <a:latin typeface="+mn-lt"/>
              </a:rPr>
              <a:t>Set frames and structure for your workday </a:t>
            </a:r>
            <a:br>
              <a:rPr lang="en-US" b="1" dirty="0">
                <a:latin typeface="+mn-lt"/>
              </a:rPr>
            </a:br>
            <a:r>
              <a:rPr lang="en-US" sz="1400" dirty="0">
                <a:latin typeface="+mn-lt"/>
              </a:rPr>
              <a:t>Align your working hours and expectations with your manager and possibly closest colleagues with whom you share work assignments. When are you expected to be available and, for example, answer emails and phone calls.</a:t>
            </a:r>
            <a:endParaRPr lang="da-DK" sz="1400" dirty="0">
              <a:latin typeface="+mn-lt"/>
            </a:endParaRPr>
          </a:p>
          <a:p>
            <a:pPr marL="285750" indent="-285750">
              <a:buFont typeface="Wingdings" panose="05000000000000000000" pitchFamily="2" charset="2"/>
              <a:buChar char="Ø"/>
            </a:pPr>
            <a:r>
              <a:rPr lang="en-US" b="1" dirty="0">
                <a:latin typeface="+mn-lt"/>
              </a:rPr>
              <a:t>Plan your working hours as well as breaks</a:t>
            </a:r>
            <a:r>
              <a:rPr lang="en-US" sz="1400" dirty="0">
                <a:latin typeface="+mn-lt"/>
              </a:rPr>
              <a:t/>
            </a:r>
            <a:br>
              <a:rPr lang="en-US" sz="1400" dirty="0">
                <a:latin typeface="+mn-lt"/>
              </a:rPr>
            </a:br>
            <a:r>
              <a:rPr lang="en-US" sz="1400" dirty="0">
                <a:latin typeface="+mn-lt"/>
              </a:rPr>
              <a:t>Use your calendar to manage your tasks and time. If your schedule is slipping, lay out a new plan. It gives peace of mind to what you are working on now. Remember breaks should also be booked in your calendar.</a:t>
            </a:r>
            <a:r>
              <a:rPr lang="da-DK" sz="1400" b="0" i="0" dirty="0">
                <a:solidFill>
                  <a:srgbClr val="000000"/>
                </a:solidFill>
                <a:effectLst/>
                <a:latin typeface="arial" panose="020B0604020202020204" pitchFamily="34" charset="0"/>
              </a:rPr>
              <a:t> </a:t>
            </a:r>
          </a:p>
          <a:p>
            <a:pPr marL="285750" indent="-285750">
              <a:buFont typeface="Wingdings" panose="05000000000000000000" pitchFamily="2" charset="2"/>
              <a:buChar char="Ø"/>
            </a:pPr>
            <a:r>
              <a:rPr lang="en-US" b="1" dirty="0">
                <a:latin typeface="+mn-lt"/>
              </a:rPr>
              <a:t>Know your rhythm</a:t>
            </a:r>
            <a:br>
              <a:rPr lang="en-US" b="1" dirty="0">
                <a:latin typeface="+mn-lt"/>
              </a:rPr>
            </a:br>
            <a:r>
              <a:rPr lang="en-US" sz="1400" dirty="0">
                <a:latin typeface="+mn-lt"/>
              </a:rPr>
              <a:t>Complicated tasks require you when you have the most energy and focus. Do you perform well in the morning, then do your most important tasks there. Or if you write best after a walk, set aside time for that. Find your own rhythm and plan your day based on it. </a:t>
            </a:r>
          </a:p>
          <a:p>
            <a:pPr marL="285750" indent="-285750">
              <a:buFont typeface="Wingdings" panose="05000000000000000000" pitchFamily="2" charset="2"/>
              <a:buChar char="Ø"/>
            </a:pPr>
            <a:r>
              <a:rPr lang="en-US" b="1" dirty="0">
                <a:solidFill>
                  <a:srgbClr val="000000"/>
                </a:solidFill>
                <a:latin typeface="arial" panose="020B0604020202020204" pitchFamily="34" charset="0"/>
              </a:rPr>
              <a:t>Finish your workday </a:t>
            </a:r>
            <a:br>
              <a:rPr lang="en-US" b="1" dirty="0">
                <a:solidFill>
                  <a:srgbClr val="000000"/>
                </a:solidFill>
                <a:latin typeface="arial" panose="020B0604020202020204" pitchFamily="34" charset="0"/>
              </a:rPr>
            </a:br>
            <a:r>
              <a:rPr lang="en-US" sz="1400" dirty="0">
                <a:solidFill>
                  <a:srgbClr val="000000"/>
                </a:solidFill>
                <a:latin typeface="arial" panose="020B0604020202020204" pitchFamily="34" charset="0"/>
              </a:rPr>
              <a:t>End your workday well by finishing 10 minutes before closing time. Write down and make a plan for what </a:t>
            </a:r>
            <a:br>
              <a:rPr lang="en-US" sz="1400" dirty="0">
                <a:solidFill>
                  <a:srgbClr val="000000"/>
                </a:solidFill>
                <a:latin typeface="arial" panose="020B0604020202020204" pitchFamily="34" charset="0"/>
              </a:rPr>
            </a:br>
            <a:r>
              <a:rPr lang="en-US" sz="1400" dirty="0">
                <a:solidFill>
                  <a:srgbClr val="000000"/>
                </a:solidFill>
                <a:latin typeface="arial" panose="020B0604020202020204" pitchFamily="34" charset="0"/>
              </a:rPr>
              <a:t>takes up your mind so that you not only close down the computer, but also the work tasks in your head. </a:t>
            </a:r>
            <a:br>
              <a:rPr lang="en-US" sz="1400" dirty="0">
                <a:solidFill>
                  <a:srgbClr val="000000"/>
                </a:solidFill>
                <a:latin typeface="arial" panose="020B0604020202020204" pitchFamily="34" charset="0"/>
              </a:rPr>
            </a:br>
            <a:r>
              <a:rPr lang="en-US" sz="1400" dirty="0">
                <a:solidFill>
                  <a:srgbClr val="000000"/>
                </a:solidFill>
                <a:latin typeface="arial" panose="020B0604020202020204" pitchFamily="34" charset="0"/>
              </a:rPr>
              <a:t>This allows you to </a:t>
            </a:r>
            <a:r>
              <a:rPr lang="en-US" sz="1400">
                <a:solidFill>
                  <a:srgbClr val="000000"/>
                </a:solidFill>
                <a:latin typeface="arial" panose="020B0604020202020204" pitchFamily="34" charset="0"/>
              </a:rPr>
              <a:t>recharge better and </a:t>
            </a:r>
            <a:r>
              <a:rPr lang="en-US" sz="1400" dirty="0">
                <a:solidFill>
                  <a:srgbClr val="000000"/>
                </a:solidFill>
                <a:latin typeface="arial" panose="020B0604020202020204" pitchFamily="34" charset="0"/>
              </a:rPr>
              <a:t>be efficient again the following workday.</a:t>
            </a:r>
            <a:endParaRPr lang="da-DK" sz="1400" dirty="0">
              <a:solidFill>
                <a:srgbClr val="000000"/>
              </a:solidFill>
              <a:latin typeface="arial" panose="020B0604020202020204" pitchFamily="34" charset="0"/>
            </a:endParaRPr>
          </a:p>
          <a:p>
            <a:pPr marL="285750" indent="-285750">
              <a:buFont typeface="Wingdings" panose="05000000000000000000" pitchFamily="2" charset="2"/>
              <a:buChar char="Ø"/>
            </a:pPr>
            <a:r>
              <a:rPr lang="en-US" b="1" dirty="0">
                <a:solidFill>
                  <a:srgbClr val="000000"/>
                </a:solidFill>
                <a:latin typeface="arial" panose="020B0604020202020204" pitchFamily="34" charset="0"/>
              </a:rPr>
              <a:t>Take time off when you take time off </a:t>
            </a:r>
            <a:br>
              <a:rPr lang="en-US" b="1" dirty="0">
                <a:solidFill>
                  <a:srgbClr val="000000"/>
                </a:solidFill>
                <a:latin typeface="arial" panose="020B0604020202020204" pitchFamily="34" charset="0"/>
              </a:rPr>
            </a:br>
            <a:r>
              <a:rPr lang="en-US" sz="1400" dirty="0">
                <a:solidFill>
                  <a:srgbClr val="000000"/>
                </a:solidFill>
                <a:latin typeface="arial" panose="020B0604020202020204" pitchFamily="34" charset="0"/>
              </a:rPr>
              <a:t>Prioritize your private life and avoid working, e.g. check text messages, emails, etc., when you </a:t>
            </a:r>
            <a:br>
              <a:rPr lang="en-US" sz="1400" dirty="0">
                <a:solidFill>
                  <a:srgbClr val="000000"/>
                </a:solidFill>
                <a:latin typeface="arial" panose="020B0604020202020204" pitchFamily="34" charset="0"/>
              </a:rPr>
            </a:br>
            <a:r>
              <a:rPr lang="en-US" sz="1400" dirty="0">
                <a:solidFill>
                  <a:srgbClr val="000000"/>
                </a:solidFill>
                <a:latin typeface="arial" panose="020B0604020202020204" pitchFamily="34" charset="0"/>
              </a:rPr>
              <a:t>take time off. </a:t>
            </a:r>
            <a:br>
              <a:rPr lang="en-US" sz="1400" dirty="0">
                <a:solidFill>
                  <a:srgbClr val="000000"/>
                </a:solidFill>
                <a:latin typeface="arial" panose="020B0604020202020204" pitchFamily="34" charset="0"/>
              </a:rPr>
            </a:br>
            <a:r>
              <a:rPr lang="en-US" sz="1400" dirty="0">
                <a:solidFill>
                  <a:srgbClr val="000000"/>
                </a:solidFill>
                <a:latin typeface="arial" panose="020B0604020202020204" pitchFamily="34" charset="0"/>
              </a:rPr>
              <a:t>Turn off emails completely on your phone, or alternatively at least turn off notification sounds.</a:t>
            </a:r>
            <a:endParaRPr lang="da-DK" sz="1400" dirty="0">
              <a:solidFill>
                <a:srgbClr val="000000"/>
              </a:solidFill>
              <a:latin typeface="arial" panose="020B0604020202020204" pitchFamily="34" charset="0"/>
            </a:endParaRPr>
          </a:p>
          <a:p>
            <a:endParaRPr lang="da-DK" sz="1400" dirty="0">
              <a:solidFill>
                <a:srgbClr val="000000"/>
              </a:solidFill>
              <a:latin typeface="arial" panose="020B0604020202020204" pitchFamily="34" charset="0"/>
            </a:endParaRPr>
          </a:p>
        </p:txBody>
      </p:sp>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a:xfrm>
            <a:off x="838622" y="260649"/>
            <a:ext cx="10236807" cy="576063"/>
          </a:xfrm>
        </p:spPr>
        <p:txBody>
          <a:bodyPr/>
          <a:lstStyle/>
          <a:p>
            <a:r>
              <a:rPr lang="en-GB" dirty="0"/>
              <a:t>Safety Moment </a:t>
            </a:r>
            <a:r>
              <a:rPr lang="en-GB" b="0" dirty="0"/>
              <a:t>-</a:t>
            </a:r>
            <a:r>
              <a:rPr lang="en-GB" dirty="0"/>
              <a:t> </a:t>
            </a:r>
            <a:r>
              <a:rPr lang="en-GB" sz="2000" b="0" dirty="0"/>
              <a:t>Work-life-balance</a:t>
            </a:r>
            <a:r>
              <a:rPr lang="da-DK" sz="2000" b="0" dirty="0"/>
              <a:t> </a:t>
            </a:r>
            <a:r>
              <a:rPr lang="en-GB" sz="2000" b="0" dirty="0"/>
              <a:t> </a:t>
            </a:r>
            <a:endParaRPr lang="en-GB" b="0"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3</a:t>
            </a:fld>
            <a:endParaRPr lang="en-GB" dirty="0"/>
          </a:p>
        </p:txBody>
      </p:sp>
    </p:spTree>
    <p:custDataLst>
      <p:custData r:id="rId1"/>
      <p:custData r:id="rId2"/>
    </p:custDataLst>
    <p:extLst>
      <p:ext uri="{BB962C8B-B14F-4D97-AF65-F5344CB8AC3E}">
        <p14:creationId xmlns:p14="http://schemas.microsoft.com/office/powerpoint/2010/main" val="28277467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11.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12.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13.xml><?xml version="1.0" encoding="utf-8"?>
<ct:contentTypeSchema xmlns:ct="http://schemas.microsoft.com/office/2006/metadata/contentType" xmlns:ma="http://schemas.microsoft.com/office/2006/metadata/properties/metaAttributes" ct:_="" ma:_="" ma:contentTypeName="Dokument" ma:contentTypeID="0x0101008204140473DBED4A8147D0B3F233126B" ma:contentTypeVersion="14" ma:contentTypeDescription="Opret et nyt dokument." ma:contentTypeScope="" ma:versionID="492dcf0228d42b7d440dc1a0e6b58827">
  <xsd:schema xmlns:xsd="http://www.w3.org/2001/XMLSchema" xmlns:xs="http://www.w3.org/2001/XMLSchema" xmlns:p="http://schemas.microsoft.com/office/2006/metadata/properties" xmlns:ns3="6d5176c5-17ce-4d03-a978-84a97e2ad3f0" xmlns:ns4="8f39601f-7de7-4e7c-8c9a-d0a8a7dc823f" targetNamespace="http://schemas.microsoft.com/office/2006/metadata/properties" ma:root="true" ma:fieldsID="1957af00676ac282aa911368ed73b2fb" ns3:_="" ns4:_="">
    <xsd:import namespace="6d5176c5-17ce-4d03-a978-84a97e2ad3f0"/>
    <xsd:import namespace="8f39601f-7de7-4e7c-8c9a-d0a8a7dc823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5176c5-17ce-4d03-a978-84a97e2ad3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39601f-7de7-4e7c-8c9a-d0a8a7dc823f"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SharingHintHash" ma:index="20"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4.xml><?xml version="1.0" encoding="utf-8"?>
<?mso-contentType ?>
<FormTemplates xmlns="http://schemas.microsoft.com/sharepoint/v3/contenttype/forms">
  <Display>DocumentLibraryForm</Display>
  <Edit>DocumentLibraryForm</Edit>
  <New>DocumentLibraryForm</New>
</FormTemplates>
</file>

<file path=customXml/item15.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3.xml><?xml version="1.0" encoding="utf-8"?>
<TemplafySlideFormConfiguration><![CDATA[{"formFields":[],"formDataEntries":[]}]]></TemplafySlideFormConfiguration>
</file>

<file path=customXml/item4.xml><?xml version="1.0" encoding="utf-8"?>
<TemplafySlideFormConfiguration><![CDATA[{"formFields":[],"formDataEntries":[]}]]></TemplafySlideFormConfiguration>
</file>

<file path=customXml/item5.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7.xml><?xml version="1.0" encoding="utf-8"?>
<TemplafySlideTemplateConfiguration><![CDATA[{"elementsMetadata":[],"enableDocumentContentUpdater":true,"documentContentValidatorConfiguration":{"enableDocumentContentValidator":false,"documentContentValidatorVersion":0},"slideId":"636837486366003040","version":"1.2"}]]></TemplafySlideTemplateConfiguration>
</file>

<file path=customXml/item8.xml><?xml version="1.0" encoding="utf-8"?>
<TemplafySlideTemplateConfiguration><![CDATA[{"elementsMetadata":[],"enableDocumentContentUpdater":true,"documentContentValidatorConfiguration":{"enableDocumentContentValidator":false,"documentContentValidatorVersion":0},"slideId":"636837486369128185","version":"1.2"}]]></TemplafySlideTemplateConfiguration>
</file>

<file path=customXml/item9.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Props1.xml><?xml version="1.0" encoding="utf-8"?>
<ds:datastoreItem xmlns:ds="http://schemas.openxmlformats.org/officeDocument/2006/customXml" ds:itemID="{8660AB89-308F-4A34-B01B-CC1A9333F1B1}">
  <ds:schemaRefs/>
</ds:datastoreItem>
</file>

<file path=customXml/itemProps10.xml><?xml version="1.0" encoding="utf-8"?>
<ds:datastoreItem xmlns:ds="http://schemas.openxmlformats.org/officeDocument/2006/customXml" ds:itemID="{05DC2B94-7C1B-4C14-83B0-9CD2A82C27E0}">
  <ds:schemaRefs/>
</ds:datastoreItem>
</file>

<file path=customXml/itemProps11.xml><?xml version="1.0" encoding="utf-8"?>
<ds:datastoreItem xmlns:ds="http://schemas.openxmlformats.org/officeDocument/2006/customXml" ds:itemID="{02E7CCCE-613B-4CED-B813-E473EA1E01B2}">
  <ds:schemaRefs/>
</ds:datastoreItem>
</file>

<file path=customXml/itemProps12.xml><?xml version="1.0" encoding="utf-8"?>
<ds:datastoreItem xmlns:ds="http://schemas.openxmlformats.org/officeDocument/2006/customXml" ds:itemID="{2BC7C876-FA01-4602-AC30-2E20FF16220B}">
  <ds:schemaRefs/>
</ds:datastoreItem>
</file>

<file path=customXml/itemProps13.xml><?xml version="1.0" encoding="utf-8"?>
<ds:datastoreItem xmlns:ds="http://schemas.openxmlformats.org/officeDocument/2006/customXml" ds:itemID="{82EA9EF6-CC60-48FC-910C-F5F17B4327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5176c5-17ce-4d03-a978-84a97e2ad3f0"/>
    <ds:schemaRef ds:uri="8f39601f-7de7-4e7c-8c9a-d0a8a7dc8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4.xml><?xml version="1.0" encoding="utf-8"?>
<ds:datastoreItem xmlns:ds="http://schemas.openxmlformats.org/officeDocument/2006/customXml" ds:itemID="{45A058A3-8ABB-4554-A771-EC3FFF564F57}">
  <ds:schemaRefs>
    <ds:schemaRef ds:uri="http://schemas.microsoft.com/sharepoint/v3/contenttype/forms"/>
  </ds:schemaRefs>
</ds:datastoreItem>
</file>

<file path=customXml/itemProps15.xml><?xml version="1.0" encoding="utf-8"?>
<ds:datastoreItem xmlns:ds="http://schemas.openxmlformats.org/officeDocument/2006/customXml" ds:itemID="{6610BC05-3DCA-4D3D-ABEF-261C365EF1FF}">
  <ds:schemaRefs>
    <ds:schemaRef ds:uri="http://schemas.microsoft.com/office/2006/metadata/properties"/>
    <ds:schemaRef ds:uri="8f39601f-7de7-4e7c-8c9a-d0a8a7dc823f"/>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6d5176c5-17ce-4d03-a978-84a97e2ad3f0"/>
    <ds:schemaRef ds:uri="http://www.w3.org/XML/1998/namespace"/>
  </ds:schemaRefs>
</ds:datastoreItem>
</file>

<file path=customXml/itemProps2.xml><?xml version="1.0" encoding="utf-8"?>
<ds:datastoreItem xmlns:ds="http://schemas.openxmlformats.org/officeDocument/2006/customXml" ds:itemID="{1334258C-C3E7-4029-A615-C886A240FB15}">
  <ds:schemaRefs/>
</ds:datastoreItem>
</file>

<file path=customXml/itemProps3.xml><?xml version="1.0" encoding="utf-8"?>
<ds:datastoreItem xmlns:ds="http://schemas.openxmlformats.org/officeDocument/2006/customXml" ds:itemID="{56C8BFB2-A911-4310-9D4A-421D773FAFA6}">
  <ds:schemaRefs/>
</ds:datastoreItem>
</file>

<file path=customXml/itemProps4.xml><?xml version="1.0" encoding="utf-8"?>
<ds:datastoreItem xmlns:ds="http://schemas.openxmlformats.org/officeDocument/2006/customXml" ds:itemID="{B6F69536-49CD-4426-B275-54CFA6E731CC}">
  <ds:schemaRefs/>
</ds:datastoreItem>
</file>

<file path=customXml/itemProps5.xml><?xml version="1.0" encoding="utf-8"?>
<ds:datastoreItem xmlns:ds="http://schemas.openxmlformats.org/officeDocument/2006/customXml" ds:itemID="{66C96DF6-AC80-4667-8B94-AF805505204F}">
  <ds:schemaRefs/>
</ds:datastoreItem>
</file>

<file path=customXml/itemProps6.xml><?xml version="1.0" encoding="utf-8"?>
<ds:datastoreItem xmlns:ds="http://schemas.openxmlformats.org/officeDocument/2006/customXml" ds:itemID="{F4C08C7F-F953-44DE-ACDE-930692BDDB0F}">
  <ds:schemaRefs/>
</ds:datastoreItem>
</file>

<file path=customXml/itemProps7.xml><?xml version="1.0" encoding="utf-8"?>
<ds:datastoreItem xmlns:ds="http://schemas.openxmlformats.org/officeDocument/2006/customXml" ds:itemID="{E5957E33-0059-46CE-AE7B-582F67E40B53}">
  <ds:schemaRefs/>
</ds:datastoreItem>
</file>

<file path=customXml/itemProps8.xml><?xml version="1.0" encoding="utf-8"?>
<ds:datastoreItem xmlns:ds="http://schemas.openxmlformats.org/officeDocument/2006/customXml" ds:itemID="{11FAAC39-0A3A-4CC2-A9C1-60940B78AE17}">
  <ds:schemaRefs/>
</ds:datastoreItem>
</file>

<file path=customXml/itemProps9.xml><?xml version="1.0" encoding="utf-8"?>
<ds:datastoreItem xmlns:ds="http://schemas.openxmlformats.org/officeDocument/2006/customXml" ds:itemID="{4D99222D-1F87-44CB-B15B-F21DB715D4B7}">
  <ds:schemaRefs/>
</ds:datastoreItem>
</file>

<file path=docProps/app.xml><?xml version="1.0" encoding="utf-8"?>
<Properties xmlns="http://schemas.openxmlformats.org/officeDocument/2006/extended-properties" xmlns:vt="http://schemas.openxmlformats.org/officeDocument/2006/docPropsVTypes">
  <Template>blank</Template>
  <TotalTime>15</TotalTime>
  <Words>393</Words>
  <Application>Microsoft Office PowerPoint</Application>
  <PresentationFormat>Custom</PresentationFormat>
  <Paragraphs>18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ＭＳ Ｐゴシック</vt:lpstr>
      <vt:lpstr>Arial</vt:lpstr>
      <vt:lpstr>Arial</vt:lpstr>
      <vt:lpstr>Verdana</vt:lpstr>
      <vt:lpstr>Wingdings</vt:lpstr>
      <vt:lpstr>Blank</vt:lpstr>
      <vt:lpstr>Safety Moment  Work-life-balance</vt:lpstr>
      <vt:lpstr>Safety Moment Work-life-balance</vt:lpstr>
      <vt:lpstr>Safety Moment - Work-life-balance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Moment  Work-life-balance</dc:title>
  <dc:creator>Simone Clauwaert</dc:creator>
  <cp:lastModifiedBy>Leif Leon Warner</cp:lastModifiedBy>
  <cp:revision>6</cp:revision>
  <dcterms:created xsi:type="dcterms:W3CDTF">2022-05-31T19:24:04Z</dcterms:created>
  <dcterms:modified xsi:type="dcterms:W3CDTF">2022-07-26T04:17:36Z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y fmtid="{D5CDD505-2E9C-101B-9397-08002B2CF9AE}" pid="7" name="ContentTypeId">
    <vt:lpwstr>0x0101008204140473DBED4A8147D0B3F233126B</vt:lpwstr>
  </property>
</Properties>
</file>