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21"/>
  </p:notesMasterIdLst>
  <p:handoutMasterIdLst>
    <p:handoutMasterId r:id="rId22"/>
  </p:handoutMasterIdLst>
  <p:sldIdLst>
    <p:sldId id="256" r:id="rId17"/>
    <p:sldId id="260" r:id="rId18"/>
    <p:sldId id="261" r:id="rId19"/>
    <p:sldId id="262" r:id="rId20"/>
  </p:sldIdLst>
  <p:sldSz cx="12190413" cy="6858000"/>
  <p:notesSz cx="6858000" cy="9144000"/>
  <p:custDataLst>
    <p:tags r:id="rId23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098" autoAdjust="0"/>
  </p:normalViewPr>
  <p:slideViewPr>
    <p:cSldViewPr showGuides="1">
      <p:cViewPr varScale="1">
        <p:scale>
          <a:sx n="86" d="100"/>
          <a:sy n="86" d="100"/>
        </p:scale>
        <p:origin x="528" y="9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ags" Target="tags/tag1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2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9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4.xml"/><Relationship Id="rId1" Type="http://schemas.openxmlformats.org/officeDocument/2006/relationships/customXml" Target="../../customXml/item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13EF6E-BC23-40A0-80D4-1EBE64DC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custData r:id="rId1"/>
      <p:custData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542" y="1700808"/>
            <a:ext cx="10840028" cy="1660654"/>
          </a:xfrm>
        </p:spPr>
        <p:txBody>
          <a:bodyPr/>
          <a:lstStyle/>
          <a:p>
            <a:r>
              <a:rPr lang="da-DK" dirty="0"/>
              <a:t>Arbejdsulykker - </a:t>
            </a:r>
            <a:r>
              <a:rPr lang="da-DK" dirty="0" err="1"/>
              <a:t>procesflow</a:t>
            </a:r>
            <a:r>
              <a:rPr lang="da-DK" dirty="0"/>
              <a:t> ved indrapportering  (</a:t>
            </a:r>
            <a:r>
              <a:rPr lang="da-DK" dirty="0" err="1"/>
              <a:t>Injury</a:t>
            </a:r>
            <a:r>
              <a:rPr lang="da-DK" dirty="0"/>
              <a:t>, EASY og AES)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2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188640"/>
            <a:ext cx="9312374" cy="972716"/>
          </a:xfrm>
        </p:spPr>
        <p:txBody>
          <a:bodyPr/>
          <a:lstStyle/>
          <a:p>
            <a:r>
              <a:rPr lang="da-DK" dirty="0" smtClean="0"/>
              <a:t>Arbejdsulykker - </a:t>
            </a:r>
            <a:r>
              <a:rPr lang="da-DK" dirty="0" err="1" smtClean="0"/>
              <a:t>procesflow</a:t>
            </a:r>
            <a:r>
              <a:rPr lang="da-DK" dirty="0" smtClean="0"/>
              <a:t> </a:t>
            </a:r>
            <a:r>
              <a:rPr lang="da-DK" dirty="0"/>
              <a:t>ved indrapportering </a:t>
            </a:r>
            <a:r>
              <a:rPr lang="da-DK" dirty="0" smtClean="0"/>
              <a:t> </a:t>
            </a:r>
            <a:r>
              <a:rPr lang="da-DK" dirty="0"/>
              <a:t>(</a:t>
            </a:r>
            <a:r>
              <a:rPr lang="da-DK" dirty="0" err="1"/>
              <a:t>Injury</a:t>
            </a:r>
            <a:r>
              <a:rPr lang="da-DK" dirty="0"/>
              <a:t>, EASY og AES</a:t>
            </a:r>
            <a:r>
              <a:rPr lang="da-DK" dirty="0" smtClean="0"/>
              <a:t>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890CD-8F90-4FE7-841F-F7B0C2865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558" y="1772816"/>
            <a:ext cx="11783839" cy="3960440"/>
          </a:xfrm>
        </p:spPr>
        <p:txBody>
          <a:bodyPr/>
          <a:lstStyle/>
          <a:p>
            <a:pPr marL="0" indent="0">
              <a:buNone/>
            </a:pPr>
            <a:r>
              <a:rPr lang="da-DK" sz="1600" dirty="0" smtClean="0"/>
              <a:t>En arbejdsulykke er en pludselig hændelse i forbindelse med arbejdet, som fører til, at en person kommer fysisk eller psykisk til skade</a:t>
            </a:r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dirty="0" smtClean="0"/>
              <a:t>Arbejdsgiver har pligt til at anmelde en arbejdsulykke: </a:t>
            </a:r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dirty="0" smtClean="0"/>
              <a:t>	- hvis den medfører, at personen ikke kan udføre sit sædvanlige arbejde i </a:t>
            </a:r>
            <a:r>
              <a:rPr lang="da-DK" sz="1600" b="1" dirty="0" smtClean="0"/>
              <a:t>1 dag eller mere </a:t>
            </a:r>
            <a:r>
              <a:rPr lang="da-DK" sz="1600" dirty="0" smtClean="0"/>
              <a:t>udover tilskadekomstdagen </a:t>
            </a:r>
          </a:p>
          <a:p>
            <a:pPr marL="0" indent="0">
              <a:buNone/>
            </a:pPr>
            <a:r>
              <a:rPr lang="da-DK" sz="1600" u="sng" dirty="0" smtClean="0"/>
              <a:t>og/eller</a:t>
            </a:r>
          </a:p>
          <a:p>
            <a:pPr marL="0" indent="0">
              <a:buNone/>
            </a:pPr>
            <a:r>
              <a:rPr lang="da-DK" sz="1600" dirty="0" smtClean="0"/>
              <a:t>	- hvis den kan medføre ret til erstatning (fx erstatning for </a:t>
            </a:r>
            <a:r>
              <a:rPr lang="da-DK" sz="1600" b="1" dirty="0" smtClean="0"/>
              <a:t>varigt mén eller tabt erhvervsevne</a:t>
            </a:r>
            <a:r>
              <a:rPr lang="da-DK" sz="1600" dirty="0" smtClean="0"/>
              <a:t>) </a:t>
            </a:r>
          </a:p>
          <a:p>
            <a:pPr marL="0" indent="0">
              <a:buNone/>
            </a:pPr>
            <a:r>
              <a:rPr lang="da-DK" sz="1600" u="sng" dirty="0" smtClean="0"/>
              <a:t>og/eller</a:t>
            </a:r>
          </a:p>
          <a:p>
            <a:pPr marL="0" indent="0">
              <a:buNone/>
            </a:pPr>
            <a:r>
              <a:rPr lang="da-DK" sz="1600" dirty="0" smtClean="0"/>
              <a:t>	- hvis den tilskadekomne ikke har genoptaget sit arbejde i </a:t>
            </a:r>
            <a:r>
              <a:rPr lang="da-DK" sz="1600" b="1" dirty="0" smtClean="0"/>
              <a:t>fuldt omfang </a:t>
            </a:r>
            <a:r>
              <a:rPr lang="da-DK" sz="1600" dirty="0" smtClean="0"/>
              <a:t>senest på 5-ugers dagen efter ulykken</a:t>
            </a:r>
          </a:p>
          <a:p>
            <a:pPr marL="0" indent="0">
              <a:buNone/>
            </a:pPr>
            <a:endParaRPr lang="da-DK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50409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188640"/>
            <a:ext cx="9312374" cy="972716"/>
          </a:xfrm>
        </p:spPr>
        <p:txBody>
          <a:bodyPr/>
          <a:lstStyle/>
          <a:p>
            <a:r>
              <a:rPr lang="da-DK" dirty="0" smtClean="0"/>
              <a:t>Arbejdsulykker - </a:t>
            </a:r>
            <a:r>
              <a:rPr lang="da-DK" dirty="0" err="1"/>
              <a:t>p</a:t>
            </a:r>
            <a:r>
              <a:rPr lang="da-DK" dirty="0" err="1" smtClean="0"/>
              <a:t>rocesflow</a:t>
            </a:r>
            <a:r>
              <a:rPr lang="da-DK" dirty="0" smtClean="0"/>
              <a:t> </a:t>
            </a:r>
            <a:r>
              <a:rPr lang="da-DK" dirty="0"/>
              <a:t>ved indrapportering </a:t>
            </a:r>
            <a:r>
              <a:rPr lang="da-DK" dirty="0" smtClean="0"/>
              <a:t> </a:t>
            </a:r>
            <a:r>
              <a:rPr lang="da-DK" dirty="0"/>
              <a:t>(</a:t>
            </a:r>
            <a:r>
              <a:rPr lang="da-DK" dirty="0" err="1"/>
              <a:t>Injury</a:t>
            </a:r>
            <a:r>
              <a:rPr lang="da-DK" dirty="0"/>
              <a:t>, EASY og AES</a:t>
            </a:r>
            <a:r>
              <a:rPr lang="da-DK" dirty="0" smtClean="0"/>
              <a:t>)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890CD-8F90-4FE7-841F-F7B0C2865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614" y="1268760"/>
            <a:ext cx="10585176" cy="5184576"/>
          </a:xfrm>
        </p:spPr>
        <p:txBody>
          <a:bodyPr/>
          <a:lstStyle/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b="1" dirty="0" smtClean="0"/>
              <a:t>Proces på DTU</a:t>
            </a:r>
          </a:p>
          <a:p>
            <a:pPr marL="0" indent="0">
              <a:buNone/>
            </a:pPr>
            <a:r>
              <a:rPr lang="da-DK" sz="1600" dirty="0" smtClean="0"/>
              <a:t>	- ulykken anmeldes i </a:t>
            </a:r>
            <a:r>
              <a:rPr lang="da-DK" sz="1600" dirty="0" err="1" smtClean="0"/>
              <a:t>Injury</a:t>
            </a:r>
            <a:endParaRPr lang="da-DK" sz="1600" dirty="0" smtClean="0"/>
          </a:p>
          <a:p>
            <a:pPr marL="0" indent="0">
              <a:buNone/>
            </a:pPr>
            <a:r>
              <a:rPr lang="da-DK" sz="1600" dirty="0" smtClean="0"/>
              <a:t>	- </a:t>
            </a:r>
            <a:r>
              <a:rPr lang="da-DK" sz="1600" dirty="0" err="1" smtClean="0"/>
              <a:t>Injury</a:t>
            </a:r>
            <a:r>
              <a:rPr lang="da-DK" sz="1600" dirty="0" smtClean="0"/>
              <a:t> </a:t>
            </a:r>
            <a:r>
              <a:rPr lang="da-DK" sz="1600" dirty="0" err="1" smtClean="0"/>
              <a:t>workflow</a:t>
            </a:r>
            <a:r>
              <a:rPr lang="da-DK" sz="1600" dirty="0" smtClean="0"/>
              <a:t> mellem CAS AB og skadeslidte (evt. leder eller AMK)</a:t>
            </a:r>
          </a:p>
          <a:p>
            <a:pPr marL="0" indent="0">
              <a:buNone/>
            </a:pPr>
            <a:r>
              <a:rPr lang="da-DK" sz="1600" dirty="0" smtClean="0"/>
              <a:t>	- CAS AB anmelder i EASY, hvis der er anmeldepligt</a:t>
            </a:r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dirty="0" smtClean="0"/>
              <a:t>Når ulykken er blevet anmeldt i EASY, bliver anmeldelsen automatisk sendt videre til skadeslidte (E-boks), virksomhedens forsikringsselskab, Arbejdsmarkedets Erhvervssikring og/eller Arbejdstilsynet.</a:t>
            </a:r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b="1" dirty="0" smtClean="0"/>
              <a:t>Hvis skadeslidte får varigt mén eller tabt erhvervsevne.</a:t>
            </a:r>
          </a:p>
          <a:p>
            <a:pPr marL="0" indent="0">
              <a:buNone/>
            </a:pPr>
            <a:r>
              <a:rPr lang="da-DK" sz="1600" dirty="0" smtClean="0"/>
              <a:t>	- </a:t>
            </a:r>
            <a:r>
              <a:rPr lang="da-DK" sz="1600" dirty="0"/>
              <a:t>Forsikringsselskabet vurderer, om de selv kan behandle sagen, ellers anmelder forsikringsselskabet </a:t>
            </a:r>
            <a:endParaRPr lang="da-DK" sz="1600" dirty="0" smtClean="0"/>
          </a:p>
          <a:p>
            <a:pPr marL="0" indent="0">
              <a:buNone/>
            </a:pPr>
            <a:r>
              <a:rPr lang="da-DK" sz="1600" dirty="0"/>
              <a:t> </a:t>
            </a:r>
            <a:r>
              <a:rPr lang="da-DK" sz="1600" dirty="0" smtClean="0"/>
              <a:t>                 sagen til Arbejdsmarkedets Erhvervssikring (se Borger.dk)</a:t>
            </a:r>
          </a:p>
          <a:p>
            <a:pPr marL="0" indent="0">
              <a:buNone/>
            </a:pPr>
            <a:r>
              <a:rPr lang="da-DK" sz="1600" dirty="0" smtClean="0"/>
              <a:t>	- typisk udredning via egen læge/specialister   </a:t>
            </a:r>
          </a:p>
          <a:p>
            <a:pPr marL="0" indent="0">
              <a:buNone/>
            </a:pPr>
            <a:r>
              <a:rPr lang="da-DK" sz="1600" dirty="0" smtClean="0"/>
              <a:t>	- AES kontakter arbejdsgiveren som part i sagsbehandlingen</a:t>
            </a:r>
          </a:p>
          <a:p>
            <a:pPr marL="0" indent="0">
              <a:buNone/>
            </a:pPr>
            <a:r>
              <a:rPr lang="da-DK" sz="1600" dirty="0" smtClean="0"/>
              <a:t>	- ret til erstatning afgøres af AES</a:t>
            </a:r>
          </a:p>
          <a:p>
            <a:pPr marL="0" indent="0">
              <a:buNone/>
            </a:pPr>
            <a:r>
              <a:rPr lang="da-DK" sz="1600" dirty="0"/>
              <a:t>	</a:t>
            </a:r>
            <a:endParaRPr lang="da-DK" sz="16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9236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10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1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9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Props1.xml><?xml version="1.0" encoding="utf-8"?>
<ds:datastoreItem xmlns:ds="http://schemas.openxmlformats.org/officeDocument/2006/customXml" ds:itemID="{11FAAC39-0A3A-4CC2-A9C1-60940B78AE17}">
  <ds:schemaRefs/>
</ds:datastoreItem>
</file>

<file path=customXml/itemProps10.xml><?xml version="1.0" encoding="utf-8"?>
<ds:datastoreItem xmlns:ds="http://schemas.openxmlformats.org/officeDocument/2006/customXml" ds:itemID="{1334258C-C3E7-4029-A615-C886A240FB15}">
  <ds:schemaRefs/>
</ds:datastoreItem>
</file>

<file path=customXml/itemProps11.xml><?xml version="1.0" encoding="utf-8"?>
<ds:datastoreItem xmlns:ds="http://schemas.openxmlformats.org/officeDocument/2006/customXml" ds:itemID="{F4C08C7F-F953-44DE-ACDE-930692BDDB0F}">
  <ds:schemaRefs/>
</ds:datastoreItem>
</file>

<file path=customXml/itemProps12.xml><?xml version="1.0" encoding="utf-8"?>
<ds:datastoreItem xmlns:ds="http://schemas.openxmlformats.org/officeDocument/2006/customXml" ds:itemID="{187B8215-487D-48DE-BBF0-9AF1E22F0C5F}">
  <ds:schemaRefs/>
</ds:datastoreItem>
</file>

<file path=customXml/itemProps13.xml><?xml version="1.0" encoding="utf-8"?>
<ds:datastoreItem xmlns:ds="http://schemas.openxmlformats.org/officeDocument/2006/customXml" ds:itemID="{05DC2B94-7C1B-4C14-83B0-9CD2A82C27E0}">
  <ds:schemaRefs/>
</ds:datastoreItem>
</file>

<file path=customXml/itemProps14.xml><?xml version="1.0" encoding="utf-8"?>
<ds:datastoreItem xmlns:ds="http://schemas.openxmlformats.org/officeDocument/2006/customXml" ds:itemID="{56C8BFB2-A911-4310-9D4A-421D773FAFA6}">
  <ds:schemaRefs/>
</ds:datastoreItem>
</file>

<file path=customXml/itemProps15.xml><?xml version="1.0" encoding="utf-8"?>
<ds:datastoreItem xmlns:ds="http://schemas.openxmlformats.org/officeDocument/2006/customXml" ds:itemID="{AE608F4A-0BA7-4032-A8F7-586C9743AC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27018A-EE9C-4DA3-B0D5-9F15DFA558FD}">
  <ds:schemaRefs/>
</ds:datastoreItem>
</file>

<file path=customXml/itemProps3.xml><?xml version="1.0" encoding="utf-8"?>
<ds:datastoreItem xmlns:ds="http://schemas.openxmlformats.org/officeDocument/2006/customXml" ds:itemID="{8660AB89-308F-4A34-B01B-CC1A9333F1B1}">
  <ds:schemaRefs/>
</ds:datastoreItem>
</file>

<file path=customXml/itemProps4.xml><?xml version="1.0" encoding="utf-8"?>
<ds:datastoreItem xmlns:ds="http://schemas.openxmlformats.org/officeDocument/2006/customXml" ds:itemID="{E04B9CA1-3C4B-4DA8-9148-902ACFF61F5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d5176c5-17ce-4d03-a978-84a97e2ad3f0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DF2DEBD0-74F2-4B42-B929-DD484603D6EA}">
  <ds:schemaRefs/>
</ds:datastoreItem>
</file>

<file path=customXml/itemProps6.xml><?xml version="1.0" encoding="utf-8"?>
<ds:datastoreItem xmlns:ds="http://schemas.openxmlformats.org/officeDocument/2006/customXml" ds:itemID="{02E7CCCE-613B-4CED-B813-E473EA1E01B2}">
  <ds:schemaRefs/>
</ds:datastoreItem>
</file>

<file path=customXml/itemProps7.xml><?xml version="1.0" encoding="utf-8"?>
<ds:datastoreItem xmlns:ds="http://schemas.openxmlformats.org/officeDocument/2006/customXml" ds:itemID="{96B8FECB-A0A0-45F7-8648-61A51461E81A}">
  <ds:schemaRefs/>
</ds:datastoreItem>
</file>

<file path=customXml/itemProps8.xml><?xml version="1.0" encoding="utf-8"?>
<ds:datastoreItem xmlns:ds="http://schemas.openxmlformats.org/officeDocument/2006/customXml" ds:itemID="{9A9A9A31-2401-4BEB-B5EC-62817085DD18}">
  <ds:schemaRefs>
    <ds:schemaRef ds:uri="http://schemas.microsoft.com/sharepoint/v3/contenttype/forms"/>
  </ds:schemaRefs>
</ds:datastoreItem>
</file>

<file path=customXml/itemProps9.xml><?xml version="1.0" encoding="utf-8"?>
<ds:datastoreItem xmlns:ds="http://schemas.openxmlformats.org/officeDocument/2006/customXml" ds:itemID="{E5957E33-0059-46CE-AE7B-582F67E40B5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256</Words>
  <Application>Microsoft Office PowerPoint</Application>
  <PresentationFormat>Custom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Verdana</vt:lpstr>
      <vt:lpstr>Blank</vt:lpstr>
      <vt:lpstr>PowerPoint Presentation</vt:lpstr>
      <vt:lpstr>PowerPoint Presentation</vt:lpstr>
      <vt:lpstr>Arbejdsulykker - procesflow ved indrapportering  (Injury, EASY og AES)</vt:lpstr>
      <vt:lpstr>Arbejdsulykker - procesflow ved indrapportering  (Injury, EASY og AES)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2</cp:revision>
  <dcterms:created xsi:type="dcterms:W3CDTF">2021-01-15T08:42:22Z</dcterms:created>
  <dcterms:modified xsi:type="dcterms:W3CDTF">2021-01-15T09:33:09Z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