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0" r:id="rId12"/>
  </p:sldMasterIdLst>
  <p:notesMasterIdLst>
    <p:notesMasterId r:id="rId33"/>
  </p:notesMasterIdLst>
  <p:handoutMasterIdLst>
    <p:handoutMasterId r:id="rId34"/>
  </p:handoutMasterIdLst>
  <p:sldIdLst>
    <p:sldId id="256" r:id="rId13"/>
    <p:sldId id="332" r:id="rId14"/>
    <p:sldId id="324" r:id="rId15"/>
    <p:sldId id="296" r:id="rId16"/>
    <p:sldId id="293" r:id="rId17"/>
    <p:sldId id="329" r:id="rId18"/>
    <p:sldId id="330" r:id="rId19"/>
    <p:sldId id="331" r:id="rId20"/>
    <p:sldId id="260" r:id="rId21"/>
    <p:sldId id="303" r:id="rId22"/>
    <p:sldId id="320" r:id="rId23"/>
    <p:sldId id="321" r:id="rId24"/>
    <p:sldId id="322" r:id="rId25"/>
    <p:sldId id="323" r:id="rId26"/>
    <p:sldId id="333" r:id="rId27"/>
    <p:sldId id="312" r:id="rId28"/>
    <p:sldId id="314" r:id="rId29"/>
    <p:sldId id="315" r:id="rId30"/>
    <p:sldId id="316" r:id="rId31"/>
    <p:sldId id="328" r:id="rId32"/>
  </p:sldIdLst>
  <p:sldSz cx="12190413" cy="6858000"/>
  <p:notesSz cx="9926638" cy="14355763"/>
  <p:custDataLst>
    <p:tags r:id="rId35"/>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A39965-5E84-74A9-ACEA-8E89CC50A760}" name="Steffen F. Karlsen" initials="SFK" userId="S::Steffen.Karlsen@Semantix.com::5fc38310-7c1a-4749-bba0-5980d17ba9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29" autoAdjust="0"/>
  </p:normalViewPr>
  <p:slideViewPr>
    <p:cSldViewPr showGuides="1">
      <p:cViewPr varScale="1">
        <p:scale>
          <a:sx n="30" d="100"/>
          <a:sy n="30" d="100"/>
        </p:scale>
        <p:origin x="28" y="604"/>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howGuides="1">
      <p:cViewPr varScale="1">
        <p:scale>
          <a:sx n="62" d="100"/>
          <a:sy n="62" d="100"/>
        </p:scale>
        <p:origin x="370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tableStyles" Target="tableStyles.xml"/><Relationship Id="rId21" Type="http://schemas.openxmlformats.org/officeDocument/2006/relationships/slide" Target="slides/slide9.xml"/><Relationship Id="rId34" Type="http://schemas.openxmlformats.org/officeDocument/2006/relationships/handoutMaster" Target="handoutMasters/handoutMaster1.xml"/><Relationship Id="rId7" Type="http://schemas.openxmlformats.org/officeDocument/2006/relationships/customXml" Target="../customXml/item7.xml"/><Relationship Id="rId12" Type="http://schemas.openxmlformats.org/officeDocument/2006/relationships/slideMaster" Target="slideMasters/slideMaster1.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customXml" Target="../customXml/item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presProps" Target="presProps.xml"/><Relationship Id="rId10" Type="http://schemas.openxmlformats.org/officeDocument/2006/relationships/customXml" Target="../customXml/item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tags" Target="tags/tag1.xml"/><Relationship Id="rId8" Type="http://schemas.openxmlformats.org/officeDocument/2006/relationships/customXml" Target="../customXml/item8.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nifo\AppData\Local\Microsoft\Windows\INetCache\Content.Outlook\FV6JWTLX\Engelsk_Sp&#248;rgeskema%20(00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nifo\AppData\Local\Microsoft\Windows\INetCache\Content.Outlook\FV6JWTLX\Engelsk_Sp&#248;rgeskema%20(00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nifo\AppData\Local\Microsoft\Windows\INetCache\Content.Outlook\FV6JWTLX\Engelsk_Sp&#248;rgeskema%20(00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nifo\AppData\Local\Microsoft\Windows\INetCache\Content.Outlook\FV6JWTLX\Engelsk_Sp&#248;rgeskema%20(00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nifo\AppData\Local\Microsoft\Windows\INetCache\Content.Outlook\FV6JWTLX\Engelsk_Sp&#248;rgeskema%20(002).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82599551923214E-2"/>
          <c:y val="0.12615646258503402"/>
          <c:w val="0.93185043972963444"/>
          <c:h val="0.39485001874765663"/>
        </c:manualLayout>
      </c:layout>
      <c:barChart>
        <c:barDir val="col"/>
        <c:grouping val="clustered"/>
        <c:varyColors val="0"/>
        <c:ser>
          <c:idx val="1"/>
          <c:order val="1"/>
          <c:tx>
            <c:strRef>
              <c:f>'[Engelsk_Spørgeskema (002).xlsx]Report'!$A$43</c:f>
              <c:strCache>
                <c:ptCount val="1"/>
                <c:pt idx="0">
                  <c:v>You find that you are able to reach agreement with your manager to allow you, to a reasonable extent, to work from locations other than on campus (eg. From home)</c:v>
                </c:pt>
              </c:strCache>
            </c:strRef>
          </c:tx>
          <c:spPr>
            <a:solidFill>
              <a:schemeClr val="accent2"/>
            </a:solidFill>
            <a:ln>
              <a:noFill/>
            </a:ln>
            <a:effectLst/>
          </c:spPr>
          <c:invertIfNegative val="0"/>
          <c:cat>
            <c:strRef>
              <c:f>'[Engelsk_Spørgeskema (002).xlsx]Report'!$B$41:$F$41</c:f>
              <c:strCache>
                <c:ptCount val="5"/>
                <c:pt idx="0">
                  <c:v>Disagree strongly</c:v>
                </c:pt>
                <c:pt idx="1">
                  <c:v>Disagree</c:v>
                </c:pt>
                <c:pt idx="2">
                  <c:v>Don't agree or disagree</c:v>
                </c:pt>
                <c:pt idx="3">
                  <c:v>Agree</c:v>
                </c:pt>
                <c:pt idx="4">
                  <c:v>Agree strongly</c:v>
                </c:pt>
              </c:strCache>
            </c:strRef>
          </c:cat>
          <c:val>
            <c:numRef>
              <c:f>'[Engelsk_Spørgeskema (002).xlsx]Report'!$B$43:$F$43</c:f>
              <c:numCache>
                <c:formatCode>0%</c:formatCode>
                <c:ptCount val="5"/>
                <c:pt idx="0">
                  <c:v>0.02</c:v>
                </c:pt>
                <c:pt idx="1">
                  <c:v>0.04</c:v>
                </c:pt>
                <c:pt idx="2">
                  <c:v>0.03</c:v>
                </c:pt>
                <c:pt idx="3">
                  <c:v>0.21</c:v>
                </c:pt>
                <c:pt idx="4">
                  <c:v>0.67</c:v>
                </c:pt>
              </c:numCache>
            </c:numRef>
          </c:val>
          <c:extLst>
            <c:ext xmlns:c16="http://schemas.microsoft.com/office/drawing/2014/chart" uri="{C3380CC4-5D6E-409C-BE32-E72D297353CC}">
              <c16:uniqueId val="{00000000-CB29-4F0D-80BD-495DCBAC672F}"/>
            </c:ext>
          </c:extLst>
        </c:ser>
        <c:ser>
          <c:idx val="2"/>
          <c:order val="2"/>
          <c:tx>
            <c:strRef>
              <c:f>'[Engelsk_Spørgeskema (002).xlsx]Report'!$A$44</c:f>
              <c:strCache>
                <c:ptCount val="1"/>
                <c:pt idx="0">
                  <c:v>You have the opportunity to work off-campus (e.g. you have a mobile phone and a pc at your disposal).</c:v>
                </c:pt>
              </c:strCache>
            </c:strRef>
          </c:tx>
          <c:spPr>
            <a:solidFill>
              <a:schemeClr val="accent3"/>
            </a:solidFill>
            <a:ln>
              <a:noFill/>
            </a:ln>
            <a:effectLst/>
          </c:spPr>
          <c:invertIfNegative val="0"/>
          <c:cat>
            <c:strRef>
              <c:f>'[Engelsk_Spørgeskema (002).xlsx]Report'!$B$41:$F$41</c:f>
              <c:strCache>
                <c:ptCount val="5"/>
                <c:pt idx="0">
                  <c:v>Disagree strongly</c:v>
                </c:pt>
                <c:pt idx="1">
                  <c:v>Disagree</c:v>
                </c:pt>
                <c:pt idx="2">
                  <c:v>Don't agree or disagree</c:v>
                </c:pt>
                <c:pt idx="3">
                  <c:v>Agree</c:v>
                </c:pt>
                <c:pt idx="4">
                  <c:v>Agree strongly</c:v>
                </c:pt>
              </c:strCache>
            </c:strRef>
          </c:cat>
          <c:val>
            <c:numRef>
              <c:f>'[Engelsk_Spørgeskema (002).xlsx]Report'!$B$44:$F$44</c:f>
              <c:numCache>
                <c:formatCode>0%</c:formatCode>
                <c:ptCount val="5"/>
                <c:pt idx="0">
                  <c:v>0.02</c:v>
                </c:pt>
                <c:pt idx="1">
                  <c:v>0.02</c:v>
                </c:pt>
                <c:pt idx="2">
                  <c:v>0.03</c:v>
                </c:pt>
                <c:pt idx="3">
                  <c:v>0.19</c:v>
                </c:pt>
                <c:pt idx="4">
                  <c:v>0.71</c:v>
                </c:pt>
              </c:numCache>
            </c:numRef>
          </c:val>
          <c:extLst>
            <c:ext xmlns:c16="http://schemas.microsoft.com/office/drawing/2014/chart" uri="{C3380CC4-5D6E-409C-BE32-E72D297353CC}">
              <c16:uniqueId val="{00000001-CB29-4F0D-80BD-495DCBAC672F}"/>
            </c:ext>
          </c:extLst>
        </c:ser>
        <c:ser>
          <c:idx val="3"/>
          <c:order val="3"/>
          <c:tx>
            <c:strRef>
              <c:f>'[Engelsk_Spørgeskema (002).xlsx]Report'!$A$45</c:f>
              <c:strCache>
                <c:ptCount val="1"/>
                <c:pt idx="0">
                  <c:v>You are happy to participate in meetings both virtually and in person.</c:v>
                </c:pt>
              </c:strCache>
            </c:strRef>
          </c:tx>
          <c:spPr>
            <a:solidFill>
              <a:schemeClr val="accent4"/>
            </a:solidFill>
            <a:ln>
              <a:noFill/>
            </a:ln>
            <a:effectLst/>
          </c:spPr>
          <c:invertIfNegative val="0"/>
          <c:cat>
            <c:strRef>
              <c:f>'[Engelsk_Spørgeskema (002).xlsx]Report'!$B$41:$F$41</c:f>
              <c:strCache>
                <c:ptCount val="5"/>
                <c:pt idx="0">
                  <c:v>Disagree strongly</c:v>
                </c:pt>
                <c:pt idx="1">
                  <c:v>Disagree</c:v>
                </c:pt>
                <c:pt idx="2">
                  <c:v>Don't agree or disagree</c:v>
                </c:pt>
                <c:pt idx="3">
                  <c:v>Agree</c:v>
                </c:pt>
                <c:pt idx="4">
                  <c:v>Agree strongly</c:v>
                </c:pt>
              </c:strCache>
            </c:strRef>
          </c:cat>
          <c:val>
            <c:numRef>
              <c:f>'[Engelsk_Spørgeskema (002).xlsx]Report'!$B$45:$F$45</c:f>
              <c:numCache>
                <c:formatCode>0%</c:formatCode>
                <c:ptCount val="5"/>
                <c:pt idx="0">
                  <c:v>0.01</c:v>
                </c:pt>
                <c:pt idx="1">
                  <c:v>0.01</c:v>
                </c:pt>
                <c:pt idx="2">
                  <c:v>0.03</c:v>
                </c:pt>
                <c:pt idx="3">
                  <c:v>0.24</c:v>
                </c:pt>
                <c:pt idx="4">
                  <c:v>0.69</c:v>
                </c:pt>
              </c:numCache>
            </c:numRef>
          </c:val>
          <c:extLst>
            <c:ext xmlns:c16="http://schemas.microsoft.com/office/drawing/2014/chart" uri="{C3380CC4-5D6E-409C-BE32-E72D297353CC}">
              <c16:uniqueId val="{00000002-CB29-4F0D-80BD-495DCBAC672F}"/>
            </c:ext>
          </c:extLst>
        </c:ser>
        <c:ser>
          <c:idx val="4"/>
          <c:order val="4"/>
          <c:tx>
            <c:strRef>
              <c:f>'[Engelsk_Spørgeskema (002).xlsx]Report'!$A$46</c:f>
              <c:strCache>
                <c:ptCount val="1"/>
                <c:pt idx="0">
                  <c:v>You find that your colleagues working in locations other than on campus are virtually available (i.e. at a minimum, they have an up-to-date calendar and contact number).</c:v>
                </c:pt>
              </c:strCache>
            </c:strRef>
          </c:tx>
          <c:spPr>
            <a:solidFill>
              <a:schemeClr val="accent5"/>
            </a:solidFill>
            <a:ln>
              <a:noFill/>
            </a:ln>
            <a:effectLst/>
          </c:spPr>
          <c:invertIfNegative val="0"/>
          <c:cat>
            <c:strRef>
              <c:f>'[Engelsk_Spørgeskema (002).xlsx]Report'!$B$41:$F$41</c:f>
              <c:strCache>
                <c:ptCount val="5"/>
                <c:pt idx="0">
                  <c:v>Disagree strongly</c:v>
                </c:pt>
                <c:pt idx="1">
                  <c:v>Disagree</c:v>
                </c:pt>
                <c:pt idx="2">
                  <c:v>Don't agree or disagree</c:v>
                </c:pt>
                <c:pt idx="3">
                  <c:v>Agree</c:v>
                </c:pt>
                <c:pt idx="4">
                  <c:v>Agree strongly</c:v>
                </c:pt>
              </c:strCache>
            </c:strRef>
          </c:cat>
          <c:val>
            <c:numRef>
              <c:f>'[Engelsk_Spørgeskema (002).xlsx]Report'!$B$46:$F$46</c:f>
              <c:numCache>
                <c:formatCode>0%</c:formatCode>
                <c:ptCount val="5"/>
                <c:pt idx="0">
                  <c:v>0.02</c:v>
                </c:pt>
                <c:pt idx="1">
                  <c:v>0.06</c:v>
                </c:pt>
                <c:pt idx="2">
                  <c:v>0.12</c:v>
                </c:pt>
                <c:pt idx="3">
                  <c:v>0.33</c:v>
                </c:pt>
                <c:pt idx="4">
                  <c:v>0.43</c:v>
                </c:pt>
              </c:numCache>
            </c:numRef>
          </c:val>
          <c:extLst>
            <c:ext xmlns:c16="http://schemas.microsoft.com/office/drawing/2014/chart" uri="{C3380CC4-5D6E-409C-BE32-E72D297353CC}">
              <c16:uniqueId val="{00000003-CB29-4F0D-80BD-495DCBAC672F}"/>
            </c:ext>
          </c:extLst>
        </c:ser>
        <c:dLbls>
          <c:showLegendKey val="0"/>
          <c:showVal val="0"/>
          <c:showCatName val="0"/>
          <c:showSerName val="0"/>
          <c:showPercent val="0"/>
          <c:showBubbleSize val="0"/>
        </c:dLbls>
        <c:gapWidth val="219"/>
        <c:overlap val="-27"/>
        <c:axId val="1642117199"/>
        <c:axId val="1642115535"/>
        <c:extLst>
          <c:ext xmlns:c15="http://schemas.microsoft.com/office/drawing/2012/chart" uri="{02D57815-91ED-43cb-92C2-25804820EDAC}">
            <c15:filteredBarSeries>
              <c15:ser>
                <c:idx val="0"/>
                <c:order val="0"/>
                <c:tx>
                  <c:strRef>
                    <c:extLst>
                      <c:ext uri="{02D57815-91ED-43cb-92C2-25804820EDAC}">
                        <c15:formulaRef>
                          <c15:sqref>'[Engelsk_Spørgeskema (002).xlsx]Report'!$A$42</c15:sqref>
                        </c15:formulaRef>
                      </c:ext>
                    </c:extLst>
                    <c:strCache>
                      <c:ptCount val="1"/>
                    </c:strCache>
                  </c:strRef>
                </c:tx>
                <c:spPr>
                  <a:solidFill>
                    <a:schemeClr val="accent1"/>
                  </a:solidFill>
                  <a:ln>
                    <a:noFill/>
                  </a:ln>
                  <a:effectLst/>
                </c:spPr>
                <c:invertIfNegative val="0"/>
                <c:cat>
                  <c:strRef>
                    <c:extLst>
                      <c:ext uri="{02D57815-91ED-43cb-92C2-25804820EDAC}">
                        <c15:formulaRef>
                          <c15:sqref>'[Engelsk_Spørgeskema (002).xlsx]Report'!$B$41:$F$41</c15:sqref>
                        </c15:formulaRef>
                      </c:ext>
                    </c:extLst>
                    <c:strCache>
                      <c:ptCount val="5"/>
                      <c:pt idx="0">
                        <c:v>Disagree strongly</c:v>
                      </c:pt>
                      <c:pt idx="1">
                        <c:v>Disagree</c:v>
                      </c:pt>
                      <c:pt idx="2">
                        <c:v>Don't agree or disagree</c:v>
                      </c:pt>
                      <c:pt idx="3">
                        <c:v>Agree</c:v>
                      </c:pt>
                      <c:pt idx="4">
                        <c:v>Agree strongly</c:v>
                      </c:pt>
                    </c:strCache>
                  </c:strRef>
                </c:cat>
                <c:val>
                  <c:numRef>
                    <c:extLst>
                      <c:ext uri="{02D57815-91ED-43cb-92C2-25804820EDAC}">
                        <c15:formulaRef>
                          <c15:sqref>'[Engelsk_Spørgeskema (002).xlsx]Report'!$B$42:$F$42</c15:sqref>
                        </c15:formulaRef>
                      </c:ext>
                    </c:extLst>
                    <c:numCache>
                      <c:formatCode>General</c:formatCode>
                      <c:ptCount val="5"/>
                    </c:numCache>
                  </c:numRef>
                </c:val>
                <c:extLst>
                  <c:ext xmlns:c16="http://schemas.microsoft.com/office/drawing/2014/chart" uri="{C3380CC4-5D6E-409C-BE32-E72D297353CC}">
                    <c16:uniqueId val="{00000004-CB29-4F0D-80BD-495DCBAC672F}"/>
                  </c:ext>
                </c:extLst>
              </c15:ser>
            </c15:filteredBarSeries>
          </c:ext>
        </c:extLst>
      </c:barChart>
      <c:catAx>
        <c:axId val="16421171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42115535"/>
        <c:crosses val="autoZero"/>
        <c:auto val="1"/>
        <c:lblAlgn val="ctr"/>
        <c:lblOffset val="100"/>
        <c:noMultiLvlLbl val="0"/>
      </c:catAx>
      <c:valAx>
        <c:axId val="1642115535"/>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42117199"/>
        <c:crosses val="autoZero"/>
        <c:crossBetween val="between"/>
      </c:valAx>
      <c:spPr>
        <a:noFill/>
        <a:ln>
          <a:noFill/>
        </a:ln>
        <a:effectLst/>
      </c:spPr>
    </c:plotArea>
    <c:legend>
      <c:legendPos val="b"/>
      <c:layout>
        <c:manualLayout>
          <c:xMode val="edge"/>
          <c:yMode val="edge"/>
          <c:x val="1.3626549664416369E-2"/>
          <c:y val="0.60331351438213077"/>
          <c:w val="0.97015323460791936"/>
          <c:h val="0.3762783223525630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82654801755694E-2"/>
          <c:y val="8.8811721263495166E-2"/>
          <c:w val="0.92847704758594596"/>
          <c:h val="0.59196572789169544"/>
        </c:manualLayout>
      </c:layout>
      <c:barChart>
        <c:barDir val="col"/>
        <c:grouping val="clustered"/>
        <c:varyColors val="0"/>
        <c:ser>
          <c:idx val="0"/>
          <c:order val="0"/>
          <c:tx>
            <c:strRef>
              <c:f>'[Engelsk_Spørgeskema (002).xlsx]Report'!$A$53</c:f>
              <c:strCache>
                <c:ptCount val="1"/>
                <c:pt idx="0">
                  <c:v>You find that your manager listens to what you have to say about what makes you thrive at work.</c:v>
                </c:pt>
              </c:strCache>
            </c:strRef>
          </c:tx>
          <c:spPr>
            <a:solidFill>
              <a:schemeClr val="accent1"/>
            </a:solidFill>
            <a:ln>
              <a:noFill/>
            </a:ln>
            <a:effectLst/>
          </c:spPr>
          <c:invertIfNegative val="0"/>
          <c:cat>
            <c:strRef>
              <c:f>'[Engelsk_Spørgeskema (002).xlsx]Report'!$B$51:$F$52</c:f>
              <c:strCache>
                <c:ptCount val="5"/>
                <c:pt idx="0">
                  <c:v>Disagree strongly</c:v>
                </c:pt>
                <c:pt idx="1">
                  <c:v>Disagree</c:v>
                </c:pt>
                <c:pt idx="2">
                  <c:v>Don't agree or disagree</c:v>
                </c:pt>
                <c:pt idx="3">
                  <c:v>Agree</c:v>
                </c:pt>
                <c:pt idx="4">
                  <c:v>Agree strongly</c:v>
                </c:pt>
              </c:strCache>
              <c:extLst/>
            </c:strRef>
          </c:cat>
          <c:val>
            <c:numRef>
              <c:f>'[Engelsk_Spørgeskema (002).xlsx]Report'!$B$53:$F$53</c:f>
              <c:numCache>
                <c:formatCode>0%</c:formatCode>
                <c:ptCount val="5"/>
                <c:pt idx="0">
                  <c:v>0.02</c:v>
                </c:pt>
                <c:pt idx="1">
                  <c:v>0.04</c:v>
                </c:pt>
                <c:pt idx="2">
                  <c:v>0.1</c:v>
                </c:pt>
                <c:pt idx="3">
                  <c:v>0.32</c:v>
                </c:pt>
                <c:pt idx="4">
                  <c:v>0.5</c:v>
                </c:pt>
              </c:numCache>
            </c:numRef>
          </c:val>
          <c:extLst>
            <c:ext xmlns:c16="http://schemas.microsoft.com/office/drawing/2014/chart" uri="{C3380CC4-5D6E-409C-BE32-E72D297353CC}">
              <c16:uniqueId val="{00000000-DE4B-47B5-9FAA-8479EDE2CE88}"/>
            </c:ext>
          </c:extLst>
        </c:ser>
        <c:ser>
          <c:idx val="1"/>
          <c:order val="1"/>
          <c:tx>
            <c:strRef>
              <c:f>'[Engelsk_Spørgeskema (002).xlsx]Report'!$A$54</c:f>
              <c:strCache>
                <c:ptCount val="1"/>
                <c:pt idx="0">
                  <c:v>You find that your manager is conscious of the need to balance individual wishes for flexibility against the needs of the wider collegial community.</c:v>
                </c:pt>
              </c:strCache>
            </c:strRef>
          </c:tx>
          <c:spPr>
            <a:solidFill>
              <a:schemeClr val="accent2"/>
            </a:solidFill>
            <a:ln>
              <a:noFill/>
            </a:ln>
            <a:effectLst/>
          </c:spPr>
          <c:invertIfNegative val="0"/>
          <c:cat>
            <c:strRef>
              <c:f>'[Engelsk_Spørgeskema (002).xlsx]Report'!$B$51:$F$52</c:f>
              <c:strCache>
                <c:ptCount val="5"/>
                <c:pt idx="0">
                  <c:v>Disagree strongly</c:v>
                </c:pt>
                <c:pt idx="1">
                  <c:v>Disagree</c:v>
                </c:pt>
                <c:pt idx="2">
                  <c:v>Don't agree or disagree</c:v>
                </c:pt>
                <c:pt idx="3">
                  <c:v>Agree</c:v>
                </c:pt>
                <c:pt idx="4">
                  <c:v>Agree strongly</c:v>
                </c:pt>
              </c:strCache>
              <c:extLst/>
            </c:strRef>
          </c:cat>
          <c:val>
            <c:numRef>
              <c:f>'[Engelsk_Spørgeskema (002).xlsx]Report'!$B$54:$F$54</c:f>
              <c:numCache>
                <c:formatCode>0%</c:formatCode>
                <c:ptCount val="5"/>
                <c:pt idx="0">
                  <c:v>0.02</c:v>
                </c:pt>
                <c:pt idx="1">
                  <c:v>0.06</c:v>
                </c:pt>
                <c:pt idx="2">
                  <c:v>0.12</c:v>
                </c:pt>
                <c:pt idx="3">
                  <c:v>0.32</c:v>
                </c:pt>
                <c:pt idx="4">
                  <c:v>0.46</c:v>
                </c:pt>
              </c:numCache>
            </c:numRef>
          </c:val>
          <c:extLst>
            <c:ext xmlns:c16="http://schemas.microsoft.com/office/drawing/2014/chart" uri="{C3380CC4-5D6E-409C-BE32-E72D297353CC}">
              <c16:uniqueId val="{00000001-DE4B-47B5-9FAA-8479EDE2CE88}"/>
            </c:ext>
          </c:extLst>
        </c:ser>
        <c:dLbls>
          <c:showLegendKey val="0"/>
          <c:showVal val="0"/>
          <c:showCatName val="0"/>
          <c:showSerName val="0"/>
          <c:showPercent val="0"/>
          <c:showBubbleSize val="0"/>
        </c:dLbls>
        <c:gapWidth val="219"/>
        <c:overlap val="-27"/>
        <c:axId val="1642126351"/>
        <c:axId val="1642125103"/>
      </c:barChart>
      <c:catAx>
        <c:axId val="16421263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42125103"/>
        <c:crosses val="autoZero"/>
        <c:auto val="1"/>
        <c:lblAlgn val="ctr"/>
        <c:lblOffset val="100"/>
        <c:noMultiLvlLbl val="0"/>
      </c:catAx>
      <c:valAx>
        <c:axId val="1642125103"/>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1642126351"/>
        <c:crosses val="autoZero"/>
        <c:crossBetween val="between"/>
      </c:valAx>
      <c:spPr>
        <a:noFill/>
        <a:ln>
          <a:noFill/>
        </a:ln>
        <a:effectLst/>
      </c:spPr>
    </c:plotArea>
    <c:legend>
      <c:legendPos val="b"/>
      <c:layout>
        <c:manualLayout>
          <c:xMode val="edge"/>
          <c:yMode val="edge"/>
          <c:x val="3.4399871965300671E-2"/>
          <c:y val="0.77294865785547351"/>
          <c:w val="0.9651107141941494"/>
          <c:h val="0.20064857115192486"/>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282548207744749E-2"/>
          <c:y val="8.8254875475902217E-2"/>
          <c:w val="0.92679036123712633"/>
          <c:h val="0.48201335033241949"/>
        </c:manualLayout>
      </c:layout>
      <c:barChart>
        <c:barDir val="col"/>
        <c:grouping val="clustered"/>
        <c:varyColors val="0"/>
        <c:ser>
          <c:idx val="0"/>
          <c:order val="0"/>
          <c:tx>
            <c:strRef>
              <c:f>'[Engelsk_Spørgeskema (002).xlsx]Report'!$A$61</c:f>
              <c:strCache>
                <c:ptCount val="1"/>
                <c:pt idx="0">
                  <c:v>You find that your efforts are evaluated based on the results you generate (rather than your physical presence).</c:v>
                </c:pt>
              </c:strCache>
            </c:strRef>
          </c:tx>
          <c:spPr>
            <a:solidFill>
              <a:schemeClr val="accent1"/>
            </a:solidFill>
            <a:ln>
              <a:noFill/>
            </a:ln>
            <a:effectLst/>
          </c:spPr>
          <c:invertIfNegative val="0"/>
          <c:cat>
            <c:strRef>
              <c:f>'[Engelsk_Spørgeskema (002).xlsx]Report'!$B$59:$F$60</c:f>
              <c:strCache>
                <c:ptCount val="5"/>
                <c:pt idx="0">
                  <c:v>Disagree strongly</c:v>
                </c:pt>
                <c:pt idx="1">
                  <c:v>Disagree</c:v>
                </c:pt>
                <c:pt idx="2">
                  <c:v>Don't agree or disagree</c:v>
                </c:pt>
                <c:pt idx="3">
                  <c:v>Agree</c:v>
                </c:pt>
                <c:pt idx="4">
                  <c:v>Agree strongly</c:v>
                </c:pt>
              </c:strCache>
              <c:extLst/>
            </c:strRef>
          </c:cat>
          <c:val>
            <c:numRef>
              <c:f>'[Engelsk_Spørgeskema (002).xlsx]Report'!$B$61:$F$61</c:f>
              <c:numCache>
                <c:formatCode>0%</c:formatCode>
                <c:ptCount val="5"/>
                <c:pt idx="0">
                  <c:v>0.02</c:v>
                </c:pt>
                <c:pt idx="1">
                  <c:v>0.04</c:v>
                </c:pt>
                <c:pt idx="2">
                  <c:v>0.1</c:v>
                </c:pt>
                <c:pt idx="3">
                  <c:v>0.32</c:v>
                </c:pt>
                <c:pt idx="4">
                  <c:v>0.5</c:v>
                </c:pt>
              </c:numCache>
            </c:numRef>
          </c:val>
          <c:extLst>
            <c:ext xmlns:c16="http://schemas.microsoft.com/office/drawing/2014/chart" uri="{C3380CC4-5D6E-409C-BE32-E72D297353CC}">
              <c16:uniqueId val="{00000000-67BB-492C-8EF7-EC21CCDBF44A}"/>
            </c:ext>
          </c:extLst>
        </c:ser>
        <c:ser>
          <c:idx val="1"/>
          <c:order val="1"/>
          <c:tx>
            <c:strRef>
              <c:f>'[Engelsk_Spørgeskema (002).xlsx]Report'!$A$62</c:f>
              <c:strCache>
                <c:ptCount val="1"/>
                <c:pt idx="0">
                  <c:v>You find that your manager displays confidence that you will perform your duties when working in a location other than on campus (e.g. from home).
</c:v>
                </c:pt>
              </c:strCache>
            </c:strRef>
          </c:tx>
          <c:spPr>
            <a:solidFill>
              <a:schemeClr val="accent2"/>
            </a:solidFill>
            <a:ln>
              <a:noFill/>
            </a:ln>
            <a:effectLst/>
          </c:spPr>
          <c:invertIfNegative val="0"/>
          <c:cat>
            <c:strRef>
              <c:f>'[Engelsk_Spørgeskema (002).xlsx]Report'!$B$59:$F$60</c:f>
              <c:strCache>
                <c:ptCount val="5"/>
                <c:pt idx="0">
                  <c:v>Disagree strongly</c:v>
                </c:pt>
                <c:pt idx="1">
                  <c:v>Disagree</c:v>
                </c:pt>
                <c:pt idx="2">
                  <c:v>Don't agree or disagree</c:v>
                </c:pt>
                <c:pt idx="3">
                  <c:v>Agree</c:v>
                </c:pt>
                <c:pt idx="4">
                  <c:v>Agree strongly</c:v>
                </c:pt>
              </c:strCache>
              <c:extLst/>
            </c:strRef>
          </c:cat>
          <c:val>
            <c:numRef>
              <c:f>'[Engelsk_Spørgeskema (002).xlsx]Report'!$B$62:$F$62</c:f>
              <c:numCache>
                <c:formatCode>0%</c:formatCode>
                <c:ptCount val="5"/>
                <c:pt idx="0">
                  <c:v>0.01</c:v>
                </c:pt>
                <c:pt idx="1">
                  <c:v>0.01</c:v>
                </c:pt>
                <c:pt idx="2">
                  <c:v>0.06</c:v>
                </c:pt>
                <c:pt idx="3">
                  <c:v>0.22</c:v>
                </c:pt>
                <c:pt idx="4">
                  <c:v>0.66</c:v>
                </c:pt>
              </c:numCache>
            </c:numRef>
          </c:val>
          <c:extLst>
            <c:ext xmlns:c16="http://schemas.microsoft.com/office/drawing/2014/chart" uri="{C3380CC4-5D6E-409C-BE32-E72D297353CC}">
              <c16:uniqueId val="{00000001-67BB-492C-8EF7-EC21CCDBF44A}"/>
            </c:ext>
          </c:extLst>
        </c:ser>
        <c:ser>
          <c:idx val="2"/>
          <c:order val="2"/>
          <c:tx>
            <c:strRef>
              <c:f>'[Engelsk_Spørgeskema (002).xlsx]Report'!$A$63</c:f>
              <c:strCache>
                <c:ptCount val="1"/>
                <c:pt idx="0">
                  <c:v>You find that it is reasons other than the nature of your duties that determine whether you are able to work from locations other than on campus (e.g. your well-being, travel times, personal circumstances, etc.).</c:v>
                </c:pt>
              </c:strCache>
            </c:strRef>
          </c:tx>
          <c:spPr>
            <a:solidFill>
              <a:schemeClr val="accent3"/>
            </a:solidFill>
            <a:ln>
              <a:noFill/>
            </a:ln>
            <a:effectLst/>
          </c:spPr>
          <c:invertIfNegative val="0"/>
          <c:cat>
            <c:strRef>
              <c:f>'[Engelsk_Spørgeskema (002).xlsx]Report'!$B$59:$F$60</c:f>
              <c:strCache>
                <c:ptCount val="5"/>
                <c:pt idx="0">
                  <c:v>Disagree strongly</c:v>
                </c:pt>
                <c:pt idx="1">
                  <c:v>Disagree</c:v>
                </c:pt>
                <c:pt idx="2">
                  <c:v>Don't agree or disagree</c:v>
                </c:pt>
                <c:pt idx="3">
                  <c:v>Agree</c:v>
                </c:pt>
                <c:pt idx="4">
                  <c:v>Agree strongly</c:v>
                </c:pt>
              </c:strCache>
              <c:extLst/>
            </c:strRef>
          </c:cat>
          <c:val>
            <c:numRef>
              <c:f>'[Engelsk_Spørgeskema (002).xlsx]Report'!$B$63:$F$63</c:f>
              <c:numCache>
                <c:formatCode>0%</c:formatCode>
                <c:ptCount val="5"/>
                <c:pt idx="0">
                  <c:v>0.02</c:v>
                </c:pt>
                <c:pt idx="1">
                  <c:v>0.06</c:v>
                </c:pt>
                <c:pt idx="2">
                  <c:v>0.18</c:v>
                </c:pt>
                <c:pt idx="3">
                  <c:v>0.32</c:v>
                </c:pt>
                <c:pt idx="4">
                  <c:v>0.36</c:v>
                </c:pt>
              </c:numCache>
            </c:numRef>
          </c:val>
          <c:extLst>
            <c:ext xmlns:c16="http://schemas.microsoft.com/office/drawing/2014/chart" uri="{C3380CC4-5D6E-409C-BE32-E72D297353CC}">
              <c16:uniqueId val="{00000002-67BB-492C-8EF7-EC21CCDBF44A}"/>
            </c:ext>
          </c:extLst>
        </c:ser>
        <c:ser>
          <c:idx val="3"/>
          <c:order val="3"/>
          <c:tx>
            <c:strRef>
              <c:f>'[Engelsk_Spørgeskema (002).xlsx]Report'!$A$64</c:f>
              <c:strCache>
                <c:ptCount val="1"/>
                <c:pt idx="0">
                  <c:v>You find that your workplace is accommodating if you require an extra pair of headphones, screen, keyboard, or potentially a chair for your home workspace.</c:v>
                </c:pt>
              </c:strCache>
            </c:strRef>
          </c:tx>
          <c:spPr>
            <a:solidFill>
              <a:schemeClr val="accent4"/>
            </a:solidFill>
            <a:ln>
              <a:noFill/>
            </a:ln>
            <a:effectLst/>
          </c:spPr>
          <c:invertIfNegative val="0"/>
          <c:cat>
            <c:strRef>
              <c:f>'[Engelsk_Spørgeskema (002).xlsx]Report'!$B$59:$F$60</c:f>
              <c:strCache>
                <c:ptCount val="5"/>
                <c:pt idx="0">
                  <c:v>Disagree strongly</c:v>
                </c:pt>
                <c:pt idx="1">
                  <c:v>Disagree</c:v>
                </c:pt>
                <c:pt idx="2">
                  <c:v>Don't agree or disagree</c:v>
                </c:pt>
                <c:pt idx="3">
                  <c:v>Agree</c:v>
                </c:pt>
                <c:pt idx="4">
                  <c:v>Agree strongly</c:v>
                </c:pt>
              </c:strCache>
              <c:extLst/>
            </c:strRef>
          </c:cat>
          <c:val>
            <c:numRef>
              <c:f>'[Engelsk_Spørgeskema (002).xlsx]Report'!$B$64:$F$64</c:f>
              <c:numCache>
                <c:formatCode>0%</c:formatCode>
                <c:ptCount val="5"/>
                <c:pt idx="0">
                  <c:v>0.03</c:v>
                </c:pt>
                <c:pt idx="1">
                  <c:v>0.08</c:v>
                </c:pt>
                <c:pt idx="2">
                  <c:v>0.2</c:v>
                </c:pt>
                <c:pt idx="3">
                  <c:v>0.27</c:v>
                </c:pt>
                <c:pt idx="4">
                  <c:v>0.3</c:v>
                </c:pt>
              </c:numCache>
            </c:numRef>
          </c:val>
          <c:extLst>
            <c:ext xmlns:c16="http://schemas.microsoft.com/office/drawing/2014/chart" uri="{C3380CC4-5D6E-409C-BE32-E72D297353CC}">
              <c16:uniqueId val="{00000003-67BB-492C-8EF7-EC21CCDBF44A}"/>
            </c:ext>
          </c:extLst>
        </c:ser>
        <c:dLbls>
          <c:showLegendKey val="0"/>
          <c:showVal val="0"/>
          <c:showCatName val="0"/>
          <c:showSerName val="0"/>
          <c:showPercent val="0"/>
          <c:showBubbleSize val="0"/>
        </c:dLbls>
        <c:gapWidth val="219"/>
        <c:overlap val="-27"/>
        <c:axId val="439725584"/>
        <c:axId val="439718512"/>
      </c:barChart>
      <c:catAx>
        <c:axId val="439725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9718512"/>
        <c:crosses val="autoZero"/>
        <c:auto val="1"/>
        <c:lblAlgn val="ctr"/>
        <c:lblOffset val="100"/>
        <c:noMultiLvlLbl val="0"/>
      </c:catAx>
      <c:valAx>
        <c:axId val="439718512"/>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439725584"/>
        <c:crosses val="autoZero"/>
        <c:crossBetween val="between"/>
      </c:valAx>
      <c:spPr>
        <a:noFill/>
        <a:ln>
          <a:noFill/>
        </a:ln>
        <a:effectLst/>
      </c:spPr>
    </c:plotArea>
    <c:legend>
      <c:legendPos val="b"/>
      <c:layout>
        <c:manualLayout>
          <c:xMode val="edge"/>
          <c:yMode val="edge"/>
          <c:x val="2.6331077377114737E-2"/>
          <c:y val="0.65286308328214993"/>
          <c:w val="0.97263815098166084"/>
          <c:h val="0.30938137118935916"/>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347555341843633E-2"/>
          <c:y val="0.11394777265745008"/>
          <c:w val="0.93007528735418188"/>
          <c:h val="0.46262951002092478"/>
        </c:manualLayout>
      </c:layout>
      <c:barChart>
        <c:barDir val="col"/>
        <c:grouping val="clustered"/>
        <c:varyColors val="0"/>
        <c:ser>
          <c:idx val="0"/>
          <c:order val="0"/>
          <c:tx>
            <c:strRef>
              <c:f>'[Engelsk_Spørgeskema (002).xlsx]Report'!$A$71</c:f>
              <c:strCache>
                <c:ptCount val="1"/>
                <c:pt idx="0">
                  <c:v>You find that you are able to engage in dialogue in your workplace about how to create cohesion in an increasingly digital world.</c:v>
                </c:pt>
              </c:strCache>
            </c:strRef>
          </c:tx>
          <c:spPr>
            <a:solidFill>
              <a:schemeClr val="accent1"/>
            </a:solidFill>
            <a:ln>
              <a:noFill/>
            </a:ln>
            <a:effectLst/>
          </c:spPr>
          <c:invertIfNegative val="0"/>
          <c:cat>
            <c:strRef>
              <c:f>'[Engelsk_Spørgeskema (002).xlsx]Report'!$B$69:$F$70</c:f>
              <c:strCache>
                <c:ptCount val="5"/>
                <c:pt idx="0">
                  <c:v>Disagree strongly</c:v>
                </c:pt>
                <c:pt idx="1">
                  <c:v>Disagree</c:v>
                </c:pt>
                <c:pt idx="2">
                  <c:v>Don't agree or disagree</c:v>
                </c:pt>
                <c:pt idx="3">
                  <c:v>Agree</c:v>
                </c:pt>
                <c:pt idx="4">
                  <c:v>Agree strongly</c:v>
                </c:pt>
              </c:strCache>
              <c:extLst/>
            </c:strRef>
          </c:cat>
          <c:val>
            <c:numRef>
              <c:f>'[Engelsk_Spørgeskema (002).xlsx]Report'!$B$71:$F$71</c:f>
              <c:numCache>
                <c:formatCode>0%</c:formatCode>
                <c:ptCount val="5"/>
                <c:pt idx="0">
                  <c:v>0.03</c:v>
                </c:pt>
                <c:pt idx="1">
                  <c:v>0.14000000000000001</c:v>
                </c:pt>
                <c:pt idx="2">
                  <c:v>0.24</c:v>
                </c:pt>
                <c:pt idx="3">
                  <c:v>0.38</c:v>
                </c:pt>
                <c:pt idx="4">
                  <c:v>0.18</c:v>
                </c:pt>
              </c:numCache>
            </c:numRef>
          </c:val>
          <c:extLst>
            <c:ext xmlns:c16="http://schemas.microsoft.com/office/drawing/2014/chart" uri="{C3380CC4-5D6E-409C-BE32-E72D297353CC}">
              <c16:uniqueId val="{00000000-FE51-4CB5-9472-834BC1F94800}"/>
            </c:ext>
          </c:extLst>
        </c:ser>
        <c:ser>
          <c:idx val="1"/>
          <c:order val="1"/>
          <c:tx>
            <c:strRef>
              <c:f>'[Engelsk_Spørgeskema (002).xlsx]Report'!$A$72</c:f>
              <c:strCache>
                <c:ptCount val="1"/>
                <c:pt idx="0">
                  <c:v>You find that your local managers experiment with your existing facilities to increase the opportunities for virtual collaboration (e.g. access to smaller meeting rooms that are suitable for Zoom meetings).</c:v>
                </c:pt>
              </c:strCache>
            </c:strRef>
          </c:tx>
          <c:spPr>
            <a:solidFill>
              <a:schemeClr val="accent2"/>
            </a:solidFill>
            <a:ln>
              <a:noFill/>
            </a:ln>
            <a:effectLst/>
          </c:spPr>
          <c:invertIfNegative val="0"/>
          <c:cat>
            <c:strRef>
              <c:f>'[Engelsk_Spørgeskema (002).xlsx]Report'!$B$69:$F$70</c:f>
              <c:strCache>
                <c:ptCount val="5"/>
                <c:pt idx="0">
                  <c:v>Disagree strongly</c:v>
                </c:pt>
                <c:pt idx="1">
                  <c:v>Disagree</c:v>
                </c:pt>
                <c:pt idx="2">
                  <c:v>Don't agree or disagree</c:v>
                </c:pt>
                <c:pt idx="3">
                  <c:v>Agree</c:v>
                </c:pt>
                <c:pt idx="4">
                  <c:v>Agree strongly</c:v>
                </c:pt>
              </c:strCache>
              <c:extLst/>
            </c:strRef>
          </c:cat>
          <c:val>
            <c:numRef>
              <c:f>'[Engelsk_Spørgeskema (002).xlsx]Report'!$B$72:$F$72</c:f>
              <c:numCache>
                <c:formatCode>0%</c:formatCode>
                <c:ptCount val="5"/>
                <c:pt idx="0">
                  <c:v>0.04</c:v>
                </c:pt>
                <c:pt idx="1">
                  <c:v>0.18</c:v>
                </c:pt>
                <c:pt idx="2">
                  <c:v>0.27</c:v>
                </c:pt>
                <c:pt idx="3">
                  <c:v>0.28999999999999998</c:v>
                </c:pt>
                <c:pt idx="4">
                  <c:v>0.17</c:v>
                </c:pt>
              </c:numCache>
            </c:numRef>
          </c:val>
          <c:extLst>
            <c:ext xmlns:c16="http://schemas.microsoft.com/office/drawing/2014/chart" uri="{C3380CC4-5D6E-409C-BE32-E72D297353CC}">
              <c16:uniqueId val="{00000001-FE51-4CB5-9472-834BC1F94800}"/>
            </c:ext>
          </c:extLst>
        </c:ser>
        <c:ser>
          <c:idx val="2"/>
          <c:order val="2"/>
          <c:tx>
            <c:strRef>
              <c:f>'[Engelsk_Spørgeskema (002).xlsx]Report'!$A$73</c:f>
              <c:strCache>
                <c:ptCount val="1"/>
                <c:pt idx="0">
                  <c:v>You find that your local managers invest in AV equipment in your existing meeting spaces.</c:v>
                </c:pt>
              </c:strCache>
            </c:strRef>
          </c:tx>
          <c:spPr>
            <a:solidFill>
              <a:schemeClr val="accent3"/>
            </a:solidFill>
            <a:ln>
              <a:noFill/>
            </a:ln>
            <a:effectLst/>
          </c:spPr>
          <c:invertIfNegative val="0"/>
          <c:cat>
            <c:strRef>
              <c:f>'[Engelsk_Spørgeskema (002).xlsx]Report'!$B$69:$F$70</c:f>
              <c:strCache>
                <c:ptCount val="5"/>
                <c:pt idx="0">
                  <c:v>Disagree strongly</c:v>
                </c:pt>
                <c:pt idx="1">
                  <c:v>Disagree</c:v>
                </c:pt>
                <c:pt idx="2">
                  <c:v>Don't agree or disagree</c:v>
                </c:pt>
                <c:pt idx="3">
                  <c:v>Agree</c:v>
                </c:pt>
                <c:pt idx="4">
                  <c:v>Agree strongly</c:v>
                </c:pt>
              </c:strCache>
              <c:extLst/>
            </c:strRef>
          </c:cat>
          <c:val>
            <c:numRef>
              <c:f>'[Engelsk_Spørgeskema (002).xlsx]Report'!$B$73:$F$73</c:f>
              <c:numCache>
                <c:formatCode>0%</c:formatCode>
                <c:ptCount val="5"/>
                <c:pt idx="0">
                  <c:v>0.03</c:v>
                </c:pt>
                <c:pt idx="1">
                  <c:v>0.09</c:v>
                </c:pt>
                <c:pt idx="2">
                  <c:v>0.24</c:v>
                </c:pt>
                <c:pt idx="3">
                  <c:v>0.37</c:v>
                </c:pt>
                <c:pt idx="4">
                  <c:v>0.21</c:v>
                </c:pt>
              </c:numCache>
            </c:numRef>
          </c:val>
          <c:extLst>
            <c:ext xmlns:c16="http://schemas.microsoft.com/office/drawing/2014/chart" uri="{C3380CC4-5D6E-409C-BE32-E72D297353CC}">
              <c16:uniqueId val="{00000002-FE51-4CB5-9472-834BC1F94800}"/>
            </c:ext>
          </c:extLst>
        </c:ser>
        <c:ser>
          <c:idx val="3"/>
          <c:order val="3"/>
          <c:tx>
            <c:strRef>
              <c:f>'[Engelsk_Spørgeskema (002).xlsx]Report'!$A$74</c:f>
              <c:strCache>
                <c:ptCount val="1"/>
                <c:pt idx="0">
                  <c:v>You practise virtual collaboration with your colleagues (e.g. through the use of Teams, calling a colleague, seeking out virtual sparring on Zoom, gaining experience in the use of hybrid meetings, etc.).</c:v>
                </c:pt>
              </c:strCache>
            </c:strRef>
          </c:tx>
          <c:spPr>
            <a:solidFill>
              <a:schemeClr val="accent4"/>
            </a:solidFill>
            <a:ln>
              <a:noFill/>
            </a:ln>
            <a:effectLst/>
          </c:spPr>
          <c:invertIfNegative val="0"/>
          <c:cat>
            <c:strRef>
              <c:f>'[Engelsk_Spørgeskema (002).xlsx]Report'!$B$69:$F$70</c:f>
              <c:strCache>
                <c:ptCount val="5"/>
                <c:pt idx="0">
                  <c:v>Disagree strongly</c:v>
                </c:pt>
                <c:pt idx="1">
                  <c:v>Disagree</c:v>
                </c:pt>
                <c:pt idx="2">
                  <c:v>Don't agree or disagree</c:v>
                </c:pt>
                <c:pt idx="3">
                  <c:v>Agree</c:v>
                </c:pt>
                <c:pt idx="4">
                  <c:v>Agree strongly</c:v>
                </c:pt>
              </c:strCache>
              <c:extLst/>
            </c:strRef>
          </c:cat>
          <c:val>
            <c:numRef>
              <c:f>'[Engelsk_Spørgeskema (002).xlsx]Report'!$B$74:$F$74</c:f>
              <c:numCache>
                <c:formatCode>0%</c:formatCode>
                <c:ptCount val="5"/>
                <c:pt idx="0">
                  <c:v>0.02</c:v>
                </c:pt>
                <c:pt idx="1">
                  <c:v>0.04</c:v>
                </c:pt>
                <c:pt idx="2">
                  <c:v>0.12</c:v>
                </c:pt>
                <c:pt idx="3">
                  <c:v>0.39</c:v>
                </c:pt>
                <c:pt idx="4">
                  <c:v>0.39</c:v>
                </c:pt>
              </c:numCache>
            </c:numRef>
          </c:val>
          <c:extLst>
            <c:ext xmlns:c16="http://schemas.microsoft.com/office/drawing/2014/chart" uri="{C3380CC4-5D6E-409C-BE32-E72D297353CC}">
              <c16:uniqueId val="{00000003-FE51-4CB5-9472-834BC1F94800}"/>
            </c:ext>
          </c:extLst>
        </c:ser>
        <c:dLbls>
          <c:showLegendKey val="0"/>
          <c:showVal val="0"/>
          <c:showCatName val="0"/>
          <c:showSerName val="0"/>
          <c:showPercent val="0"/>
          <c:showBubbleSize val="0"/>
        </c:dLbls>
        <c:gapWidth val="219"/>
        <c:overlap val="-27"/>
        <c:axId val="61956320"/>
        <c:axId val="61955904"/>
      </c:barChart>
      <c:catAx>
        <c:axId val="6195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1955904"/>
        <c:crosses val="autoZero"/>
        <c:auto val="1"/>
        <c:lblAlgn val="ctr"/>
        <c:lblOffset val="100"/>
        <c:noMultiLvlLbl val="0"/>
      </c:catAx>
      <c:valAx>
        <c:axId val="61955904"/>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61956320"/>
        <c:crosses val="autoZero"/>
        <c:crossBetween val="between"/>
      </c:valAx>
      <c:spPr>
        <a:noFill/>
        <a:ln>
          <a:noFill/>
        </a:ln>
        <a:effectLst/>
      </c:spPr>
    </c:plotArea>
    <c:legend>
      <c:legendPos val="b"/>
      <c:layout>
        <c:manualLayout>
          <c:xMode val="edge"/>
          <c:yMode val="edge"/>
          <c:x val="0"/>
          <c:y val="0.64784692236051133"/>
          <c:w val="0.97256718061454039"/>
          <c:h val="0.33371989791598639"/>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63271074831376E-2"/>
          <c:y val="2.8956152467304628E-2"/>
          <c:w val="0.94802954598780265"/>
          <c:h val="0.71024529612795928"/>
        </c:manualLayout>
      </c:layout>
      <c:barChart>
        <c:barDir val="col"/>
        <c:grouping val="clustered"/>
        <c:varyColors val="0"/>
        <c:ser>
          <c:idx val="0"/>
          <c:order val="0"/>
          <c:tx>
            <c:strRef>
              <c:f>'[Engelsk_Spørgeskema (002).xlsx]Report'!$A$81</c:f>
              <c:strCache>
                <c:ptCount val="1"/>
                <c:pt idx="0">
                  <c:v>You find that in the event of child sickness, you are able to register your absence flexibly.
</c:v>
                </c:pt>
              </c:strCache>
            </c:strRef>
          </c:tx>
          <c:spPr>
            <a:solidFill>
              <a:schemeClr val="accent1"/>
            </a:solidFill>
            <a:ln>
              <a:noFill/>
            </a:ln>
            <a:effectLst/>
          </c:spPr>
          <c:invertIfNegative val="0"/>
          <c:cat>
            <c:strRef>
              <c:f>'[Engelsk_Spørgeskema (002).xlsx]Report'!$B$79:$G$79</c:f>
              <c:strCache>
                <c:ptCount val="6"/>
                <c:pt idx="0">
                  <c:v>Disagree strongly</c:v>
                </c:pt>
                <c:pt idx="1">
                  <c:v>Disagree</c:v>
                </c:pt>
                <c:pt idx="2">
                  <c:v>Don't agree or disagree</c:v>
                </c:pt>
                <c:pt idx="3">
                  <c:v>Agree</c:v>
                </c:pt>
                <c:pt idx="4">
                  <c:v>Agree strongly</c:v>
                </c:pt>
                <c:pt idx="5">
                  <c:v>Not applicable</c:v>
                </c:pt>
              </c:strCache>
            </c:strRef>
          </c:cat>
          <c:val>
            <c:numRef>
              <c:f>'[Engelsk_Spørgeskema (002).xlsx]Report'!$B$81:$G$81</c:f>
              <c:numCache>
                <c:formatCode>0%</c:formatCode>
                <c:ptCount val="6"/>
                <c:pt idx="0">
                  <c:v>0.01</c:v>
                </c:pt>
                <c:pt idx="1">
                  <c:v>0.02</c:v>
                </c:pt>
                <c:pt idx="2">
                  <c:v>7.0000000000000007E-2</c:v>
                </c:pt>
                <c:pt idx="3">
                  <c:v>0.14000000000000001</c:v>
                </c:pt>
                <c:pt idx="4">
                  <c:v>0.18</c:v>
                </c:pt>
                <c:pt idx="5">
                  <c:v>0.57999999999999996</c:v>
                </c:pt>
              </c:numCache>
            </c:numRef>
          </c:val>
          <c:extLst>
            <c:ext xmlns:c16="http://schemas.microsoft.com/office/drawing/2014/chart" uri="{C3380CC4-5D6E-409C-BE32-E72D297353CC}">
              <c16:uniqueId val="{00000000-0171-44AF-86C7-8E52775C8E50}"/>
            </c:ext>
          </c:extLst>
        </c:ser>
        <c:ser>
          <c:idx val="1"/>
          <c:order val="1"/>
          <c:tx>
            <c:strRef>
              <c:f>'[Engelsk_Spørgeskema (002).xlsx]Report'!$A$82</c:f>
              <c:strCache>
                <c:ptCount val="1"/>
                <c:pt idx="0">
                  <c:v>You find that it is legitimate to work from home if you are concerned that you may be infectious.</c:v>
                </c:pt>
              </c:strCache>
            </c:strRef>
          </c:tx>
          <c:spPr>
            <a:solidFill>
              <a:schemeClr val="accent2"/>
            </a:solidFill>
            <a:ln>
              <a:noFill/>
            </a:ln>
            <a:effectLst/>
          </c:spPr>
          <c:invertIfNegative val="0"/>
          <c:cat>
            <c:strRef>
              <c:f>'[Engelsk_Spørgeskema (002).xlsx]Report'!$B$79:$G$79</c:f>
              <c:strCache>
                <c:ptCount val="6"/>
                <c:pt idx="0">
                  <c:v>Disagree strongly</c:v>
                </c:pt>
                <c:pt idx="1">
                  <c:v>Disagree</c:v>
                </c:pt>
                <c:pt idx="2">
                  <c:v>Don't agree or disagree</c:v>
                </c:pt>
                <c:pt idx="3">
                  <c:v>Agree</c:v>
                </c:pt>
                <c:pt idx="4">
                  <c:v>Agree strongly</c:v>
                </c:pt>
                <c:pt idx="5">
                  <c:v>Not applicable</c:v>
                </c:pt>
              </c:strCache>
            </c:strRef>
          </c:cat>
          <c:val>
            <c:numRef>
              <c:f>'[Engelsk_Spørgeskema (002).xlsx]Report'!$B$82:$G$82</c:f>
              <c:numCache>
                <c:formatCode>0%</c:formatCode>
                <c:ptCount val="6"/>
                <c:pt idx="0">
                  <c:v>0.01</c:v>
                </c:pt>
                <c:pt idx="1">
                  <c:v>0.01</c:v>
                </c:pt>
                <c:pt idx="2">
                  <c:v>0.05</c:v>
                </c:pt>
                <c:pt idx="3">
                  <c:v>0.26</c:v>
                </c:pt>
                <c:pt idx="4">
                  <c:v>0.63</c:v>
                </c:pt>
                <c:pt idx="5">
                  <c:v>0.03</c:v>
                </c:pt>
              </c:numCache>
            </c:numRef>
          </c:val>
          <c:extLst>
            <c:ext xmlns:c16="http://schemas.microsoft.com/office/drawing/2014/chart" uri="{C3380CC4-5D6E-409C-BE32-E72D297353CC}">
              <c16:uniqueId val="{00000001-0171-44AF-86C7-8E52775C8E50}"/>
            </c:ext>
          </c:extLst>
        </c:ser>
        <c:dLbls>
          <c:showLegendKey val="0"/>
          <c:showVal val="0"/>
          <c:showCatName val="0"/>
          <c:showSerName val="0"/>
          <c:showPercent val="0"/>
          <c:showBubbleSize val="0"/>
        </c:dLbls>
        <c:gapWidth val="219"/>
        <c:overlap val="-27"/>
        <c:axId val="557200319"/>
        <c:axId val="557204895"/>
      </c:barChart>
      <c:catAx>
        <c:axId val="557200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7204895"/>
        <c:crosses val="autoZero"/>
        <c:auto val="1"/>
        <c:lblAlgn val="ctr"/>
        <c:lblOffset val="100"/>
        <c:noMultiLvlLbl val="0"/>
      </c:catAx>
      <c:valAx>
        <c:axId val="557204895"/>
        <c:scaling>
          <c:orientation val="minMax"/>
          <c:max val="0.8"/>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557200319"/>
        <c:crosses val="autoZero"/>
        <c:crossBetween val="between"/>
      </c:valAx>
      <c:spPr>
        <a:noFill/>
        <a:ln>
          <a:noFill/>
        </a:ln>
        <a:effectLst/>
      </c:spPr>
    </c:plotArea>
    <c:legend>
      <c:legendPos val="b"/>
      <c:layout>
        <c:manualLayout>
          <c:xMode val="edge"/>
          <c:yMode val="edge"/>
          <c:x val="1.703610682114371E-3"/>
          <c:y val="0.84335488428317251"/>
          <c:w val="0.73174580709359105"/>
          <c:h val="0.1355860957406059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1" y="0"/>
            <a:ext cx="4301543" cy="7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62" tIns="66381" rIns="132762" bIns="66381" numCol="1" anchor="t" anchorCtr="0" compatLnSpc="1">
            <a:prstTxWarp prst="textNoShape">
              <a:avLst/>
            </a:prstTxWarp>
          </a:bodyPr>
          <a:lstStyle>
            <a:lvl1pPr eaLnBrk="0" hangingPunct="0">
              <a:spcBef>
                <a:spcPct val="0"/>
              </a:spcBef>
              <a:defRPr sz="1700"/>
            </a:lvl1pPr>
          </a:lstStyle>
          <a:p>
            <a:endParaRPr lang="da-DK">
              <a:latin typeface="Arial" panose="020B0604020202020204" pitchFamily="34" charset="0"/>
            </a:endParaRPr>
          </a:p>
        </p:txBody>
      </p:sp>
      <p:sp>
        <p:nvSpPr>
          <p:cNvPr id="63491" name="Rectangle 3"/>
          <p:cNvSpPr>
            <a:spLocks noGrp="1" noChangeArrowheads="1"/>
          </p:cNvSpPr>
          <p:nvPr>
            <p:ph type="dt" sz="quarter" idx="1"/>
          </p:nvPr>
        </p:nvSpPr>
        <p:spPr bwMode="auto">
          <a:xfrm>
            <a:off x="5622799" y="0"/>
            <a:ext cx="4301543" cy="7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62" tIns="66381" rIns="132762" bIns="66381" numCol="1" anchor="t" anchorCtr="0" compatLnSpc="1">
            <a:prstTxWarp prst="textNoShape">
              <a:avLst/>
            </a:prstTxWarp>
          </a:bodyPr>
          <a:lstStyle>
            <a:lvl1pPr algn="r" eaLnBrk="0" hangingPunct="0">
              <a:spcBef>
                <a:spcPct val="0"/>
              </a:spcBef>
              <a:defRPr sz="1700"/>
            </a:lvl1pPr>
          </a:lstStyle>
          <a:p>
            <a:endParaRPr lang="da-DK">
              <a:latin typeface="Arial" panose="020B0604020202020204" pitchFamily="34" charset="0"/>
            </a:endParaRPr>
          </a:p>
        </p:txBody>
      </p:sp>
      <p:sp>
        <p:nvSpPr>
          <p:cNvPr id="63492" name="Rectangle 4"/>
          <p:cNvSpPr>
            <a:spLocks noGrp="1" noChangeArrowheads="1"/>
          </p:cNvSpPr>
          <p:nvPr>
            <p:ph type="ftr" sz="quarter" idx="2"/>
          </p:nvPr>
        </p:nvSpPr>
        <p:spPr bwMode="auto">
          <a:xfrm>
            <a:off x="1" y="13635482"/>
            <a:ext cx="4301543" cy="7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62" tIns="66381" rIns="132762" bIns="66381" numCol="1" anchor="b" anchorCtr="0" compatLnSpc="1">
            <a:prstTxWarp prst="textNoShape">
              <a:avLst/>
            </a:prstTxWarp>
          </a:bodyPr>
          <a:lstStyle>
            <a:lvl1pPr eaLnBrk="0" hangingPunct="0">
              <a:spcBef>
                <a:spcPct val="0"/>
              </a:spcBef>
              <a:defRPr sz="1700"/>
            </a:lvl1pPr>
          </a:lstStyle>
          <a:p>
            <a:endParaRPr lang="da-DK">
              <a:latin typeface="Arial" panose="020B0604020202020204" pitchFamily="34" charset="0"/>
            </a:endParaRPr>
          </a:p>
        </p:txBody>
      </p:sp>
      <p:sp>
        <p:nvSpPr>
          <p:cNvPr id="63493" name="Rectangle 5"/>
          <p:cNvSpPr>
            <a:spLocks noGrp="1" noChangeArrowheads="1"/>
          </p:cNvSpPr>
          <p:nvPr>
            <p:ph type="sldNum" sz="quarter" idx="3"/>
          </p:nvPr>
        </p:nvSpPr>
        <p:spPr bwMode="auto">
          <a:xfrm>
            <a:off x="5622799" y="13635482"/>
            <a:ext cx="4301543" cy="717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32762" tIns="66381" rIns="132762" bIns="66381" numCol="1" anchor="b" anchorCtr="0" compatLnSpc="1">
            <a:prstTxWarp prst="textNoShape">
              <a:avLst/>
            </a:prstTxWarp>
          </a:bodyPr>
          <a:lstStyle>
            <a:lvl1pPr algn="r" eaLnBrk="0" hangingPunct="0">
              <a:spcBef>
                <a:spcPct val="0"/>
              </a:spcBef>
              <a:defRPr sz="1700"/>
            </a:lvl1pPr>
          </a:lstStyle>
          <a:p>
            <a:fld id="{491ECFBD-4A0D-4BCF-98A8-E205F44719BF}" type="slidenum">
              <a:rPr lang="da-DK" smtClean="0">
                <a:latin typeface="Arial" panose="020B0604020202020204" pitchFamily="34" charset="0"/>
              </a:rPr>
              <a:t>‹nr.›</a:t>
            </a:fld>
            <a:endParaRPr lang="da-DK">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4301543" cy="71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32762" tIns="66381" rIns="132762" bIns="66381" numCol="1" anchor="t" anchorCtr="0" compatLnSpc="1">
            <a:prstTxWarp prst="textNoShape">
              <a:avLst/>
            </a:prstTxWarp>
          </a:bodyPr>
          <a:lstStyle>
            <a:lvl1pPr eaLnBrk="0" hangingPunct="0">
              <a:spcBef>
                <a:spcPct val="0"/>
              </a:spcBef>
              <a:defRPr sz="1700">
                <a:latin typeface="Arial" panose="020B0604020202020204" pitchFamily="34" charset="0"/>
              </a:defRPr>
            </a:lvl1pPr>
          </a:lstStyle>
          <a:p>
            <a:endParaRPr lang="da-DK"/>
          </a:p>
        </p:txBody>
      </p:sp>
      <p:sp>
        <p:nvSpPr>
          <p:cNvPr id="3075" name="Rectangle 3"/>
          <p:cNvSpPr>
            <a:spLocks noGrp="1" noChangeArrowheads="1"/>
          </p:cNvSpPr>
          <p:nvPr>
            <p:ph type="dt" idx="1"/>
          </p:nvPr>
        </p:nvSpPr>
        <p:spPr bwMode="auto">
          <a:xfrm>
            <a:off x="5625096" y="0"/>
            <a:ext cx="4301543" cy="71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32762" tIns="66381" rIns="132762" bIns="66381" numCol="1" anchor="t" anchorCtr="0" compatLnSpc="1">
            <a:prstTxWarp prst="textNoShape">
              <a:avLst/>
            </a:prstTxWarp>
          </a:bodyPr>
          <a:lstStyle>
            <a:lvl1pPr algn="r" eaLnBrk="0" hangingPunct="0">
              <a:spcBef>
                <a:spcPct val="0"/>
              </a:spcBef>
              <a:defRPr sz="1700">
                <a:latin typeface="Arial" panose="020B0604020202020204" pitchFamily="34" charset="0"/>
              </a:defRPr>
            </a:lvl1pPr>
          </a:lstStyle>
          <a:p>
            <a:endParaRPr lang="da-DK"/>
          </a:p>
        </p:txBody>
      </p:sp>
      <p:sp>
        <p:nvSpPr>
          <p:cNvPr id="3076" name="Rectangle 4"/>
          <p:cNvSpPr>
            <a:spLocks noGrp="1" noRot="1" noChangeAspect="1" noChangeArrowheads="1" noTextEdit="1"/>
          </p:cNvSpPr>
          <p:nvPr>
            <p:ph type="sldImg" idx="2"/>
          </p:nvPr>
        </p:nvSpPr>
        <p:spPr bwMode="auto">
          <a:xfrm>
            <a:off x="177800" y="1076325"/>
            <a:ext cx="9571038" cy="53848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1323552" y="6818988"/>
            <a:ext cx="7279535" cy="64600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32762" tIns="66381" rIns="132762" bIns="66381" numCol="1" anchor="t" anchorCtr="0" compatLnSpc="1">
            <a:prstTxWarp prst="textNoShape">
              <a:avLst/>
            </a:prstTxWarp>
          </a:bodyPr>
          <a:lstStyle/>
          <a:p>
            <a:pPr lvl="0"/>
            <a:r>
              <a:rPr lang="da-DK" err="1"/>
              <a:t>Click to edit Master text styles</a:t>
            </a:r>
            <a:endParaRPr lang="da-DK"/>
          </a:p>
          <a:p>
            <a:pPr lvl="1"/>
            <a:r>
              <a:rPr lang="da-DK"/>
              <a:t>Second level</a:t>
            </a:r>
          </a:p>
          <a:p>
            <a:pPr lvl="2"/>
            <a:r>
              <a:rPr lang="da-DK"/>
              <a:t>Third level</a:t>
            </a:r>
          </a:p>
          <a:p>
            <a:pPr lvl="3"/>
            <a:r>
              <a:rPr lang="da-DK" err="1"/>
              <a:t>Fourth level</a:t>
            </a:r>
            <a:endParaRPr lang="da-DK"/>
          </a:p>
          <a:p>
            <a:pPr lvl="4"/>
            <a:r>
              <a:rPr lang="da-DK"/>
              <a:t>Fifth level</a:t>
            </a:r>
          </a:p>
        </p:txBody>
      </p:sp>
      <p:sp>
        <p:nvSpPr>
          <p:cNvPr id="3078" name="Rectangle 6"/>
          <p:cNvSpPr>
            <a:spLocks noGrp="1" noChangeArrowheads="1"/>
          </p:cNvSpPr>
          <p:nvPr>
            <p:ph type="ftr" sz="quarter" idx="4"/>
          </p:nvPr>
        </p:nvSpPr>
        <p:spPr bwMode="auto">
          <a:xfrm>
            <a:off x="1" y="13637975"/>
            <a:ext cx="4301543" cy="71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32762" tIns="66381" rIns="132762" bIns="66381" numCol="1" anchor="b" anchorCtr="0" compatLnSpc="1">
            <a:prstTxWarp prst="textNoShape">
              <a:avLst/>
            </a:prstTxWarp>
          </a:bodyPr>
          <a:lstStyle>
            <a:lvl1pPr eaLnBrk="0" hangingPunct="0">
              <a:spcBef>
                <a:spcPct val="0"/>
              </a:spcBef>
              <a:defRPr sz="1700">
                <a:latin typeface="Arial" panose="020B0604020202020204" pitchFamily="34" charset="0"/>
              </a:defRPr>
            </a:lvl1pPr>
          </a:lstStyle>
          <a:p>
            <a:endParaRPr lang="da-DK"/>
          </a:p>
        </p:txBody>
      </p:sp>
      <p:sp>
        <p:nvSpPr>
          <p:cNvPr id="3079" name="Rectangle 7"/>
          <p:cNvSpPr>
            <a:spLocks noGrp="1" noChangeArrowheads="1"/>
          </p:cNvSpPr>
          <p:nvPr>
            <p:ph type="sldNum" sz="quarter" idx="5"/>
          </p:nvPr>
        </p:nvSpPr>
        <p:spPr bwMode="auto">
          <a:xfrm>
            <a:off x="5625096" y="13637975"/>
            <a:ext cx="4301543" cy="71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132762" tIns="66381" rIns="132762" bIns="66381" numCol="1" anchor="b" anchorCtr="0" compatLnSpc="1">
            <a:prstTxWarp prst="textNoShape">
              <a:avLst/>
            </a:prstTxWarp>
          </a:bodyPr>
          <a:lstStyle>
            <a:lvl1pPr algn="r" eaLnBrk="0" hangingPunct="0">
              <a:spcBef>
                <a:spcPct val="0"/>
              </a:spcBef>
              <a:defRPr sz="1700">
                <a:latin typeface="Arial" panose="020B0604020202020204" pitchFamily="34" charset="0"/>
              </a:defRPr>
            </a:lvl1pPr>
          </a:lstStyle>
          <a:p>
            <a:fld id="{C734BB09-483B-4C4B-A5A4-C02A22055B01}" type="slidenum">
              <a:rPr lang="da-DK" smtClean="0"/>
              <a:t>‹nr.›</a:t>
            </a:fld>
            <a:endParaRPr lang="da-DK"/>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734BB09-483B-4C4B-A5A4-C02A22055B01}" type="slidenum">
              <a:rPr lang="da-DK" smtClean="0"/>
              <a:t>1</a:t>
            </a:fld>
            <a:endParaRPr lang="da-DK"/>
          </a:p>
        </p:txBody>
      </p:sp>
    </p:spTree>
    <p:extLst>
      <p:ext uri="{BB962C8B-B14F-4D97-AF65-F5344CB8AC3E}">
        <p14:creationId xmlns:p14="http://schemas.microsoft.com/office/powerpoint/2010/main" val="1005406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C734BB09-483B-4C4B-A5A4-C02A22055B01}" type="slidenum">
              <a:rPr lang="da-DK" smtClean="0"/>
              <a:t>2</a:t>
            </a:fld>
            <a:endParaRPr lang="da-DK"/>
          </a:p>
        </p:txBody>
      </p:sp>
    </p:spTree>
    <p:extLst>
      <p:ext uri="{BB962C8B-B14F-4D97-AF65-F5344CB8AC3E}">
        <p14:creationId xmlns:p14="http://schemas.microsoft.com/office/powerpoint/2010/main" val="810132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da-DK"/>
              <a:t>Attraktiv arbejdsplads, der kan tiltrække, udvikle og fastholde de bedste medarbejdere</a:t>
            </a:r>
          </a:p>
          <a:p>
            <a:pPr marL="171450" indent="-171450">
              <a:buFont typeface="Arial" panose="020B0604020202020204" pitchFamily="34" charset="0"/>
              <a:buChar char="•"/>
            </a:pPr>
            <a:r>
              <a:rPr lang="da-DK"/>
              <a:t>Desuden er DTU’s ledelse</a:t>
            </a:r>
            <a:r>
              <a:rPr lang="da-DK" baseline="0"/>
              <a:t> opmærksomme på at de svære arbejdsvilkår under corona ikke kunne afløses i faldende produktivitet, innovation, krativitet etc. </a:t>
            </a:r>
            <a:endParaRPr lang="da-DK"/>
          </a:p>
        </p:txBody>
      </p:sp>
      <p:sp>
        <p:nvSpPr>
          <p:cNvPr id="4" name="Slide Number Placeholder 3"/>
          <p:cNvSpPr>
            <a:spLocks noGrp="1"/>
          </p:cNvSpPr>
          <p:nvPr>
            <p:ph type="sldNum" sz="quarter" idx="10"/>
          </p:nvPr>
        </p:nvSpPr>
        <p:spPr/>
        <p:txBody>
          <a:bodyPr/>
          <a:lstStyle/>
          <a:p>
            <a:fld id="{C734BB09-483B-4C4B-A5A4-C02A22055B01}" type="slidenum">
              <a:rPr lang="da-DK" smtClean="0"/>
              <a:t>4</a:t>
            </a:fld>
            <a:endParaRPr lang="da-DK"/>
          </a:p>
        </p:txBody>
      </p:sp>
    </p:spTree>
    <p:extLst>
      <p:ext uri="{BB962C8B-B14F-4D97-AF65-F5344CB8AC3E}">
        <p14:creationId xmlns:p14="http://schemas.microsoft.com/office/powerpoint/2010/main" val="2300905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Alle har ret til en dialog med egen leder og ønsker til fleksibilitet. </a:t>
            </a:r>
          </a:p>
          <a:p>
            <a:r>
              <a:rPr lang="en-US"/>
              <a:t>I den dialog er det</a:t>
            </a:r>
            <a:r>
              <a:rPr lang="en-US" baseline="0"/>
              <a:t> oplagt at komme omrking disse tre emner</a:t>
            </a:r>
            <a:endParaRPr lang="en-US"/>
          </a:p>
        </p:txBody>
      </p:sp>
      <p:sp>
        <p:nvSpPr>
          <p:cNvPr id="4" name="Slide Number Placeholder 3"/>
          <p:cNvSpPr>
            <a:spLocks noGrp="1"/>
          </p:cNvSpPr>
          <p:nvPr>
            <p:ph type="sldNum" sz="quarter" idx="10"/>
          </p:nvPr>
        </p:nvSpPr>
        <p:spPr/>
        <p:txBody>
          <a:bodyPr/>
          <a:lstStyle/>
          <a:p>
            <a:fld id="{C734BB09-483B-4C4B-A5A4-C02A22055B01}" type="slidenum">
              <a:rPr lang="da-DK" smtClean="0"/>
              <a:t>5</a:t>
            </a:fld>
            <a:endParaRPr lang="da-DK"/>
          </a:p>
        </p:txBody>
      </p:sp>
    </p:spTree>
    <p:extLst>
      <p:ext uri="{BB962C8B-B14F-4D97-AF65-F5344CB8AC3E}">
        <p14:creationId xmlns:p14="http://schemas.microsoft.com/office/powerpoint/2010/main" val="645207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C734BB09-483B-4C4B-A5A4-C02A22055B01}" type="slidenum">
              <a:rPr lang="da-DK" smtClean="0"/>
              <a:t>9</a:t>
            </a:fld>
            <a:endParaRPr lang="da-DK"/>
          </a:p>
        </p:txBody>
      </p:sp>
    </p:spTree>
    <p:extLst>
      <p:ext uri="{BB962C8B-B14F-4D97-AF65-F5344CB8AC3E}">
        <p14:creationId xmlns:p14="http://schemas.microsoft.com/office/powerpoint/2010/main" val="56451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C734BB09-483B-4C4B-A5A4-C02A22055B01}" type="slidenum">
              <a:rPr lang="da-DK" smtClean="0"/>
              <a:t>20</a:t>
            </a:fld>
            <a:endParaRPr lang="da-DK"/>
          </a:p>
        </p:txBody>
      </p:sp>
    </p:spTree>
    <p:extLst>
      <p:ext uri="{BB962C8B-B14F-4D97-AF65-F5344CB8AC3E}">
        <p14:creationId xmlns:p14="http://schemas.microsoft.com/office/powerpoint/2010/main" val="16623493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endParaRPr lang="da-DK"/>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endParaRPr lang="da-DK"/>
          </a:p>
        </p:txBody>
      </p:sp>
      <p:sp>
        <p:nvSpPr>
          <p:cNvPr id="4" name="Date Placeholder 3"/>
          <p:cNvSpPr>
            <a:spLocks noGrp="1"/>
          </p:cNvSpPr>
          <p:nvPr>
            <p:ph type="dt" sz="half" idx="10"/>
          </p:nvPr>
        </p:nvSpPr>
        <p:spPr/>
        <p:txBody>
          <a:bodyPr/>
          <a:lstStyle/>
          <a:p>
            <a:fld id="{83F2FADC-AA78-4513-9476-9C00C82C5534}" type="datetime1">
              <a:rPr lang="da-DK" smtClean="0"/>
              <a:t>31-08-2022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309360183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F4F9E0F9-B70F-49B5-8927-AEED3689E522}" type="datetime1">
              <a:rPr lang="da-DK" smtClean="0"/>
              <a:t>31-08-2022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394413254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da-DK"/>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BD3A01AF-21A6-4AA4-AACA-A4515438FD35}" type="datetime1">
              <a:rPr lang="da-DK" smtClean="0"/>
              <a:t>31-08-2022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367978293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0" y="0"/>
            <a:ext cx="12193200" cy="6861600"/>
          </a:xfrm>
          <a:prstGeom prst="rect">
            <a:avLst/>
          </a:prstGeom>
          <a:solidFill>
            <a:srgbClr val="FC7634"/>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da-DK" sz="1600" b="0" i="0" u="none" strike="noStrike" cap="none" normalizeH="0" baseline="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flipH="1">
            <a:off x="0" y="6912000"/>
            <a:ext cx="0" cy="0"/>
          </a:xfrm>
          <a:prstGeom prst="rect">
            <a:avLst/>
          </a:prstGeom>
        </p:spPr>
        <p:txBody>
          <a:bodyPr/>
          <a:lstStyle>
            <a:lvl1pPr>
              <a:defRPr>
                <a:noFill/>
              </a:defRPr>
            </a:lvl1pPr>
          </a:lstStyle>
          <a:p>
            <a:fld id="{C9E6DF77-10EA-4D4D-9675-E0B217203BAB}" type="datetime1">
              <a:rPr lang="da-DK" smtClean="0"/>
              <a:t>31-08-2022</a:t>
            </a:fld>
            <a:endParaRPr lang="da-DK"/>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flipH="1">
            <a:off x="0" y="6912000"/>
            <a:ext cx="0" cy="0"/>
          </a:xfrm>
        </p:spPr>
        <p:txBody>
          <a:bodyPr/>
          <a:lstStyle>
            <a:lvl1pPr>
              <a:defRPr>
                <a:noFill/>
              </a:defRPr>
            </a:lvl1pPr>
          </a:lstStyle>
          <a:p>
            <a:endParaRPr lang="da-DK"/>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H="1" flipV="1">
            <a:off x="0" y="6912000"/>
            <a:ext cx="0" cy="0"/>
          </a:xfrm>
        </p:spPr>
        <p:txBody>
          <a:bodyPr/>
          <a:lstStyle>
            <a:lvl1pPr>
              <a:defRPr>
                <a:noFill/>
              </a:defRPr>
            </a:lvl1pPr>
          </a:lstStyle>
          <a:p>
            <a:fld id="{24C8C45C-947F-4981-8B3F-4F32E973C901}" type="slidenum">
              <a:rPr lang="da-DK" smtClean="0"/>
              <a:t>‹nr.›</a:t>
            </a:fld>
            <a:endParaRPr lang="da-DK"/>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a:p>
        </p:txBody>
      </p:sp>
    </p:spTree>
    <p:extLst>
      <p:ext uri="{BB962C8B-B14F-4D97-AF65-F5344CB8AC3E}">
        <p14:creationId xmlns:p14="http://schemas.microsoft.com/office/powerpoint/2010/main" val="232330005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ront A">
    <p:bg>
      <p:bgPr>
        <a:solidFill>
          <a:schemeClr val="accent6"/>
        </a:solidFill>
        <a:effectLst/>
      </p:bgPr>
    </p:bg>
    <p:spTree>
      <p:nvGrpSpPr>
        <p:cNvPr id="1" name=""/>
        <p:cNvGrpSpPr/>
        <p:nvPr/>
      </p:nvGrpSpPr>
      <p:grpSpPr>
        <a:xfrm>
          <a:off x="0" y="0"/>
          <a:ext cx="0" cy="0"/>
          <a:chOff x="0" y="0"/>
          <a:chExt cx="0" cy="0"/>
        </a:xfrm>
      </p:grpSpPr>
      <p:sp>
        <p:nvSpPr>
          <p:cNvPr id="2" name="Background"/>
          <p:cNvSpPr/>
          <p:nvPr userDrawn="1"/>
        </p:nvSpPr>
        <p:spPr bwMode="auto">
          <a:xfrm flipH="1">
            <a:off x="0" y="0"/>
            <a:ext cx="0" cy="0"/>
          </a:xfrm>
          <a:prstGeom prst="rect">
            <a:avLst/>
          </a:prstGeom>
          <a:solidFill>
            <a:srgbClr val="FC7634"/>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da-DK" sz="1600" b="0" i="0" u="none" strike="noStrike" cap="none" normalizeH="0" baseline="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bg1"/>
                </a:solidFill>
              </a:defRPr>
            </a:lvl1pPr>
          </a:lstStyle>
          <a:p>
            <a:pPr lvl="0"/>
            <a:r>
              <a:rPr lang="da-DK" noProof="0"/>
              <a:t>Click to edit Master title style</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ct val="0"/>
              </a:spcBef>
              <a:buFontTx/>
              <a:buNone/>
              <a:defRPr sz="3000">
                <a:solidFill>
                  <a:schemeClr val="bg1"/>
                </a:solidFill>
              </a:defRPr>
            </a:lvl1pPr>
          </a:lstStyle>
          <a:p>
            <a:pPr lvl="0"/>
            <a:r>
              <a:rPr lang="da-DK" noProof="0"/>
              <a:t>Click to edit Master subtitle style</a:t>
            </a:r>
            <a:endParaRPr lang="da-DK"/>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da-DK"/>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t>‹nr.›</a:t>
            </a:fld>
            <a:endParaRPr lang="da-DK"/>
          </a:p>
        </p:txBody>
      </p:sp>
    </p:spTree>
    <p:extLst>
      <p:ext uri="{BB962C8B-B14F-4D97-AF65-F5344CB8AC3E}">
        <p14:creationId xmlns:p14="http://schemas.microsoft.com/office/powerpoint/2010/main" val="3492117139"/>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pos="156">
          <p15:clr>
            <a:srgbClr val="F26B43"/>
          </p15:clr>
        </p15:guide>
        <p15:guide id="2" pos="6984">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da-DK"/>
              <a:t>Click to edit Master title style</a:t>
            </a:r>
          </a:p>
        </p:txBody>
      </p:sp>
      <p:sp>
        <p:nvSpPr>
          <p:cNvPr id="3" name="Content Placeholder 2"/>
          <p:cNvSpPr>
            <a:spLocks noGrp="1"/>
          </p:cNvSpPr>
          <p:nvPr>
            <p:ph idx="1"/>
          </p:nvPr>
        </p:nvSpPr>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da-DK"/>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3033477135"/>
      </p:ext>
    </p:extLst>
  </p:cSld>
  <p:clrMapOvr>
    <a:masterClrMapping/>
  </p:clrMapOvr>
  <p:transition/>
  <p:extLst>
    <p:ext uri="{DCECCB84-F9BA-43D5-87BE-67443E8EF086}">
      <p15:sldGuideLst xmlns:p15="http://schemas.microsoft.com/office/powerpoint/2012/main">
        <p15:guide id="1" pos="6984">
          <p15:clr>
            <a:srgbClr val="F26B43"/>
          </p15:clr>
        </p15:guide>
        <p15:guide id="2" pos="1117">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249859" y="3545117"/>
            <a:ext cx="10840028" cy="2706458"/>
          </a:xfrm>
        </p:spPr>
        <p:txBody>
          <a:bodyPr anchor="t" anchorCtr="0"/>
          <a:lstStyle>
            <a:lvl1pPr>
              <a:lnSpc>
                <a:spcPct val="93000"/>
              </a:lnSpc>
              <a:defRPr sz="8000">
                <a:solidFill>
                  <a:schemeClr val="tx1"/>
                </a:solidFill>
              </a:defRPr>
            </a:lvl1pPr>
          </a:lstStyle>
          <a:p>
            <a:pPr lvl="0"/>
            <a:r>
              <a:rPr lang="da-DK" noProof="0"/>
              <a:t>Click to edit Master title style</a:t>
            </a:r>
          </a:p>
        </p:txBody>
      </p:sp>
      <p:sp>
        <p:nvSpPr>
          <p:cNvPr id="114691" name="Rectangle 3"/>
          <p:cNvSpPr>
            <a:spLocks noGrp="1" noChangeArrowheads="1"/>
          </p:cNvSpPr>
          <p:nvPr>
            <p:ph type="subTitle" idx="1"/>
          </p:nvPr>
        </p:nvSpPr>
        <p:spPr>
          <a:xfrm>
            <a:off x="247072" y="1704975"/>
            <a:ext cx="10840028" cy="1660654"/>
          </a:xfrm>
        </p:spPr>
        <p:txBody>
          <a:bodyPr anchor="b" anchorCtr="0"/>
          <a:lstStyle>
            <a:lvl1pPr marL="0" indent="0">
              <a:lnSpc>
                <a:spcPct val="110000"/>
              </a:lnSpc>
              <a:spcBef>
                <a:spcPct val="0"/>
              </a:spcBef>
              <a:buFontTx/>
              <a:buNone/>
              <a:defRPr sz="3000">
                <a:solidFill>
                  <a:schemeClr val="tx1"/>
                </a:solidFill>
              </a:defRPr>
            </a:lvl1pPr>
          </a:lstStyle>
          <a:p>
            <a:pPr lvl="0"/>
            <a:r>
              <a:rPr lang="da-DK" noProof="0"/>
              <a:t>Click to edit Master subtitle style</a:t>
            </a:r>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da-DK"/>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da-DK" smtClean="0"/>
              <a:t>‹nr.›</a:t>
            </a:fld>
            <a:endParaRPr lang="da-DK"/>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pos="156" userDrawn="1">
          <p15:clr>
            <a:srgbClr val="F26B43"/>
          </p15:clr>
        </p15:guide>
        <p15:guide id="2" pos="6984" userDrawn="1">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774726" y="426127"/>
            <a:ext cx="9312374" cy="972716"/>
          </a:xfrm>
        </p:spPr>
        <p:txBody>
          <a:bodyPr/>
          <a:lstStyle/>
          <a:p>
            <a:r>
              <a:rPr lang="da-DK"/>
              <a:t>Click to edit Master title style</a:t>
            </a:r>
          </a:p>
        </p:txBody>
      </p:sp>
      <p:sp>
        <p:nvSpPr>
          <p:cNvPr id="3" name="Content Placeholder 2"/>
          <p:cNvSpPr>
            <a:spLocks noGrp="1"/>
          </p:cNvSpPr>
          <p:nvPr>
            <p:ph sz="half" idx="1"/>
          </p:nvPr>
        </p:nvSpPr>
        <p:spPr>
          <a:xfrm>
            <a:off x="1774800" y="1706399"/>
            <a:ext cx="4410177"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p>
        </p:txBody>
      </p:sp>
      <p:sp>
        <p:nvSpPr>
          <p:cNvPr id="4" name="Content Placeholder 3"/>
          <p:cNvSpPr>
            <a:spLocks noGrp="1"/>
          </p:cNvSpPr>
          <p:nvPr>
            <p:ph sz="half" idx="2"/>
          </p:nvPr>
        </p:nvSpPr>
        <p:spPr>
          <a:xfrm>
            <a:off x="6678001" y="1706399"/>
            <a:ext cx="4409100"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da-DK"/>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4150573203"/>
      </p:ext>
    </p:extLst>
  </p:cSld>
  <p:clrMapOvr>
    <a:masterClrMapping/>
  </p:clrMapOvr>
  <p:transition/>
  <p:extLst>
    <p:ext uri="{DCECCB84-F9BA-43D5-87BE-67443E8EF086}">
      <p15:sldGuideLst xmlns:p15="http://schemas.microsoft.com/office/powerpoint/2012/main">
        <p15:guide id="1" pos="1118">
          <p15:clr>
            <a:srgbClr val="F26B43"/>
          </p15:clr>
        </p15:guide>
        <p15:guide id="2" pos="3896">
          <p15:clr>
            <a:srgbClr val="F26B43"/>
          </p15:clr>
        </p15:guide>
        <p15:guide id="3" pos="4205">
          <p15:clr>
            <a:srgbClr val="F26B43"/>
          </p15:clr>
        </p15:guide>
        <p15:guide id="4" pos="6984">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774726" y="426127"/>
            <a:ext cx="6048672" cy="972716"/>
          </a:xfrm>
        </p:spPr>
        <p:txBody>
          <a:bodyPr/>
          <a:lstStyle/>
          <a:p>
            <a:r>
              <a:rPr lang="da-DK"/>
              <a:t>Click to edit Master title style</a:t>
            </a:r>
          </a:p>
        </p:txBody>
      </p:sp>
      <p:sp>
        <p:nvSpPr>
          <p:cNvPr id="3" name="Content Placeholder 2"/>
          <p:cNvSpPr>
            <a:spLocks noGrp="1"/>
          </p:cNvSpPr>
          <p:nvPr>
            <p:ph idx="1"/>
          </p:nvPr>
        </p:nvSpPr>
        <p:spPr>
          <a:xfrm>
            <a:off x="1774726" y="1706328"/>
            <a:ext cx="6048672" cy="4545578"/>
          </a:xfrm>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8331213" y="849734"/>
            <a:ext cx="3859200" cy="2505600"/>
          </a:xfrm>
        </p:spPr>
        <p:txBody>
          <a:bodyPr/>
          <a:lstStyle>
            <a:lvl1pPr marL="0" indent="0" algn="ctr">
              <a:buNone/>
              <a:defRPr sz="1200"/>
            </a:lvl1pPr>
          </a:lstStyle>
          <a:p>
            <a:r>
              <a:rPr lang="da-DK"/>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8331213" y="3563718"/>
            <a:ext cx="3859200" cy="2505600"/>
          </a:xfrm>
        </p:spPr>
        <p:txBody>
          <a:bodyPr/>
          <a:lstStyle>
            <a:lvl1pPr marL="0" indent="0" algn="ctr">
              <a:buNone/>
              <a:defRPr sz="1200"/>
            </a:lvl1pPr>
          </a:lstStyle>
          <a:p>
            <a:r>
              <a:rPr lang="da-DK"/>
              <a:t>Click the placeholder and paste image via Skyfish icon</a:t>
            </a:r>
          </a:p>
          <a:p>
            <a:endParaRPr lang="da-DK"/>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da-DK"/>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3922670733"/>
      </p:ext>
    </p:extLst>
  </p:cSld>
  <p:clrMapOvr>
    <a:masterClrMapping/>
  </p:clrMapOvr>
  <p:transition/>
  <p:extLst>
    <p:ext uri="{DCECCB84-F9BA-43D5-87BE-67443E8EF086}">
      <p15:sldGuideLst xmlns:p15="http://schemas.microsoft.com/office/powerpoint/2012/main">
        <p15:guide id="1" pos="4927" userDrawn="1">
          <p15:clr>
            <a:srgbClr val="F26B43"/>
          </p15:clr>
        </p15:guide>
        <p15:guide id="2" pos="5247" userDrawn="1">
          <p15:clr>
            <a:srgbClr val="F26B43"/>
          </p15:clr>
        </p15:guide>
        <p15:guide id="3" pos="1117" userDrawn="1">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1360" y="1706328"/>
            <a:ext cx="6865740" cy="4545578"/>
          </a:xfrm>
        </p:spPr>
        <p:txBody>
          <a:body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3708000" cy="2455200"/>
          </a:xfrm>
        </p:spPr>
        <p:txBody>
          <a:bodyPr/>
          <a:lstStyle>
            <a:lvl1pPr marL="0" indent="0" algn="ctr">
              <a:buNone/>
              <a:defRPr sz="1200"/>
            </a:lvl1pPr>
          </a:lstStyle>
          <a:p>
            <a:r>
              <a:rPr lang="da-DK"/>
              <a:t>Click the placeholder and paste image via Skyfish icon</a:t>
            </a:r>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3708000" cy="2455200"/>
          </a:xfrm>
        </p:spPr>
        <p:txBody>
          <a:bodyPr/>
          <a:lstStyle>
            <a:lvl1pPr marL="0" indent="0" algn="ctr">
              <a:buNone/>
              <a:defRPr sz="1200"/>
            </a:lvl1pPr>
          </a:lstStyle>
          <a:p>
            <a:r>
              <a:rPr lang="da-DK"/>
              <a:t>Click the placeholder and paste image via Skyfish icon</a:t>
            </a:r>
          </a:p>
          <a:p>
            <a:endParaRPr lang="da-DK"/>
          </a:p>
        </p:txBody>
      </p:sp>
      <p:sp>
        <p:nvSpPr>
          <p:cNvPr id="5" name="Title 4"/>
          <p:cNvSpPr>
            <a:spLocks noGrp="1"/>
          </p:cNvSpPr>
          <p:nvPr>
            <p:ph type="title"/>
          </p:nvPr>
        </p:nvSpPr>
        <p:spPr/>
        <p:txBody>
          <a:bodyPr/>
          <a:lstStyle/>
          <a:p>
            <a:r>
              <a:rPr lang="en-US"/>
              <a:t>Click to edit Master title style</a:t>
            </a:r>
            <a:endParaRPr lang="da-DK"/>
          </a:p>
        </p:txBody>
      </p:sp>
    </p:spTree>
    <p:extLst>
      <p:ext uri="{BB962C8B-B14F-4D97-AF65-F5344CB8AC3E}">
        <p14:creationId xmlns:p14="http://schemas.microsoft.com/office/powerpoint/2010/main" val="1283562364"/>
      </p:ext>
    </p:extLst>
  </p:cSld>
  <p:clrMapOvr>
    <a:masterClrMapping/>
  </p:clrMapOvr>
  <p:transition/>
  <p:extLst>
    <p:ext uri="{DCECCB84-F9BA-43D5-87BE-67443E8EF086}">
      <p15:sldGuideLst xmlns:p15="http://schemas.microsoft.com/office/powerpoint/2012/main">
        <p15:guide id="1" pos="6984" userDrawn="1">
          <p15:clr>
            <a:srgbClr val="F26B43"/>
          </p15:clr>
        </p15:guide>
        <p15:guide id="2" pos="2660" userDrawn="1">
          <p15:clr>
            <a:srgbClr val="F26B43"/>
          </p15:clr>
        </p15:guide>
        <p15:guide id="3" pos="2335" userDrawn="1">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247650" y="980727"/>
            <a:ext cx="3740400" cy="418115"/>
          </a:xfrm>
        </p:spPr>
        <p:txBody>
          <a:bodyPr/>
          <a:lstStyle>
            <a:lvl1pPr>
              <a:defRPr sz="2400"/>
            </a:lvl1pPr>
          </a:lstStyle>
          <a:p>
            <a:r>
              <a:rPr lang="da-DK"/>
              <a:t>Click to add title one line</a:t>
            </a:r>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247650" y="4407150"/>
            <a:ext cx="3740400"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Edit Master text styles</a:t>
            </a:r>
          </a:p>
          <a:p>
            <a:pPr lvl="1"/>
            <a:r>
              <a:rPr lang="da-DK"/>
              <a:t>Second level</a:t>
            </a:r>
          </a:p>
          <a:p>
            <a:pPr lvl="2"/>
            <a:r>
              <a:rPr lang="da-DK"/>
              <a:t>Third level</a:t>
            </a:r>
          </a:p>
          <a:p>
            <a:pPr lvl="3"/>
            <a:r>
              <a:rPr lang="da-DK" err="1"/>
              <a:t>Fourth level</a:t>
            </a:r>
            <a:endParaRPr lang="da-DK"/>
          </a:p>
          <a:p>
            <a:pPr lvl="4"/>
            <a:r>
              <a:rPr lang="da-DK"/>
              <a:t>Fifth level</a:t>
            </a:r>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42227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a:t>Click to add title one line</a:t>
            </a:r>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4222750" y="4406899"/>
            <a:ext cx="3740401"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Edit Master text styles</a:t>
            </a:r>
          </a:p>
          <a:p>
            <a:pPr lvl="1"/>
            <a:r>
              <a:rPr lang="da-DK"/>
              <a:t>Second level</a:t>
            </a:r>
          </a:p>
          <a:p>
            <a:pPr lvl="2"/>
            <a:r>
              <a:rPr lang="da-DK"/>
              <a:t>Third level</a:t>
            </a:r>
          </a:p>
          <a:p>
            <a:pPr lvl="3"/>
            <a:r>
              <a:rPr lang="da-DK" err="1"/>
              <a:t>Fourth level</a:t>
            </a:r>
            <a:endParaRPr lang="da-DK"/>
          </a:p>
          <a:p>
            <a:pPr lvl="4"/>
            <a:r>
              <a:rPr lang="da-DK"/>
              <a:t>Fifth level</a:t>
            </a:r>
          </a:p>
          <a:p>
            <a:pPr lvl="5"/>
            <a:endParaRPr lang="da-DK"/>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8197850" y="979200"/>
            <a:ext cx="3740400"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da-DK"/>
              <a:t>Click to add title one line</a:t>
            </a:r>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8197850" y="4406899"/>
            <a:ext cx="3740400"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da-DK"/>
              <a:t>Edit Master text styles</a:t>
            </a:r>
          </a:p>
          <a:p>
            <a:pPr lvl="1"/>
            <a:r>
              <a:rPr lang="da-DK"/>
              <a:t>Second level</a:t>
            </a:r>
          </a:p>
          <a:p>
            <a:pPr lvl="2"/>
            <a:r>
              <a:rPr lang="da-DK"/>
              <a:t>Third level</a:t>
            </a:r>
          </a:p>
          <a:p>
            <a:pPr lvl="3"/>
            <a:r>
              <a:rPr lang="da-DK"/>
              <a:t>Fourth level</a:t>
            </a:r>
          </a:p>
          <a:p>
            <a:pPr lvl="4"/>
            <a:r>
              <a:rPr lang="da-DK"/>
              <a:t>Fifth level</a:t>
            </a:r>
          </a:p>
          <a:p>
            <a:pPr lvl="5"/>
            <a:endParaRPr lang="da-DK"/>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247650" y="1546282"/>
            <a:ext cx="3740400" cy="2664000"/>
          </a:xfrm>
        </p:spPr>
        <p:txBody>
          <a:bodyPr/>
          <a:lstStyle>
            <a:lvl1pPr marL="0" indent="0" algn="ctr">
              <a:buNone/>
              <a:defRPr sz="1200"/>
            </a:lvl1pPr>
          </a:lstStyle>
          <a:p>
            <a:r>
              <a:rPr lang="da-DK"/>
              <a:t>Click the placeholder and paste image via Skyfish icon</a:t>
            </a:r>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4223149" y="1548581"/>
            <a:ext cx="3740400" cy="2664000"/>
          </a:xfrm>
        </p:spPr>
        <p:txBody>
          <a:bodyPr/>
          <a:lstStyle>
            <a:lvl1pPr marL="0" indent="0" algn="ctr">
              <a:buNone/>
              <a:defRPr sz="1200"/>
            </a:lvl1pPr>
          </a:lstStyle>
          <a:p>
            <a:r>
              <a:rPr lang="da-DK"/>
              <a:t>Click the placeholder and paste image via Skyfish icon</a:t>
            </a:r>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8198648" y="1546282"/>
            <a:ext cx="3740400" cy="2664000"/>
          </a:xfrm>
        </p:spPr>
        <p:txBody>
          <a:bodyPr/>
          <a:lstStyle>
            <a:lvl1pPr marL="0" indent="0" algn="ctr">
              <a:buNone/>
              <a:defRPr sz="1200"/>
            </a:lvl1pPr>
          </a:lstStyle>
          <a:p>
            <a:r>
              <a:rPr lang="da-DK"/>
              <a:t>Click the placeholder and paste image via Skyfish icon</a:t>
            </a:r>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transition/>
  <p:extLst>
    <p:ext uri="{DCECCB84-F9BA-43D5-87BE-67443E8EF086}">
      <p15:sldGuideLst xmlns:p15="http://schemas.microsoft.com/office/powerpoint/2012/main">
        <p15:guide id="1" pos="156">
          <p15:clr>
            <a:srgbClr val="F26B43"/>
          </p15:clr>
        </p15:guide>
        <p15:guide id="2" pos="7522" userDrawn="1">
          <p15:clr>
            <a:srgbClr val="F26B43"/>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10"/>
          </p:nvPr>
        </p:nvSpPr>
        <p:spPr/>
        <p:txBody>
          <a:bodyPr/>
          <a:lstStyle/>
          <a:p>
            <a:fld id="{138B2AA3-3FFA-43AF-80A4-2A303D76D8C3}" type="datetime1">
              <a:rPr lang="da-DK" smtClean="0"/>
              <a:t>31-08-2022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351862243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da-DK"/>
              <a:t>Click to edit Master title style</a:t>
            </a:r>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da-DK"/>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120845512"/>
      </p:ext>
    </p:extLst>
  </p:cSld>
  <p:clrMapOvr>
    <a:masterClrMapping/>
  </p:clrMapOvr>
  <p:transition/>
  <p:extLst>
    <p:ext uri="{DCECCB84-F9BA-43D5-87BE-67443E8EF086}">
      <p15:sldGuideLst xmlns:p15="http://schemas.microsoft.com/office/powerpoint/2012/main">
        <p15:guide id="1" pos="1117" userDrawn="1">
          <p15:clr>
            <a:srgbClr val="F26B43"/>
          </p15:clr>
        </p15:guide>
        <p15:guide id="2" pos="6984" userDrawn="1">
          <p15:clr>
            <a:srgbClr val="F26B43"/>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0" y="0"/>
            <a:ext cx="12193200" cy="6861600"/>
          </a:xfrm>
          <a:prstGeom prst="rect">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50000"/>
              </a:spcBef>
              <a:spcAft>
                <a:spcPct val="0"/>
              </a:spcAft>
              <a:buClrTx/>
              <a:buSzTx/>
              <a:buFontTx/>
              <a:buNone/>
            </a:pPr>
            <a:endParaRPr kumimoji="0" lang="da-DK" sz="1600" b="0" i="0" u="none" strike="noStrike" cap="none" normalizeH="0" baseline="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4870539" y="1651373"/>
            <a:ext cx="2388323"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C7634"/>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flipH="1">
            <a:off x="0" y="6912000"/>
            <a:ext cx="0" cy="0"/>
          </a:xfrm>
          <a:prstGeom prst="rect">
            <a:avLst/>
          </a:prstGeom>
        </p:spPr>
        <p:txBody>
          <a:bodyPr/>
          <a:lstStyle>
            <a:lvl1pPr>
              <a:defRPr>
                <a:noFill/>
              </a:defRPr>
            </a:lvl1pPr>
          </a:lstStyle>
          <a:p>
            <a:fld id="{E78B6601-8711-4685-8681-C30068A9C468}" type="datetime1">
              <a:rPr lang="da-DK" smtClean="0"/>
              <a:t>31-08-2022</a:t>
            </a:fld>
            <a:endParaRPr lang="da-DK"/>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flipH="1">
            <a:off x="0" y="6912000"/>
            <a:ext cx="0" cy="0"/>
          </a:xfrm>
        </p:spPr>
        <p:txBody>
          <a:bodyPr/>
          <a:lstStyle>
            <a:lvl1pPr>
              <a:defRPr>
                <a:noFill/>
              </a:defRPr>
            </a:lvl1pPr>
          </a:lstStyle>
          <a:p>
            <a:endParaRPr lang="da-DK"/>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H="1" flipV="1">
            <a:off x="0" y="6912000"/>
            <a:ext cx="0" cy="0"/>
          </a:xfrm>
        </p:spPr>
        <p:txBody>
          <a:bodyPr/>
          <a:lstStyle>
            <a:lvl1pPr>
              <a:defRPr>
                <a:noFill/>
              </a:defRPr>
            </a:lvl1pPr>
          </a:lstStyle>
          <a:p>
            <a:fld id="{24C8C45C-947F-4981-8B3F-4F32E973C901}" type="slidenum">
              <a:rPr lang="da-DK" smtClean="0"/>
              <a:t>‹nr.›</a:t>
            </a:fld>
            <a:endParaRPr lang="da-DK"/>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0" y="6541200"/>
            <a:ext cx="12193200" cy="316800"/>
          </a:xfrm>
          <a:prstGeom prst="rect">
            <a:avLst/>
          </a:prstGeom>
          <a:solidFill>
            <a:srgbClr val="FC7634"/>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pPr>
            <a:endParaRPr kumimoji="0" lang="da-DK" sz="1600" b="0" i="0" u="none" strike="noStrike" cap="none" normalizeH="0" baseline="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0" y="0"/>
            <a:ext cx="12193200" cy="50400"/>
          </a:xfrm>
          <a:prstGeom prst="rect">
            <a:avLst/>
          </a:prstGeom>
          <a:solidFill>
            <a:srgbClr val="FC7634"/>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pPr>
            <a:endParaRPr kumimoji="0" lang="da-DK" sz="1600" b="0" i="0" u="none" strike="noStrike" cap="none" normalizeH="0" baseline="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42" y="1709739"/>
            <a:ext cx="10514231" cy="2852737"/>
          </a:xfrm>
        </p:spPr>
        <p:txBody>
          <a:bodyPr anchor="b"/>
          <a:lstStyle>
            <a:lvl1pPr>
              <a:defRPr sz="5999"/>
            </a:lvl1pPr>
          </a:lstStyle>
          <a:p>
            <a:r>
              <a:rPr lang="en-US"/>
              <a:t>Click to edit Master title style</a:t>
            </a:r>
            <a:endParaRPr lang="da-DK"/>
          </a:p>
        </p:txBody>
      </p:sp>
      <p:sp>
        <p:nvSpPr>
          <p:cNvPr id="3" name="Text Placeholder 2"/>
          <p:cNvSpPr>
            <a:spLocks noGrp="1"/>
          </p:cNvSpPr>
          <p:nvPr>
            <p:ph type="body" idx="1"/>
          </p:nvPr>
        </p:nvSpPr>
        <p:spPr>
          <a:xfrm>
            <a:off x="831742" y="4589464"/>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5476923-6BE3-4279-BD72-ED42725EEABE}" type="datetime1">
              <a:rPr lang="da-DK" smtClean="0"/>
              <a:t>31-08-2022</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29065910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Date Placeholder 4"/>
          <p:cNvSpPr>
            <a:spLocks noGrp="1"/>
          </p:cNvSpPr>
          <p:nvPr>
            <p:ph type="dt" sz="half" idx="10"/>
          </p:nvPr>
        </p:nvSpPr>
        <p:spPr/>
        <p:txBody>
          <a:bodyPr/>
          <a:lstStyle/>
          <a:p>
            <a:fld id="{1E7C5520-2F54-4516-BC16-B5AEE7BBB341}" type="datetime1">
              <a:rPr lang="da-DK" smtClean="0"/>
              <a:t>31-08-2022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200409564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79" y="365126"/>
            <a:ext cx="10514231" cy="1325563"/>
          </a:xfrm>
        </p:spPr>
        <p:txBody>
          <a:bodyPr/>
          <a:lstStyle/>
          <a:p>
            <a:r>
              <a:rPr lang="en-US"/>
              <a:t>Click to edit Master title style</a:t>
            </a:r>
            <a:endParaRPr lang="da-DK"/>
          </a:p>
        </p:txBody>
      </p:sp>
      <p:sp>
        <p:nvSpPr>
          <p:cNvPr id="3" name="Text Placeholder 2"/>
          <p:cNvSpPr>
            <a:spLocks noGrp="1"/>
          </p:cNvSpPr>
          <p:nvPr>
            <p:ph type="body" idx="1"/>
          </p:nvPr>
        </p:nvSpPr>
        <p:spPr>
          <a:xfrm>
            <a:off x="839679"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4" name="Content Placeholder 3"/>
          <p:cNvSpPr>
            <a:spLocks noGrp="1"/>
          </p:cNvSpPr>
          <p:nvPr>
            <p:ph sz="half" idx="2"/>
          </p:nvPr>
        </p:nvSpPr>
        <p:spPr>
          <a:xfrm>
            <a:off x="839679"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5" name="Text Placeholder 4"/>
          <p:cNvSpPr>
            <a:spLocks noGrp="1"/>
          </p:cNvSpPr>
          <p:nvPr>
            <p:ph type="body" sz="quarter" idx="3"/>
          </p:nvPr>
        </p:nvSpPr>
        <p:spPr>
          <a:xfrm>
            <a:off x="6171397"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6" name="Content Placeholder 5"/>
          <p:cNvSpPr>
            <a:spLocks noGrp="1"/>
          </p:cNvSpPr>
          <p:nvPr>
            <p:ph sz="quarter" idx="4"/>
          </p:nvPr>
        </p:nvSpPr>
        <p:spPr>
          <a:xfrm>
            <a:off x="6171397"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7" name="Date Placeholder 6"/>
          <p:cNvSpPr>
            <a:spLocks noGrp="1"/>
          </p:cNvSpPr>
          <p:nvPr>
            <p:ph type="dt" sz="half" idx="10"/>
          </p:nvPr>
        </p:nvSpPr>
        <p:spPr/>
        <p:txBody>
          <a:bodyPr/>
          <a:lstStyle/>
          <a:p>
            <a:fld id="{2441D34E-E6E6-4DF8-B436-EAB109CADA5C}" type="datetime1">
              <a:rPr lang="da-DK" smtClean="0"/>
              <a:t>31-08-2022</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300508371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a-DK"/>
          </a:p>
        </p:txBody>
      </p:sp>
      <p:sp>
        <p:nvSpPr>
          <p:cNvPr id="3" name="Date Placeholder 2"/>
          <p:cNvSpPr>
            <a:spLocks noGrp="1"/>
          </p:cNvSpPr>
          <p:nvPr>
            <p:ph type="dt" sz="half" idx="10"/>
          </p:nvPr>
        </p:nvSpPr>
        <p:spPr/>
        <p:txBody>
          <a:bodyPr/>
          <a:lstStyle/>
          <a:p>
            <a:fld id="{51C6183A-55C8-445A-9187-CFCBD6D3F3E9}" type="datetime1">
              <a:rPr lang="da-DK" smtClean="0"/>
              <a:t>31-08-2022</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385132106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5757D-CFF3-4C2D-AB8F-5C53FDF80E66}" type="datetime1">
              <a:rPr lang="da-DK" smtClean="0"/>
              <a:t>31-08-2022</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385355683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en-US"/>
              <a:t>Click to edit Master title style</a:t>
            </a:r>
            <a:endParaRPr lang="da-DK"/>
          </a:p>
        </p:txBody>
      </p:sp>
      <p:sp>
        <p:nvSpPr>
          <p:cNvPr id="3" name="Content Placeholder 2"/>
          <p:cNvSpPr>
            <a:spLocks noGrp="1"/>
          </p:cNvSpPr>
          <p:nvPr>
            <p:ph idx="1"/>
          </p:nvPr>
        </p:nvSpPr>
        <p:spPr>
          <a:xfrm>
            <a:off x="5182513" y="98742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C4BBECE-8DD3-4CFE-BC62-6857DB3AA21F}" type="datetime1">
              <a:rPr lang="da-DK" smtClean="0"/>
              <a:t>31-08-2022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288151663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79" y="457200"/>
            <a:ext cx="3931725" cy="1600200"/>
          </a:xfrm>
        </p:spPr>
        <p:txBody>
          <a:bodyPr anchor="b"/>
          <a:lstStyle>
            <a:lvl1pPr>
              <a:defRPr sz="3200"/>
            </a:lvl1pPr>
          </a:lstStyle>
          <a:p>
            <a:r>
              <a:rPr lang="en-US"/>
              <a:t>Click to edit Master title style</a:t>
            </a:r>
            <a:endParaRPr lang="da-DK"/>
          </a:p>
        </p:txBody>
      </p:sp>
      <p:sp>
        <p:nvSpPr>
          <p:cNvPr id="3" name="Picture Placeholder 2"/>
          <p:cNvSpPr>
            <a:spLocks noGrp="1"/>
          </p:cNvSpPr>
          <p:nvPr>
            <p:ph type="pic" idx="1"/>
          </p:nvPr>
        </p:nvSpPr>
        <p:spPr>
          <a:xfrm>
            <a:off x="5182513" y="987426"/>
            <a:ext cx="6171397" cy="4873625"/>
          </a:xfrm>
        </p:spPr>
        <p:txBody>
          <a:bodyPr/>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endParaRPr lang="da-DK"/>
          </a:p>
        </p:txBody>
      </p:sp>
      <p:sp>
        <p:nvSpPr>
          <p:cNvPr id="4" name="Text Placeholder 3"/>
          <p:cNvSpPr>
            <a:spLocks noGrp="1"/>
          </p:cNvSpPr>
          <p:nvPr>
            <p:ph type="body" sz="half" idx="2"/>
          </p:nvPr>
        </p:nvSpPr>
        <p:spPr>
          <a:xfrm>
            <a:off x="839679"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3F80E1-DA14-4D5E-B82F-EB96CC47D895}" type="datetime1">
              <a:rPr lang="da-DK" smtClean="0"/>
              <a:t>31-08-2022</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103EA872-A674-449B-A120-B97244F8E91D}" type="slidenum">
              <a:rPr lang="da-DK" smtClean="0"/>
              <a:t>‹nr.›</a:t>
            </a:fld>
            <a:endParaRPr lang="da-DK"/>
          </a:p>
        </p:txBody>
      </p:sp>
    </p:spTree>
    <p:extLst>
      <p:ext uri="{BB962C8B-B14F-4D97-AF65-F5344CB8AC3E}">
        <p14:creationId xmlns:p14="http://schemas.microsoft.com/office/powerpoint/2010/main" val="258873572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091" y="365126"/>
            <a:ext cx="10514231" cy="1325563"/>
          </a:xfrm>
          <a:prstGeom prst="rect">
            <a:avLst/>
          </a:prstGeom>
        </p:spPr>
        <p:txBody>
          <a:bodyPr vert="horz" lIns="91440" tIns="45720" rIns="91440" bIns="45720" rtlCol="0" anchor="ctr">
            <a:normAutofit/>
          </a:bodyPr>
          <a:lstStyle/>
          <a:p>
            <a:r>
              <a:rPr lang="en-US"/>
              <a:t>Click to edit Master title style</a:t>
            </a:r>
            <a:endParaRPr lang="da-DK"/>
          </a:p>
        </p:txBody>
      </p:sp>
      <p:sp>
        <p:nvSpPr>
          <p:cNvPr id="3" name="Text Placeholder 2"/>
          <p:cNvSpPr>
            <a:spLocks noGrp="1"/>
          </p:cNvSpPr>
          <p:nvPr>
            <p:ph type="body" idx="1"/>
          </p:nvPr>
        </p:nvSpPr>
        <p:spPr>
          <a:xfrm>
            <a:off x="838091"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4" name="Date Placeholder 3"/>
          <p:cNvSpPr>
            <a:spLocks noGrp="1"/>
          </p:cNvSpPr>
          <p:nvPr>
            <p:ph type="dt" sz="half" idx="2"/>
          </p:nvPr>
        </p:nvSpPr>
        <p:spPr>
          <a:xfrm>
            <a:off x="838091" y="635635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F517AE-6FCB-49CA-B134-0F5E86B098D3}" type="datetime1">
              <a:rPr lang="da-DK" smtClean="0"/>
              <a:t>31-08-2022</a:t>
            </a:fld>
            <a:endParaRPr lang="da-DK"/>
          </a:p>
        </p:txBody>
      </p:sp>
      <p:sp>
        <p:nvSpPr>
          <p:cNvPr id="5" name="Footer Placeholder 4"/>
          <p:cNvSpPr>
            <a:spLocks noGrp="1"/>
          </p:cNvSpPr>
          <p:nvPr>
            <p:ph type="ftr" sz="quarter" idx="3"/>
          </p:nvPr>
        </p:nvSpPr>
        <p:spPr>
          <a:xfrm>
            <a:off x="4038075" y="635635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Slide Number Placeholder 5"/>
          <p:cNvSpPr>
            <a:spLocks noGrp="1"/>
          </p:cNvSpPr>
          <p:nvPr>
            <p:ph type="sldNum" sz="quarter" idx="4"/>
          </p:nvPr>
        </p:nvSpPr>
        <p:spPr>
          <a:xfrm>
            <a:off x="8609479" y="635635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3EA872-A674-449B-A120-B97244F8E91D}" type="slidenum">
              <a:rPr lang="da-DK" smtClean="0"/>
              <a:t>‹nr.›</a:t>
            </a:fld>
            <a:endParaRPr lang="da-DK"/>
          </a:p>
        </p:txBody>
      </p:sp>
      <p:sp>
        <p:nvSpPr>
          <p:cNvPr id="7" name="Logo color">
            <a:extLst>
              <a:ext uri="{FF2B5EF4-FFF2-40B4-BE49-F238E27FC236}">
                <a16:creationId xmlns:a16="http://schemas.microsoft.com/office/drawing/2014/main" id="{ADC92552-7939-46C1-AAFE-B97F51EBFFE9}"/>
              </a:ext>
            </a:extLst>
          </p:cNvPr>
          <p:cNvSpPr>
            <a:spLocks noChangeAspect="1"/>
          </p:cNvSpPr>
          <p:nvPr userDrawn="1">
            <p:custDataLst>
              <p:tags r:id="rId23"/>
            </p:custDataLst>
          </p:nvPr>
        </p:nvSpPr>
        <p:spPr bwMode="auto">
          <a:xfrm>
            <a:off x="252000" y="252000"/>
            <a:ext cx="419611"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C7634"/>
          </a:solidFill>
          <a:ln>
            <a:noFill/>
          </a:ln>
        </p:spPr>
        <p:txBody>
          <a:bodyPr vert="horz" wrap="square" lIns="91440" tIns="45720" rIns="91440" bIns="45720" numCol="1" anchor="t" anchorCtr="0" compatLnSpc="1">
            <a:prstTxWarp prst="textNoShape">
              <a:avLst/>
            </a:prstTxWarp>
            <a:noAutofit/>
          </a:bodyPr>
          <a:lstStyle/>
          <a:p>
            <a:endParaRPr lang="da-DK"/>
          </a:p>
        </p:txBody>
      </p:sp>
      <p:sp>
        <p:nvSpPr>
          <p:cNvPr id="8" name="Bottom bar">
            <a:extLst>
              <a:ext uri="{FF2B5EF4-FFF2-40B4-BE49-F238E27FC236}">
                <a16:creationId xmlns:a16="http://schemas.microsoft.com/office/drawing/2014/main" id="{FFFFD011-0D94-46EE-B45C-787FE82C3B5E}"/>
              </a:ext>
            </a:extLst>
          </p:cNvPr>
          <p:cNvSpPr/>
          <p:nvPr userDrawn="1"/>
        </p:nvSpPr>
        <p:spPr bwMode="auto">
          <a:xfrm>
            <a:off x="0" y="6541200"/>
            <a:ext cx="12193200" cy="316800"/>
          </a:xfrm>
          <a:prstGeom prst="rect">
            <a:avLst/>
          </a:prstGeom>
          <a:solidFill>
            <a:srgbClr val="FC7634"/>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pPr>
            <a:endParaRPr kumimoji="0" lang="da-DK" sz="1600" b="0" i="0" u="none" strike="noStrike" cap="none" normalizeH="0" baseline="0" err="1">
              <a:ln>
                <a:noFill/>
              </a:ln>
              <a:solidFill>
                <a:srgbClr val="FFFFFF"/>
              </a:solidFill>
              <a:effectLst/>
              <a:latin typeface="+mn-lt"/>
              <a:ea typeface="ＭＳ Ｐゴシック" pitchFamily="-80" charset="-128"/>
            </a:endParaRPr>
          </a:p>
        </p:txBody>
      </p:sp>
      <p:sp>
        <p:nvSpPr>
          <p:cNvPr id="9" name="text" descr="{&quot;templafy&quot;:{&quot;id&quot;:&quot;1ed40805-8e29-4fae-b588-1cc25cd39b92&quot;}}" title="UserProfile.Offices.Workarea_{{DocumentLanguage}}"/>
          <p:cNvSpPr>
            <a:spLocks noChangeArrowheads="1"/>
          </p:cNvSpPr>
          <p:nvPr userDrawn="1"/>
        </p:nvSpPr>
        <p:spPr bwMode="auto">
          <a:xfrm>
            <a:off x="1774726" y="6541200"/>
            <a:ext cx="3397071" cy="316800"/>
          </a:xfrm>
          <a:prstGeom prst="rect">
            <a:avLst/>
          </a:prstGeom>
          <a:noFill/>
          <a:ln>
            <a:noFill/>
          </a:ln>
        </p:spPr>
        <p:txBody>
          <a:bodyPr lIns="0" tIns="0" rIns="0" bIns="0" anchor="ctr" anchorCtr="0"/>
          <a:lstStyle/>
          <a:p>
            <a:pPr algn="l" eaLnBrk="0" hangingPunct="0">
              <a:spcBef>
                <a:spcPct val="0"/>
              </a:spcBef>
            </a:pPr>
            <a:r>
              <a:rPr lang="en-GB" sz="700" b="1" i="0" strike="noStrike" cap="none" spc="0" baseline="0">
                <a:solidFill>
                  <a:srgbClr val="FFFFFF"/>
                </a:solidFill>
                <a:effectLst/>
                <a:latin typeface="Arial"/>
                <a:ea typeface="Arial"/>
                <a:cs typeface="Arial"/>
              </a:rPr>
              <a:t>DTU</a:t>
            </a:r>
          </a:p>
        </p:txBody>
      </p:sp>
      <p:sp>
        <p:nvSpPr>
          <p:cNvPr id="10" name="date" descr="{&quot;templafy&quot;:{&quot;id&quot;:&quot;cc42f882-46b1-4422-a2e1-7700997c2354&quot;}}" title="Form.Date">
            <a:extLst>
              <a:ext uri="{FF2B5EF4-FFF2-40B4-BE49-F238E27FC236}">
                <a16:creationId xmlns:a16="http://schemas.microsoft.com/office/drawing/2014/main" id="{792B975C-625D-4095-8E1D-63F20A11B57C}"/>
              </a:ext>
            </a:extLst>
          </p:cNvPr>
          <p:cNvSpPr/>
          <p:nvPr userDrawn="1"/>
        </p:nvSpPr>
        <p:spPr bwMode="auto">
          <a:xfrm>
            <a:off x="251363" y="6541200"/>
            <a:ext cx="1104013" cy="316800"/>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r" defTabSz="914400" rtl="0" eaLnBrk="1" fontAlgn="base" latinLnBrk="0" hangingPunct="1">
              <a:lnSpc>
                <a:spcPct val="100000"/>
              </a:lnSpc>
              <a:spcBef>
                <a:spcPct val="50000"/>
              </a:spcBef>
              <a:spcAft>
                <a:spcPct val="0"/>
              </a:spcAft>
              <a:buClrTx/>
              <a:buSzTx/>
              <a:buFontTx/>
              <a:buNone/>
            </a:pPr>
            <a:r>
              <a:rPr lang="en-GB" sz="700" b="0" i="0" strike="noStrike" cap="none" spc="0" baseline="0">
                <a:solidFill>
                  <a:srgbClr val="FFFFFF"/>
                </a:solidFill>
                <a:effectLst/>
                <a:latin typeface="Arial"/>
                <a:ea typeface="Arial"/>
                <a:cs typeface="Arial"/>
              </a:rPr>
              <a:t>14 February 2021</a:t>
            </a:r>
          </a:p>
        </p:txBody>
      </p:sp>
      <p:sp>
        <p:nvSpPr>
          <p:cNvPr id="11" name="text" descr="{&quot;templafy&quot;:{&quot;id&quot;:&quot;2b7bb861-54a9-4b53-aa27-1b6fa8cd52e0&quot;}}" title="Form.PresentationTitle">
            <a:extLst>
              <a:ext uri="{FF2B5EF4-FFF2-40B4-BE49-F238E27FC236}">
                <a16:creationId xmlns:a16="http://schemas.microsoft.com/office/drawing/2014/main" id="{06B09BDB-1C7D-4F8A-8F1B-82D88054A428}"/>
              </a:ext>
            </a:extLst>
          </p:cNvPr>
          <p:cNvSpPr txBox="1"/>
          <p:nvPr userDrawn="1"/>
        </p:nvSpPr>
        <p:spPr>
          <a:xfrm>
            <a:off x="5591149" y="6541200"/>
            <a:ext cx="5495949" cy="316800"/>
          </a:xfrm>
          <a:prstGeom prst="rect">
            <a:avLst/>
          </a:prstGeom>
          <a:noFill/>
        </p:spPr>
        <p:txBody>
          <a:bodyPr wrap="square" lIns="0" tIns="0" rIns="0" bIns="0" rtlCol="0" anchor="ctr" anchorCtr="0">
            <a:noAutofit/>
          </a:bodyPr>
          <a:lstStyle/>
          <a:p>
            <a:pPr algn="r"/>
            <a:endParaRPr lang="da-DK" sz="700">
              <a:solidFill>
                <a:schemeClr val="bg1"/>
              </a:solidFill>
              <a:latin typeface="+mn-lt"/>
            </a:endParaRPr>
          </a:p>
        </p:txBody>
      </p:sp>
      <p:sp>
        <p:nvSpPr>
          <p:cNvPr id="12" name="Top bar">
            <a:extLst>
              <a:ext uri="{FF2B5EF4-FFF2-40B4-BE49-F238E27FC236}">
                <a16:creationId xmlns:a16="http://schemas.microsoft.com/office/drawing/2014/main" id="{35912424-89BF-4A93-9096-3282916C71FE}"/>
              </a:ext>
            </a:extLst>
          </p:cNvPr>
          <p:cNvSpPr/>
          <p:nvPr userDrawn="1"/>
        </p:nvSpPr>
        <p:spPr bwMode="auto">
          <a:xfrm>
            <a:off x="0" y="0"/>
            <a:ext cx="12193200" cy="50400"/>
          </a:xfrm>
          <a:prstGeom prst="rect">
            <a:avLst/>
          </a:prstGeom>
          <a:solidFill>
            <a:srgbClr val="FC7634"/>
          </a:solidFill>
          <a:ln w="9525" cap="flat" cmpd="sng" algn="ctr">
            <a:noFill/>
            <a:prstDash val="solid"/>
            <a:miter lim="800000"/>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ts val="432"/>
              </a:spcBef>
              <a:spcAft>
                <a:spcPct val="0"/>
              </a:spcAft>
              <a:buClrTx/>
              <a:buSzTx/>
              <a:buFontTx/>
              <a:buNone/>
            </a:pPr>
            <a:endParaRPr kumimoji="0" lang="da-DK" sz="1600" b="0" i="0" u="none" strike="noStrike" cap="none" normalizeH="0" baseline="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13937764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671" r:id="rId15"/>
    <p:sldLayoutId id="2147483677" r:id="rId16"/>
    <p:sldLayoutId id="2147483672" r:id="rId17"/>
    <p:sldLayoutId id="2147483673" r:id="rId18"/>
    <p:sldLayoutId id="2147483676" r:id="rId19"/>
    <p:sldLayoutId id="2147483666" r:id="rId20"/>
    <p:sldLayoutId id="2147483669" r:id="rId21"/>
  </p:sldLayoutIdLst>
  <p:transition/>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68" userDrawn="1">
          <p15:clr>
            <a:srgbClr val="F26B43"/>
          </p15:clr>
        </p15:guide>
        <p15:guide id="2" orient="horz" pos="881" userDrawn="1">
          <p15:clr>
            <a:srgbClr val="F26B43"/>
          </p15:clr>
        </p15:guide>
        <p15:guide id="3" orient="horz" pos="1074" userDrawn="1">
          <p15:clr>
            <a:srgbClr val="F26B43"/>
          </p15:clr>
        </p15:guide>
        <p15:guide id="4" orient="horz" pos="39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customXml" Target="../../customXml/item1.xml"/><Relationship Id="rId1" Type="http://schemas.openxmlformats.org/officeDocument/2006/relationships/customXml" Target="../../customXml/item10.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3.xml"/><Relationship Id="rId1" Type="http://schemas.openxmlformats.org/officeDocument/2006/relationships/customXml" Target="../../customXml/item7.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www.inside.dtu.dk/en/Medarbejder/HR-og-arbejdsmiljoe/Arbejdsmiljoe/Psykisk-arbejdsmiljoe-og-Trivsel/Trivsel-og-psykisk-arbejdsmiljoe/Delpolitikker-for-baeredygtigt-arbejdsliv/Delpolitik-for-fleksibilitet-i-arbejdsdagen"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customXml" Target="../../customXml/item6.xml"/><Relationship Id="rId1" Type="http://schemas.openxmlformats.org/officeDocument/2006/relationships/customXml" Target="../../customXml/item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custData r:id="rId1"/>
      <p:custData r:id="rId2"/>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091" y="365126"/>
            <a:ext cx="11017755" cy="1325563"/>
          </a:xfrm>
        </p:spPr>
        <p:txBody>
          <a:bodyPr>
            <a:normAutofit/>
          </a:bodyPr>
          <a:lstStyle/>
          <a:p>
            <a:r>
              <a:rPr lang="en-GB" sz="4200" b="1" dirty="0"/>
              <a:t>Evaluation of sub-policy for workday flexibility</a:t>
            </a:r>
            <a:endParaRPr lang="en-GB" sz="4200" b="1" i="0" strike="noStrike" cap="none" spc="0" baseline="0" dirty="0">
              <a:solidFill>
                <a:srgbClr val="000000"/>
              </a:solidFill>
              <a:effectLst/>
              <a:latin typeface="Calibri Light"/>
              <a:ea typeface="Calibri Light"/>
              <a:cs typeface="Calibri Light"/>
            </a:endParaRPr>
          </a:p>
        </p:txBody>
      </p:sp>
      <p:sp>
        <p:nvSpPr>
          <p:cNvPr id="3" name="Content Placeholder 2"/>
          <p:cNvSpPr>
            <a:spLocks noGrp="1"/>
          </p:cNvSpPr>
          <p:nvPr>
            <p:ph idx="1"/>
          </p:nvPr>
        </p:nvSpPr>
        <p:spPr/>
        <p:txBody>
          <a:bodyPr>
            <a:normAutofit fontScale="92500" lnSpcReduction="20000"/>
          </a:bodyPr>
          <a:lstStyle/>
          <a:p>
            <a:pPr marL="457154" lvl="1" indent="0">
              <a:buNone/>
            </a:pPr>
            <a:r>
              <a:rPr lang="en-GB" sz="1700" b="1" i="0" strike="noStrike" cap="none" spc="0" baseline="0" dirty="0">
                <a:solidFill>
                  <a:srgbClr val="000000"/>
                </a:solidFill>
                <a:effectLst/>
                <a:latin typeface="Calibri"/>
                <a:ea typeface="Calibri"/>
                <a:cs typeface="Calibri"/>
              </a:rPr>
              <a:t>Number of people who took part in the survey: Around 1200 </a:t>
            </a:r>
            <a:r>
              <a:rPr lang="en-GB" sz="1700" b="0" i="0" strike="noStrike" cap="none" spc="0" baseline="0" dirty="0">
                <a:solidFill>
                  <a:srgbClr val="000000"/>
                </a:solidFill>
                <a:effectLst/>
                <a:latin typeface="Calibri"/>
                <a:ea typeface="Calibri"/>
                <a:cs typeface="Calibri"/>
              </a:rPr>
              <a:t>(19 April - 2 May)  </a:t>
            </a:r>
          </a:p>
          <a:p>
            <a:pPr lvl="1"/>
            <a:r>
              <a:rPr lang="en-GB" sz="1700" b="0" i="0" strike="noStrike" cap="none" spc="0" baseline="0" dirty="0">
                <a:solidFill>
                  <a:srgbClr val="000000"/>
                </a:solidFill>
                <a:effectLst/>
                <a:latin typeface="Calibri"/>
                <a:ea typeface="Calibri"/>
                <a:cs typeface="Calibri"/>
              </a:rPr>
              <a:t>20% said that, in general, their job requires them to come to work </a:t>
            </a:r>
          </a:p>
          <a:p>
            <a:pPr lvl="1"/>
            <a:r>
              <a:rPr lang="en-GB" sz="1700" b="0" i="0" strike="noStrike" cap="none" spc="0" baseline="0" dirty="0">
                <a:solidFill>
                  <a:srgbClr val="000000"/>
                </a:solidFill>
                <a:effectLst/>
                <a:latin typeface="Calibri"/>
                <a:ea typeface="Calibri"/>
                <a:cs typeface="Calibri"/>
              </a:rPr>
              <a:t>77% said that, in general, their job does not require them to come to work </a:t>
            </a:r>
          </a:p>
          <a:p>
            <a:pPr lvl="1"/>
            <a:r>
              <a:rPr lang="en-GB" sz="1700" b="0" i="0" strike="noStrike" cap="none" spc="0" baseline="0" dirty="0">
                <a:solidFill>
                  <a:srgbClr val="000000"/>
                </a:solidFill>
                <a:effectLst/>
                <a:latin typeface="Calibri"/>
                <a:ea typeface="Calibri"/>
                <a:cs typeface="Calibri"/>
              </a:rPr>
              <a:t>3% didn’t respond </a:t>
            </a:r>
          </a:p>
          <a:p>
            <a:pPr lvl="1"/>
            <a:endParaRPr lang="da-DK" dirty="0"/>
          </a:p>
          <a:p>
            <a:pPr marL="457154" lvl="1" indent="0">
              <a:buNone/>
            </a:pPr>
            <a:r>
              <a:rPr lang="en-GB" sz="1700" b="1" i="0" strike="noStrike" cap="none" spc="0" baseline="0" dirty="0">
                <a:solidFill>
                  <a:srgbClr val="000000"/>
                </a:solidFill>
                <a:effectLst/>
                <a:latin typeface="Calibri"/>
                <a:ea typeface="Calibri"/>
                <a:cs typeface="Calibri"/>
              </a:rPr>
              <a:t>Distribution of answers across job categories</a:t>
            </a:r>
            <a:endParaRPr lang="da-DK" dirty="0"/>
          </a:p>
          <a:p>
            <a:pPr lvl="1"/>
            <a:r>
              <a:rPr lang="en-GB" sz="1700" b="0" i="0" strike="noStrike" cap="none" spc="0" baseline="0" dirty="0">
                <a:solidFill>
                  <a:srgbClr val="000000"/>
                </a:solidFill>
                <a:effectLst/>
                <a:latin typeface="Calibri"/>
                <a:ea typeface="Calibri"/>
                <a:cs typeface="Calibri"/>
              </a:rPr>
              <a:t>63% technical/admin staff (TAP)</a:t>
            </a:r>
          </a:p>
          <a:p>
            <a:pPr lvl="1"/>
            <a:r>
              <a:rPr lang="en-GB" sz="1700" b="0" i="0" strike="noStrike" cap="none" spc="0" baseline="0" dirty="0">
                <a:solidFill>
                  <a:srgbClr val="000000"/>
                </a:solidFill>
                <a:effectLst/>
                <a:latin typeface="Calibri"/>
                <a:ea typeface="Calibri"/>
                <a:cs typeface="Calibri"/>
              </a:rPr>
              <a:t>26% scientific staff (VIP)</a:t>
            </a:r>
          </a:p>
          <a:p>
            <a:pPr lvl="1"/>
            <a:r>
              <a:rPr lang="en-GB" sz="1700" b="0" i="0" strike="noStrike" cap="none" spc="0" baseline="0" dirty="0">
                <a:solidFill>
                  <a:srgbClr val="000000"/>
                </a:solidFill>
                <a:effectLst/>
                <a:latin typeface="Calibri"/>
                <a:ea typeface="Calibri"/>
                <a:cs typeface="Calibri"/>
              </a:rPr>
              <a:t>11% PHD</a:t>
            </a:r>
          </a:p>
          <a:p>
            <a:pPr marL="457154" lvl="1" indent="0">
              <a:buNone/>
            </a:pPr>
            <a:r>
              <a:rPr lang="da-DK" dirty="0"/>
              <a:t> </a:t>
            </a:r>
          </a:p>
          <a:p>
            <a:pPr marL="457154" lvl="1" indent="0">
              <a:buNone/>
            </a:pPr>
            <a:r>
              <a:rPr lang="en-GB" sz="1700" b="1" i="0" strike="noStrike" cap="none" spc="0" baseline="0" dirty="0">
                <a:solidFill>
                  <a:srgbClr val="000000"/>
                </a:solidFill>
                <a:effectLst/>
                <a:latin typeface="Calibri"/>
                <a:ea typeface="Calibri"/>
                <a:cs typeface="Calibri"/>
              </a:rPr>
              <a:t>Distribution of answers across roles</a:t>
            </a:r>
          </a:p>
          <a:p>
            <a:pPr lvl="1"/>
            <a:r>
              <a:rPr lang="en-GB" sz="1700" b="0" i="0" strike="noStrike" cap="none" spc="0" baseline="0" dirty="0">
                <a:solidFill>
                  <a:srgbClr val="000000"/>
                </a:solidFill>
                <a:effectLst/>
                <a:latin typeface="Calibri"/>
                <a:ea typeface="Calibri"/>
                <a:cs typeface="Calibri"/>
              </a:rPr>
              <a:t>10% managers </a:t>
            </a:r>
          </a:p>
          <a:p>
            <a:pPr lvl="1"/>
            <a:r>
              <a:rPr lang="en-GB" sz="1700" b="0" i="0" strike="noStrike" cap="none" spc="0" baseline="0" dirty="0">
                <a:solidFill>
                  <a:srgbClr val="000000"/>
                </a:solidFill>
                <a:effectLst/>
                <a:latin typeface="Calibri"/>
                <a:ea typeface="Calibri"/>
                <a:cs typeface="Calibri"/>
              </a:rPr>
              <a:t>90% employees</a:t>
            </a:r>
          </a:p>
          <a:p>
            <a:pPr marL="457154" lvl="1" indent="0">
              <a:buNone/>
            </a:pPr>
            <a:endParaRPr lang="da-DK" dirty="0"/>
          </a:p>
          <a:p>
            <a:pPr marL="457154" lvl="1" indent="0">
              <a:buNone/>
            </a:pPr>
            <a:r>
              <a:rPr lang="en-GB" sz="1700" b="1" i="0" strike="noStrike" cap="none" spc="0" baseline="0" dirty="0">
                <a:solidFill>
                  <a:srgbClr val="000000"/>
                </a:solidFill>
                <a:effectLst/>
                <a:latin typeface="Calibri"/>
                <a:ea typeface="Calibri"/>
                <a:cs typeface="Calibri"/>
              </a:rPr>
              <a:t>All units are represented in the survey</a:t>
            </a:r>
          </a:p>
          <a:p>
            <a:pPr marL="457154" lvl="1" indent="0">
              <a:buNone/>
            </a:pPr>
            <a:endParaRPr lang="da-DK" b="1" dirty="0"/>
          </a:p>
          <a:p>
            <a:pPr marL="457154" lvl="1" indent="0">
              <a:buNone/>
            </a:pPr>
            <a:r>
              <a:rPr lang="en-GB" sz="1700" b="1" i="0" strike="noStrike" cap="none" spc="0" baseline="0" dirty="0">
                <a:solidFill>
                  <a:srgbClr val="000000"/>
                </a:solidFill>
                <a:effectLst/>
                <a:latin typeface="Calibri"/>
                <a:ea typeface="Calibri"/>
                <a:cs typeface="Calibri"/>
              </a:rPr>
              <a:t>Most respondents took the opportunity to make an open comment</a:t>
            </a:r>
          </a:p>
          <a:p>
            <a:pPr marL="457154" lvl="1" indent="0">
              <a:buNone/>
            </a:pPr>
            <a:endParaRPr lang="da-DK" b="1" dirty="0"/>
          </a:p>
          <a:p>
            <a:endParaRPr lang="da-DK" b="1" dirty="0"/>
          </a:p>
        </p:txBody>
      </p:sp>
    </p:spTree>
    <p:extLst>
      <p:ext uri="{BB962C8B-B14F-4D97-AF65-F5344CB8AC3E}">
        <p14:creationId xmlns:p14="http://schemas.microsoft.com/office/powerpoint/2010/main" val="276870917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i="0" strike="noStrike" cap="none" spc="0" baseline="0" dirty="0">
                <a:solidFill>
                  <a:srgbClr val="000000"/>
                </a:solidFill>
                <a:effectLst/>
                <a:latin typeface="Calibri Light"/>
                <a:ea typeface="Calibri Light"/>
                <a:cs typeface="Calibri Light"/>
              </a:rPr>
              <a:t>Trends - options </a:t>
            </a:r>
          </a:p>
        </p:txBody>
      </p:sp>
      <p:sp>
        <p:nvSpPr>
          <p:cNvPr id="3" name="Content Placeholder 2"/>
          <p:cNvSpPr>
            <a:spLocks noGrp="1"/>
          </p:cNvSpPr>
          <p:nvPr>
            <p:ph idx="1"/>
          </p:nvPr>
        </p:nvSpPr>
        <p:spPr/>
        <p:txBody>
          <a:bodyPr/>
          <a:lstStyle/>
          <a:p>
            <a:r>
              <a:rPr lang="en-GB" sz="2800" b="0" i="0" strike="noStrike" cap="none" spc="0" baseline="0" dirty="0">
                <a:solidFill>
                  <a:srgbClr val="000000"/>
                </a:solidFill>
                <a:effectLst/>
                <a:latin typeface="Calibri"/>
                <a:ea typeface="Calibri"/>
                <a:cs typeface="Calibri"/>
              </a:rPr>
              <a:t>Flexibility</a:t>
            </a:r>
          </a:p>
          <a:p>
            <a:r>
              <a:rPr lang="en-GB" sz="2800" b="0" i="0" strike="noStrike" cap="none" spc="0" baseline="0" dirty="0">
                <a:solidFill>
                  <a:srgbClr val="000000"/>
                </a:solidFill>
                <a:effectLst/>
                <a:latin typeface="Calibri"/>
                <a:ea typeface="Calibri"/>
                <a:cs typeface="Calibri"/>
              </a:rPr>
              <a:t>Work/life balance</a:t>
            </a:r>
          </a:p>
          <a:p>
            <a:r>
              <a:rPr lang="en-GB" sz="2800" b="0" i="0" strike="noStrike" cap="none" spc="0" baseline="0" dirty="0">
                <a:solidFill>
                  <a:srgbClr val="000000"/>
                </a:solidFill>
                <a:effectLst/>
                <a:latin typeface="Calibri"/>
                <a:ea typeface="Calibri"/>
                <a:cs typeface="Calibri"/>
              </a:rPr>
              <a:t>Saved commuting time </a:t>
            </a:r>
          </a:p>
          <a:p>
            <a:r>
              <a:rPr lang="en-GB" sz="2800" b="0" i="0" strike="noStrike" cap="none" spc="0" baseline="0" dirty="0">
                <a:solidFill>
                  <a:srgbClr val="000000"/>
                </a:solidFill>
                <a:effectLst/>
                <a:latin typeface="Calibri"/>
                <a:ea typeface="Calibri"/>
                <a:cs typeface="Calibri"/>
              </a:rPr>
              <a:t>Trust / legitimate </a:t>
            </a:r>
          </a:p>
          <a:p>
            <a:r>
              <a:rPr lang="en-GB" sz="2800" b="0" i="0" strike="noStrike" cap="none" spc="0" baseline="0" dirty="0">
                <a:solidFill>
                  <a:srgbClr val="000000"/>
                </a:solidFill>
                <a:effectLst/>
                <a:latin typeface="Calibri"/>
                <a:ea typeface="Calibri"/>
                <a:cs typeface="Calibri"/>
              </a:rPr>
              <a:t>Attractive workplace </a:t>
            </a:r>
          </a:p>
        </p:txBody>
      </p:sp>
      <p:sp>
        <p:nvSpPr>
          <p:cNvPr id="5" name="Rounded Rectangular Callout 4"/>
          <p:cNvSpPr/>
          <p:nvPr/>
        </p:nvSpPr>
        <p:spPr>
          <a:xfrm>
            <a:off x="6815286" y="1380521"/>
            <a:ext cx="5076564" cy="1584176"/>
          </a:xfrm>
          <a:prstGeom prst="wedgeRoundRectCallout">
            <a:avLst>
              <a:gd name="adj1" fmla="val -57040"/>
              <a:gd name="adj2" fmla="val -26368"/>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1" strike="noStrike" cap="none" spc="0" baseline="0" dirty="0">
                <a:solidFill>
                  <a:srgbClr val="FFFFFF"/>
                </a:solidFill>
                <a:effectLst/>
                <a:latin typeface="Calibri"/>
                <a:ea typeface="Calibri"/>
                <a:cs typeface="Calibri"/>
              </a:rPr>
              <a:t>I can feel that it gives me more energy for work and personal life—work/life balance. I’m very happy with my workplace and my colleagues and so I’m also happy to show up in person.</a:t>
            </a:r>
          </a:p>
        </p:txBody>
      </p:sp>
      <p:sp>
        <p:nvSpPr>
          <p:cNvPr id="7" name="Rounded Rectangular Callout 6"/>
          <p:cNvSpPr/>
          <p:nvPr/>
        </p:nvSpPr>
        <p:spPr>
          <a:xfrm>
            <a:off x="6815286" y="4322144"/>
            <a:ext cx="5076564" cy="907056"/>
          </a:xfrm>
          <a:prstGeom prst="wedgeRoundRectCallout">
            <a:avLst>
              <a:gd name="adj1" fmla="val -56687"/>
              <a:gd name="adj2" fmla="val -23801"/>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1" strike="noStrike" cap="none" spc="0" baseline="0">
                <a:solidFill>
                  <a:srgbClr val="FFFFFF"/>
                </a:solidFill>
                <a:effectLst/>
                <a:latin typeface="Calibri"/>
                <a:ea typeface="Calibri"/>
                <a:cs typeface="Calibri"/>
              </a:rPr>
              <a:t>I spend the two hours I save on commuting on exercising </a:t>
            </a:r>
          </a:p>
        </p:txBody>
      </p:sp>
      <p:sp>
        <p:nvSpPr>
          <p:cNvPr id="8" name="Rounded Rectangular Callout 7"/>
          <p:cNvSpPr/>
          <p:nvPr/>
        </p:nvSpPr>
        <p:spPr>
          <a:xfrm>
            <a:off x="6815286" y="3132649"/>
            <a:ext cx="5076564" cy="1057071"/>
          </a:xfrm>
          <a:prstGeom prst="wedgeRoundRectCallout">
            <a:avLst>
              <a:gd name="adj1" fmla="val -57393"/>
              <a:gd name="adj2" fmla="val -1561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1" strike="noStrike" cap="none" spc="0" baseline="0" dirty="0">
                <a:solidFill>
                  <a:srgbClr val="FFFFFF"/>
                </a:solidFill>
                <a:effectLst/>
                <a:latin typeface="Calibri"/>
                <a:ea typeface="Calibri"/>
                <a:cs typeface="Calibri"/>
              </a:rPr>
              <a:t>I’m really glad to have the opportunity to be able to work from home. I can do almost all my work tasks from home. </a:t>
            </a:r>
          </a:p>
        </p:txBody>
      </p:sp>
      <p:sp>
        <p:nvSpPr>
          <p:cNvPr id="9" name="Rounded Rectangular Callout 8"/>
          <p:cNvSpPr/>
          <p:nvPr/>
        </p:nvSpPr>
        <p:spPr>
          <a:xfrm>
            <a:off x="1198662" y="5322457"/>
            <a:ext cx="10693188" cy="1058871"/>
          </a:xfrm>
          <a:prstGeom prst="wedgeRoundRectCallout">
            <a:avLst>
              <a:gd name="adj1" fmla="val -22906"/>
              <a:gd name="adj2" fmla="val -73182"/>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1" strike="noStrike" cap="none" spc="0" baseline="0">
                <a:solidFill>
                  <a:srgbClr val="FFFFFF"/>
                </a:solidFill>
                <a:effectLst/>
                <a:latin typeface="Calibri"/>
                <a:ea typeface="Calibri"/>
                <a:cs typeface="Calibri"/>
              </a:rPr>
              <a:t>I’m glad that my manager and DTU are keeping up with the times and have caught on to the good things that the lockdowns have brought.</a:t>
            </a:r>
          </a:p>
        </p:txBody>
      </p:sp>
    </p:spTree>
    <p:extLst>
      <p:ext uri="{BB962C8B-B14F-4D97-AF65-F5344CB8AC3E}">
        <p14:creationId xmlns:p14="http://schemas.microsoft.com/office/powerpoint/2010/main" val="15542556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i="0" strike="noStrike" cap="none" spc="0" baseline="0" dirty="0">
                <a:solidFill>
                  <a:srgbClr val="000000"/>
                </a:solidFill>
                <a:effectLst/>
                <a:latin typeface="Calibri Light"/>
                <a:ea typeface="Calibri Light"/>
                <a:cs typeface="Calibri Light"/>
              </a:rPr>
              <a:t>Trends - pitfalls</a:t>
            </a:r>
          </a:p>
        </p:txBody>
      </p:sp>
      <p:sp>
        <p:nvSpPr>
          <p:cNvPr id="3" name="Content Placeholder 2"/>
          <p:cNvSpPr>
            <a:spLocks noGrp="1"/>
          </p:cNvSpPr>
          <p:nvPr>
            <p:ph idx="1"/>
          </p:nvPr>
        </p:nvSpPr>
        <p:spPr>
          <a:xfrm>
            <a:off x="838091" y="1813966"/>
            <a:ext cx="6409243" cy="4351338"/>
          </a:xfrm>
        </p:spPr>
        <p:txBody>
          <a:bodyPr>
            <a:normAutofit/>
          </a:bodyPr>
          <a:lstStyle/>
          <a:p>
            <a:r>
              <a:rPr lang="en-GB" dirty="0">
                <a:solidFill>
                  <a:srgbClr val="000000"/>
                </a:solidFill>
                <a:cs typeface="Calibri"/>
              </a:rPr>
              <a:t>Challenging to create a sense of community </a:t>
            </a:r>
          </a:p>
          <a:p>
            <a:r>
              <a:rPr lang="en-GB" dirty="0">
                <a:solidFill>
                  <a:srgbClr val="000000"/>
                </a:solidFill>
                <a:cs typeface="Calibri"/>
              </a:rPr>
              <a:t>Difficult start for new colleagues</a:t>
            </a:r>
            <a:endParaRPr lang="en-GB" sz="2800" b="0" i="0" strike="noStrike" cap="none" spc="0" baseline="0" dirty="0">
              <a:solidFill>
                <a:srgbClr val="000000"/>
              </a:solidFill>
              <a:effectLst/>
              <a:latin typeface="Calibri"/>
              <a:ea typeface="Calibri"/>
              <a:cs typeface="Calibri"/>
            </a:endParaRPr>
          </a:p>
          <a:p>
            <a:r>
              <a:rPr lang="en-GB" dirty="0">
                <a:solidFill>
                  <a:srgbClr val="000000"/>
                </a:solidFill>
                <a:cs typeface="Calibri"/>
              </a:rPr>
              <a:t>Blurred </a:t>
            </a:r>
            <a:r>
              <a:rPr lang="en-GB" sz="2800" b="0" i="0" strike="noStrike" cap="none" spc="0" baseline="0" dirty="0">
                <a:solidFill>
                  <a:srgbClr val="000000"/>
                </a:solidFill>
                <a:effectLst/>
                <a:latin typeface="Calibri"/>
                <a:ea typeface="Calibri"/>
                <a:cs typeface="Calibri"/>
              </a:rPr>
              <a:t>boundaries </a:t>
            </a:r>
          </a:p>
          <a:p>
            <a:r>
              <a:rPr lang="en-GB" sz="2800" b="0" i="0" strike="noStrike" cap="none" spc="0" baseline="0" dirty="0">
                <a:solidFill>
                  <a:srgbClr val="000000"/>
                </a:solidFill>
                <a:effectLst/>
                <a:latin typeface="Calibri"/>
                <a:ea typeface="Calibri"/>
                <a:cs typeface="Calibri"/>
              </a:rPr>
              <a:t>My manager prefers physical attendance </a:t>
            </a:r>
          </a:p>
          <a:p>
            <a:r>
              <a:rPr lang="en-GB" sz="2800" b="0" i="0" strike="noStrike" cap="none" spc="0" baseline="0" dirty="0">
                <a:solidFill>
                  <a:srgbClr val="000000"/>
                </a:solidFill>
                <a:effectLst/>
                <a:latin typeface="Calibri"/>
                <a:ea typeface="Calibri"/>
                <a:cs typeface="Calibri"/>
              </a:rPr>
              <a:t>Colleagues are not available</a:t>
            </a:r>
          </a:p>
        </p:txBody>
      </p:sp>
      <p:sp>
        <p:nvSpPr>
          <p:cNvPr id="4" name="Rounded Rectangular Callout 3"/>
          <p:cNvSpPr/>
          <p:nvPr/>
        </p:nvSpPr>
        <p:spPr>
          <a:xfrm>
            <a:off x="7322032" y="2273238"/>
            <a:ext cx="4317790" cy="814402"/>
          </a:xfrm>
          <a:prstGeom prst="wedgeRoundRectCallout">
            <a:avLst>
              <a:gd name="adj1" fmla="val -56398"/>
              <a:gd name="adj2" fmla="val -16119"/>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1" strike="noStrike" cap="none" spc="0" baseline="0" dirty="0">
                <a:solidFill>
                  <a:srgbClr val="FFFFFF"/>
                </a:solidFill>
                <a:effectLst/>
                <a:latin typeface="Calibri"/>
                <a:ea typeface="Calibri"/>
                <a:cs typeface="Calibri"/>
              </a:rPr>
              <a:t>I work too much when I work from home. </a:t>
            </a:r>
          </a:p>
        </p:txBody>
      </p:sp>
      <p:sp>
        <p:nvSpPr>
          <p:cNvPr id="5" name="Rounded Rectangular Callout 4"/>
          <p:cNvSpPr/>
          <p:nvPr/>
        </p:nvSpPr>
        <p:spPr>
          <a:xfrm>
            <a:off x="7322032" y="4077072"/>
            <a:ext cx="4317790" cy="1140469"/>
          </a:xfrm>
          <a:prstGeom prst="wedgeRoundRectCallout">
            <a:avLst>
              <a:gd name="adj1" fmla="val -57971"/>
              <a:gd name="adj2" fmla="val -15264"/>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1" strike="noStrike" cap="none" spc="0" baseline="0" dirty="0">
                <a:solidFill>
                  <a:srgbClr val="FFFFFF"/>
                </a:solidFill>
                <a:effectLst/>
                <a:latin typeface="Calibri"/>
                <a:ea typeface="Calibri"/>
                <a:cs typeface="Calibri"/>
              </a:rPr>
              <a:t>It’s hard for managers to let go; it’s more reassuring when you can physically see your employees in the office.</a:t>
            </a:r>
          </a:p>
        </p:txBody>
      </p:sp>
      <p:sp>
        <p:nvSpPr>
          <p:cNvPr id="6" name="Rounded Rectangular Callout 5"/>
          <p:cNvSpPr/>
          <p:nvPr/>
        </p:nvSpPr>
        <p:spPr>
          <a:xfrm>
            <a:off x="1126653" y="5289549"/>
            <a:ext cx="10585177" cy="1163787"/>
          </a:xfrm>
          <a:prstGeom prst="wedgeRoundRectCallout">
            <a:avLst>
              <a:gd name="adj1" fmla="val -17264"/>
              <a:gd name="adj2" fmla="val -80416"/>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1" strike="noStrike" cap="none" spc="0" baseline="0" dirty="0">
                <a:solidFill>
                  <a:srgbClr val="FFFFFF"/>
                </a:solidFill>
                <a:effectLst/>
                <a:latin typeface="Calibri"/>
                <a:ea typeface="Calibri"/>
                <a:cs typeface="Calibri"/>
              </a:rPr>
              <a:t>The pitfall can be an old-school view of the workplace and problem-solving on the part of management, which makes you want the employees to be physically present, because that gives management a sense of having better control over the employees and the work that’s being done.</a:t>
            </a:r>
          </a:p>
        </p:txBody>
      </p:sp>
      <p:sp>
        <p:nvSpPr>
          <p:cNvPr id="8" name="Rounded Rectangular Callout 7"/>
          <p:cNvSpPr/>
          <p:nvPr/>
        </p:nvSpPr>
        <p:spPr>
          <a:xfrm>
            <a:off x="7319342" y="1324297"/>
            <a:ext cx="4317790" cy="845416"/>
          </a:xfrm>
          <a:prstGeom prst="wedgeRoundRectCallout">
            <a:avLst>
              <a:gd name="adj1" fmla="val -57127"/>
              <a:gd name="adj2" fmla="val -2028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1" strike="noStrike" cap="none" spc="0" baseline="0" dirty="0">
                <a:solidFill>
                  <a:srgbClr val="FFFFFF"/>
                </a:solidFill>
                <a:effectLst/>
                <a:latin typeface="Calibri"/>
                <a:ea typeface="Calibri"/>
                <a:cs typeface="Calibri"/>
              </a:rPr>
              <a:t>Maintaining social relations requires some action centrally.</a:t>
            </a:r>
          </a:p>
        </p:txBody>
      </p:sp>
      <p:sp>
        <p:nvSpPr>
          <p:cNvPr id="9" name="Rounded Rectangular Callout 8"/>
          <p:cNvSpPr/>
          <p:nvPr/>
        </p:nvSpPr>
        <p:spPr>
          <a:xfrm>
            <a:off x="7400780" y="3159648"/>
            <a:ext cx="4236352" cy="845416"/>
          </a:xfrm>
          <a:prstGeom prst="wedgeRoundRectCallout">
            <a:avLst>
              <a:gd name="adj1" fmla="val -57127"/>
              <a:gd name="adj2" fmla="val -20280"/>
              <a:gd name="adj3" fmla="val 16667"/>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800" b="0" i="1" strike="noStrike" cap="none" spc="0" baseline="0" dirty="0">
                <a:solidFill>
                  <a:srgbClr val="FFFFFF"/>
                </a:solidFill>
                <a:effectLst/>
                <a:latin typeface="Calibri"/>
                <a:ea typeface="Calibri"/>
                <a:cs typeface="Calibri"/>
              </a:rPr>
              <a:t>I miss bouncing off ideas at the ‘coffee machine’</a:t>
            </a:r>
          </a:p>
        </p:txBody>
      </p:sp>
    </p:spTree>
    <p:extLst>
      <p:ext uri="{BB962C8B-B14F-4D97-AF65-F5344CB8AC3E}">
        <p14:creationId xmlns:p14="http://schemas.microsoft.com/office/powerpoint/2010/main" val="354293663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i="0" strike="noStrike" cap="none" spc="0" baseline="0" dirty="0">
                <a:solidFill>
                  <a:srgbClr val="FFFFFF"/>
                </a:solidFill>
                <a:effectLst/>
                <a:latin typeface="Calibri Light"/>
                <a:ea typeface="Calibri Light"/>
                <a:cs typeface="Calibri Light"/>
              </a:rPr>
              <a:t>Flexibility is experienced differently </a:t>
            </a:r>
            <a:r>
              <a:rPr lang="en-GB" sz="2400" b="1" i="0" strike="noStrike" cap="none" spc="0" baseline="0" dirty="0">
                <a:solidFill>
                  <a:srgbClr val="FFFFFF"/>
                </a:solidFill>
                <a:effectLst/>
                <a:latin typeface="Calibri Light"/>
                <a:ea typeface="Calibri Light"/>
                <a:cs typeface="Calibri Light"/>
              </a:rPr>
              <a:t>(not representative) </a:t>
            </a:r>
            <a:r>
              <a:rPr lang="en-GB" sz="4400" b="1" i="0" strike="noStrike" cap="none" spc="0" baseline="0" dirty="0">
                <a:solidFill>
                  <a:srgbClr val="FFFFFF"/>
                </a:solidFill>
                <a:effectLst/>
                <a:latin typeface="Calibri Light"/>
                <a:ea typeface="Calibri Light"/>
                <a:cs typeface="Calibri Light"/>
              </a:rPr>
              <a:t> </a:t>
            </a:r>
          </a:p>
        </p:txBody>
      </p:sp>
      <p:sp>
        <p:nvSpPr>
          <p:cNvPr id="3" name="Content Placeholder 2"/>
          <p:cNvSpPr>
            <a:spLocks noGrp="1"/>
          </p:cNvSpPr>
          <p:nvPr>
            <p:ph idx="1"/>
          </p:nvPr>
        </p:nvSpPr>
        <p:spPr/>
        <p:txBody>
          <a:bodyPr>
            <a:normAutofit/>
          </a:bodyPr>
          <a:lstStyle/>
          <a:p>
            <a:r>
              <a:rPr lang="en-GB" sz="4000" b="0" i="1" strike="noStrike" cap="none" spc="0" baseline="0" dirty="0">
                <a:solidFill>
                  <a:srgbClr val="FFFFFF"/>
                </a:solidFill>
                <a:effectLst/>
                <a:latin typeface="Calibri"/>
                <a:ea typeface="Calibri"/>
                <a:cs typeface="Calibri"/>
              </a:rPr>
              <a:t>At our department, the administrative staff are back to the old normal, there are no increased options for working from home after February 2022.</a:t>
            </a:r>
            <a:endParaRPr lang="da-DK" sz="6000" i="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06230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i="0" strike="noStrike" cap="none" spc="0" baseline="0" dirty="0">
                <a:solidFill>
                  <a:srgbClr val="FFFFFF"/>
                </a:solidFill>
                <a:effectLst/>
                <a:latin typeface="Calibri Light"/>
                <a:ea typeface="Calibri Light"/>
                <a:cs typeface="Calibri Light"/>
              </a:rPr>
              <a:t>... and is also about leadership.</a:t>
            </a:r>
          </a:p>
        </p:txBody>
      </p:sp>
      <p:sp>
        <p:nvSpPr>
          <p:cNvPr id="3" name="Content Placeholder 2"/>
          <p:cNvSpPr>
            <a:spLocks noGrp="1"/>
          </p:cNvSpPr>
          <p:nvPr>
            <p:ph idx="1"/>
          </p:nvPr>
        </p:nvSpPr>
        <p:spPr/>
        <p:txBody>
          <a:bodyPr>
            <a:noAutofit/>
          </a:bodyPr>
          <a:lstStyle/>
          <a:p>
            <a:r>
              <a:rPr lang="en-GB" sz="2800" b="0" i="1" strike="noStrike" cap="none" spc="0" baseline="0" dirty="0">
                <a:solidFill>
                  <a:srgbClr val="FFFFFF"/>
                </a:solidFill>
                <a:effectLst/>
                <a:latin typeface="Calibri"/>
                <a:ea typeface="Calibri"/>
                <a:cs typeface="Calibri"/>
              </a:rPr>
              <a:t>Those who already struggle with job satisfaction may find it difficult if the framework is too flexible.</a:t>
            </a:r>
          </a:p>
          <a:p>
            <a:endParaRPr lang="da-DK" i="1" dirty="0">
              <a:solidFill>
                <a:schemeClr val="bg1"/>
              </a:solidFill>
            </a:endParaRPr>
          </a:p>
          <a:p>
            <a:r>
              <a:rPr lang="en-GB" sz="2800" b="0" i="1" strike="noStrike" cap="none" spc="0" baseline="0" dirty="0">
                <a:solidFill>
                  <a:srgbClr val="FFFFFF"/>
                </a:solidFill>
                <a:effectLst/>
                <a:latin typeface="Calibri"/>
                <a:ea typeface="Calibri"/>
                <a:cs typeface="Calibri"/>
              </a:rPr>
              <a:t>Those who are passionate about their job can get SO much more out of their work and private lives with a flexible framework with more working from home. </a:t>
            </a:r>
          </a:p>
          <a:p>
            <a:endParaRPr lang="da-DK" i="1" dirty="0">
              <a:solidFill>
                <a:schemeClr val="bg1"/>
              </a:solidFill>
            </a:endParaRPr>
          </a:p>
          <a:p>
            <a:r>
              <a:rPr lang="en-GB" sz="2800" b="0" i="1" strike="noStrike" cap="none" spc="0" baseline="0" dirty="0">
                <a:solidFill>
                  <a:srgbClr val="FFFFFF"/>
                </a:solidFill>
                <a:effectLst/>
                <a:latin typeface="Calibri"/>
                <a:ea typeface="Calibri"/>
                <a:cs typeface="Calibri"/>
              </a:rPr>
              <a:t>The key is letting go, then you see who thrives and who might need some support to cope with the very flexible framework, rather than letting the few prevent the majority from becoming more productive.</a:t>
            </a:r>
          </a:p>
        </p:txBody>
      </p:sp>
    </p:spTree>
    <p:extLst>
      <p:ext uri="{BB962C8B-B14F-4D97-AF65-F5344CB8AC3E}">
        <p14:creationId xmlns:p14="http://schemas.microsoft.com/office/powerpoint/2010/main" val="40933647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a-DK" b="1" dirty="0"/>
              <a:t>D</a:t>
            </a:r>
            <a:r>
              <a:rPr lang="da-DK" altLang="da-DK" b="1" dirty="0">
                <a:solidFill>
                  <a:srgbClr val="202124"/>
                </a:solidFill>
              </a:rPr>
              <a:t>TU campus - is </a:t>
            </a:r>
            <a:r>
              <a:rPr lang="da-DK" altLang="da-DK" b="1" dirty="0" err="1">
                <a:solidFill>
                  <a:srgbClr val="202124"/>
                </a:solidFill>
              </a:rPr>
              <a:t>your</a:t>
            </a:r>
            <a:r>
              <a:rPr lang="da-DK" altLang="da-DK" b="1" dirty="0">
                <a:solidFill>
                  <a:srgbClr val="202124"/>
                </a:solidFill>
              </a:rPr>
              <a:t> </a:t>
            </a:r>
            <a:r>
              <a:rPr lang="da-DK" altLang="da-DK" b="1" dirty="0" err="1">
                <a:solidFill>
                  <a:srgbClr val="202124"/>
                </a:solidFill>
              </a:rPr>
              <a:t>primary</a:t>
            </a:r>
            <a:r>
              <a:rPr lang="da-DK" altLang="da-DK" b="1" dirty="0">
                <a:solidFill>
                  <a:srgbClr val="202124"/>
                </a:solidFill>
              </a:rPr>
              <a:t> </a:t>
            </a:r>
            <a:r>
              <a:rPr lang="da-DK" altLang="da-DK" b="1" dirty="0" err="1">
                <a:solidFill>
                  <a:srgbClr val="202124"/>
                </a:solidFill>
              </a:rPr>
              <a:t>workplace</a:t>
            </a:r>
            <a:endParaRPr lang="da-DK" b="1" dirty="0"/>
          </a:p>
        </p:txBody>
      </p:sp>
      <p:sp>
        <p:nvSpPr>
          <p:cNvPr id="3" name="Content Placeholder 2"/>
          <p:cNvSpPr>
            <a:spLocks noGrp="1"/>
          </p:cNvSpPr>
          <p:nvPr>
            <p:ph idx="1"/>
          </p:nvPr>
        </p:nvSpPr>
        <p:spPr/>
        <p:txBody>
          <a:bodyPr/>
          <a:lstStyle/>
          <a:p>
            <a:endParaRPr lang="da-DK" dirty="0"/>
          </a:p>
        </p:txBody>
      </p:sp>
      <p:graphicFrame>
        <p:nvGraphicFramePr>
          <p:cNvPr id="4" name="Diagram 25">
            <a:extLst>
              <a:ext uri="{FF2B5EF4-FFF2-40B4-BE49-F238E27FC236}">
                <a16:creationId xmlns:a16="http://schemas.microsoft.com/office/drawing/2014/main" id="{748E0560-0626-88A6-EBBF-E67CABACAC6A}"/>
              </a:ext>
            </a:extLst>
          </p:cNvPr>
          <p:cNvGraphicFramePr>
            <a:graphicFrameLocks/>
          </p:cNvGraphicFramePr>
          <p:nvPr>
            <p:extLst>
              <p:ext uri="{D42A27DB-BD31-4B8C-83A1-F6EECF244321}">
                <p14:modId xmlns:p14="http://schemas.microsoft.com/office/powerpoint/2010/main" val="4200042366"/>
              </p:ext>
            </p:extLst>
          </p:nvPr>
        </p:nvGraphicFramePr>
        <p:xfrm>
          <a:off x="1270670" y="1412776"/>
          <a:ext cx="9793088"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0456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091" y="365126"/>
            <a:ext cx="11352322" cy="1325563"/>
          </a:xfrm>
        </p:spPr>
        <p:txBody>
          <a:bodyPr>
            <a:normAutofit/>
          </a:bodyPr>
          <a:lstStyle/>
          <a:p>
            <a:r>
              <a:rPr lang="da-DK" b="1" dirty="0"/>
              <a:t>Flexible </a:t>
            </a:r>
            <a:r>
              <a:rPr lang="da-DK" b="1" dirty="0" err="1"/>
              <a:t>work</a:t>
            </a:r>
            <a:r>
              <a:rPr lang="da-DK" b="1" dirty="0"/>
              <a:t> arrangements</a:t>
            </a:r>
          </a:p>
        </p:txBody>
      </p:sp>
      <p:sp>
        <p:nvSpPr>
          <p:cNvPr id="3" name="Content Placeholder 2"/>
          <p:cNvSpPr>
            <a:spLocks noGrp="1"/>
          </p:cNvSpPr>
          <p:nvPr>
            <p:ph idx="1"/>
          </p:nvPr>
        </p:nvSpPr>
        <p:spPr>
          <a:xfrm>
            <a:off x="838091" y="1825624"/>
            <a:ext cx="10729723" cy="4555703"/>
          </a:xfrm>
        </p:spPr>
        <p:txBody>
          <a:bodyPr/>
          <a:lstStyle/>
          <a:p>
            <a:endParaRPr lang="da-DK" dirty="0"/>
          </a:p>
        </p:txBody>
      </p:sp>
      <p:graphicFrame>
        <p:nvGraphicFramePr>
          <p:cNvPr id="5" name="Diagram 26">
            <a:extLst>
              <a:ext uri="{FF2B5EF4-FFF2-40B4-BE49-F238E27FC236}">
                <a16:creationId xmlns:a16="http://schemas.microsoft.com/office/drawing/2014/main" id="{C96D3C20-2224-CC83-B3A3-49214A35BF2A}"/>
              </a:ext>
            </a:extLst>
          </p:cNvPr>
          <p:cNvGraphicFramePr>
            <a:graphicFrameLocks/>
          </p:cNvGraphicFramePr>
          <p:nvPr>
            <p:extLst>
              <p:ext uri="{D42A27DB-BD31-4B8C-83A1-F6EECF244321}">
                <p14:modId xmlns:p14="http://schemas.microsoft.com/office/powerpoint/2010/main" val="2155622683"/>
              </p:ext>
            </p:extLst>
          </p:nvPr>
        </p:nvGraphicFramePr>
        <p:xfrm>
          <a:off x="1270670" y="1340768"/>
          <a:ext cx="9865096" cy="504055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8701852"/>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err="1"/>
              <a:t>Your</a:t>
            </a:r>
            <a:r>
              <a:rPr lang="da-DK" b="1" dirty="0"/>
              <a:t> </a:t>
            </a:r>
            <a:r>
              <a:rPr lang="da-DK" b="1" dirty="0" err="1"/>
              <a:t>work</a:t>
            </a:r>
            <a:r>
              <a:rPr lang="da-DK" b="1" dirty="0"/>
              <a:t> performance - </a:t>
            </a:r>
            <a:r>
              <a:rPr lang="da-DK" b="1" dirty="0" err="1"/>
              <a:t>are</a:t>
            </a:r>
            <a:r>
              <a:rPr lang="da-DK" b="1" dirty="0"/>
              <a:t> </a:t>
            </a:r>
            <a:r>
              <a:rPr lang="da-DK" b="1" dirty="0" err="1"/>
              <a:t>about</a:t>
            </a:r>
            <a:r>
              <a:rPr lang="da-DK" b="1" dirty="0"/>
              <a:t> </a:t>
            </a:r>
            <a:r>
              <a:rPr lang="da-DK" b="1" dirty="0" err="1"/>
              <a:t>results</a:t>
            </a:r>
            <a:endParaRPr lang="da-DK" b="1" dirty="0"/>
          </a:p>
        </p:txBody>
      </p:sp>
      <p:sp>
        <p:nvSpPr>
          <p:cNvPr id="3" name="Content Placeholder 2"/>
          <p:cNvSpPr>
            <a:spLocks noGrp="1"/>
          </p:cNvSpPr>
          <p:nvPr>
            <p:ph idx="1"/>
          </p:nvPr>
        </p:nvSpPr>
        <p:spPr>
          <a:xfrm>
            <a:off x="694074" y="1825624"/>
            <a:ext cx="10873740" cy="4699719"/>
          </a:xfrm>
        </p:spPr>
        <p:txBody>
          <a:bodyPr/>
          <a:lstStyle/>
          <a:p>
            <a:endParaRPr lang="da-DK" dirty="0"/>
          </a:p>
        </p:txBody>
      </p:sp>
      <p:graphicFrame>
        <p:nvGraphicFramePr>
          <p:cNvPr id="5" name="Diagram 28">
            <a:extLst>
              <a:ext uri="{FF2B5EF4-FFF2-40B4-BE49-F238E27FC236}">
                <a16:creationId xmlns:a16="http://schemas.microsoft.com/office/drawing/2014/main" id="{132B6808-1267-2BD5-6E90-0AA3FA71161C}"/>
              </a:ext>
            </a:extLst>
          </p:cNvPr>
          <p:cNvGraphicFramePr>
            <a:graphicFrameLocks/>
          </p:cNvGraphicFramePr>
          <p:nvPr>
            <p:extLst>
              <p:ext uri="{D42A27DB-BD31-4B8C-83A1-F6EECF244321}">
                <p14:modId xmlns:p14="http://schemas.microsoft.com/office/powerpoint/2010/main" val="1556558805"/>
              </p:ext>
            </p:extLst>
          </p:nvPr>
        </p:nvGraphicFramePr>
        <p:xfrm>
          <a:off x="910630" y="1556792"/>
          <a:ext cx="10441692" cy="53012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414125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t>Virtual </a:t>
            </a:r>
            <a:r>
              <a:rPr lang="da-DK" b="1" dirty="0" err="1"/>
              <a:t>collaboration</a:t>
            </a:r>
            <a:r>
              <a:rPr lang="da-DK" b="1" dirty="0"/>
              <a:t> - </a:t>
            </a:r>
            <a:r>
              <a:rPr lang="da-DK" b="1" dirty="0" err="1"/>
              <a:t>requires</a:t>
            </a:r>
            <a:r>
              <a:rPr lang="da-DK" b="1" dirty="0"/>
              <a:t> </a:t>
            </a:r>
            <a:r>
              <a:rPr lang="da-DK" b="1" dirty="0" err="1"/>
              <a:t>practice</a:t>
            </a:r>
            <a:endParaRPr lang="da-DK" b="1" dirty="0"/>
          </a:p>
        </p:txBody>
      </p:sp>
      <p:sp>
        <p:nvSpPr>
          <p:cNvPr id="3" name="Content Placeholder 2"/>
          <p:cNvSpPr>
            <a:spLocks noGrp="1"/>
          </p:cNvSpPr>
          <p:nvPr>
            <p:ph idx="1"/>
          </p:nvPr>
        </p:nvSpPr>
        <p:spPr>
          <a:xfrm>
            <a:off x="838091" y="1825624"/>
            <a:ext cx="10657715" cy="4555703"/>
          </a:xfrm>
        </p:spPr>
        <p:txBody>
          <a:bodyPr/>
          <a:lstStyle/>
          <a:p>
            <a:endParaRPr lang="da-DK"/>
          </a:p>
        </p:txBody>
      </p:sp>
      <p:graphicFrame>
        <p:nvGraphicFramePr>
          <p:cNvPr id="5" name="Diagram 29">
            <a:extLst>
              <a:ext uri="{FF2B5EF4-FFF2-40B4-BE49-F238E27FC236}">
                <a16:creationId xmlns:a16="http://schemas.microsoft.com/office/drawing/2014/main" id="{22AB39A2-0FC8-02D9-E524-39E0F9892F0A}"/>
              </a:ext>
            </a:extLst>
          </p:cNvPr>
          <p:cNvGraphicFramePr>
            <a:graphicFrameLocks/>
          </p:cNvGraphicFramePr>
          <p:nvPr>
            <p:extLst>
              <p:ext uri="{D42A27DB-BD31-4B8C-83A1-F6EECF244321}">
                <p14:modId xmlns:p14="http://schemas.microsoft.com/office/powerpoint/2010/main" val="4076765730"/>
              </p:ext>
            </p:extLst>
          </p:nvPr>
        </p:nvGraphicFramePr>
        <p:xfrm>
          <a:off x="838091" y="1189037"/>
          <a:ext cx="10514231" cy="51922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1879461"/>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b="1" dirty="0"/>
              <a:t>Absence, </a:t>
            </a:r>
            <a:r>
              <a:rPr lang="da-DK" b="1" dirty="0" err="1"/>
              <a:t>child</a:t>
            </a:r>
            <a:r>
              <a:rPr lang="da-DK" b="1" dirty="0"/>
              <a:t> </a:t>
            </a:r>
            <a:r>
              <a:rPr lang="da-DK" b="1" dirty="0" err="1"/>
              <a:t>sickness</a:t>
            </a:r>
            <a:r>
              <a:rPr lang="da-DK" b="1" dirty="0"/>
              <a:t> etc.</a:t>
            </a:r>
          </a:p>
        </p:txBody>
      </p:sp>
      <p:sp>
        <p:nvSpPr>
          <p:cNvPr id="3" name="Content Placeholder 2"/>
          <p:cNvSpPr>
            <a:spLocks noGrp="1"/>
          </p:cNvSpPr>
          <p:nvPr>
            <p:ph idx="1"/>
          </p:nvPr>
        </p:nvSpPr>
        <p:spPr/>
        <p:txBody>
          <a:bodyPr/>
          <a:lstStyle/>
          <a:p>
            <a:endParaRPr lang="da-DK" dirty="0"/>
          </a:p>
        </p:txBody>
      </p:sp>
      <p:graphicFrame>
        <p:nvGraphicFramePr>
          <p:cNvPr id="5" name="Diagram 30">
            <a:extLst>
              <a:ext uri="{FF2B5EF4-FFF2-40B4-BE49-F238E27FC236}">
                <a16:creationId xmlns:a16="http://schemas.microsoft.com/office/drawing/2014/main" id="{E52DD164-08C5-B1D2-07A3-0559E85EE407}"/>
              </a:ext>
            </a:extLst>
          </p:cNvPr>
          <p:cNvGraphicFramePr>
            <a:graphicFrameLocks/>
          </p:cNvGraphicFramePr>
          <p:nvPr>
            <p:extLst>
              <p:ext uri="{D42A27DB-BD31-4B8C-83A1-F6EECF244321}">
                <p14:modId xmlns:p14="http://schemas.microsoft.com/office/powerpoint/2010/main" val="2091636999"/>
              </p:ext>
            </p:extLst>
          </p:nvPr>
        </p:nvGraphicFramePr>
        <p:xfrm>
          <a:off x="1036245" y="1589026"/>
          <a:ext cx="10117922"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178750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1126654" y="2276872"/>
            <a:ext cx="7344816" cy="2706458"/>
          </a:xfrm>
        </p:spPr>
        <p:txBody>
          <a:bodyPr>
            <a:normAutofit/>
          </a:bodyPr>
          <a:lstStyle/>
          <a:p>
            <a:r>
              <a:rPr lang="en-GB" sz="4800" b="1" i="0" strike="noStrike" cap="none" spc="0" baseline="0">
                <a:solidFill>
                  <a:srgbClr val="FFFFFF"/>
                </a:solidFill>
                <a:effectLst/>
                <a:latin typeface="Arial"/>
                <a:ea typeface="Arial"/>
                <a:cs typeface="Arial"/>
              </a:rPr>
              <a:t>Dialogue i </a:t>
            </a:r>
            <a:r>
              <a:rPr lang="en-GB" sz="4800" b="1" i="0" strike="noStrike" cap="none" spc="0">
                <a:solidFill>
                  <a:srgbClr val="FFFFFF"/>
                </a:solidFill>
                <a:effectLst/>
                <a:latin typeface="Arial"/>
                <a:ea typeface="Arial"/>
                <a:cs typeface="Arial"/>
              </a:rPr>
              <a:t>LSU (2022)</a:t>
            </a:r>
            <a:br>
              <a:rPr lang="en-GB" sz="4800" b="1" i="0" strike="noStrike" cap="none" spc="0">
                <a:solidFill>
                  <a:srgbClr val="FFFFFF"/>
                </a:solidFill>
                <a:effectLst/>
                <a:latin typeface="Arial"/>
                <a:ea typeface="Arial"/>
                <a:cs typeface="Arial"/>
              </a:rPr>
            </a:br>
            <a:r>
              <a:rPr lang="en-GB" sz="4800" b="1" i="0" strike="noStrike" cap="none" spc="0">
                <a:solidFill>
                  <a:srgbClr val="FFFFFF"/>
                </a:solidFill>
                <a:effectLst/>
                <a:latin typeface="Arial"/>
                <a:ea typeface="Arial"/>
                <a:cs typeface="Arial"/>
              </a:rPr>
              <a:t>– </a:t>
            </a:r>
            <a:r>
              <a:rPr lang="en-GB" sz="4800" b="1">
                <a:solidFill>
                  <a:srgbClr val="FFFFFF"/>
                </a:solidFill>
                <a:latin typeface="Arial"/>
                <a:ea typeface="Arial"/>
                <a:cs typeface="Arial"/>
              </a:rPr>
              <a:t>working day flexibility</a:t>
            </a:r>
            <a:endParaRPr lang="da-DK" sz="4800"/>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a:xfrm>
            <a:off x="2356396" y="-43502"/>
            <a:ext cx="10840028" cy="1660654"/>
          </a:xfrm>
        </p:spPr>
        <p:txBody>
          <a:bodyPr/>
          <a:lstStyle/>
          <a:p>
            <a:endParaRPr lang="da-DK" sz="1600" b="1"/>
          </a:p>
        </p:txBody>
      </p:sp>
      <p:graphicFrame>
        <p:nvGraphicFramePr>
          <p:cNvPr id="7" name="Object 6"/>
          <p:cNvGraphicFramePr>
            <a:graphicFrameLocks noChangeAspect="1"/>
          </p:cNvGraphicFramePr>
          <p:nvPr>
            <p:extLst>
              <p:ext uri="{D42A27DB-BD31-4B8C-83A1-F6EECF244321}">
                <p14:modId xmlns:p14="http://schemas.microsoft.com/office/powerpoint/2010/main" val="3017729917"/>
              </p:ext>
            </p:extLst>
          </p:nvPr>
        </p:nvGraphicFramePr>
        <p:xfrm>
          <a:off x="8592864" y="1621736"/>
          <a:ext cx="3262982" cy="3262982"/>
        </p:xfrm>
        <a:graphic>
          <a:graphicData uri="http://schemas.openxmlformats.org/presentationml/2006/ole">
            <mc:AlternateContent xmlns:mc="http://schemas.openxmlformats.org/markup-compatibility/2006">
              <mc:Choice xmlns:v="urn:schemas-microsoft-com:vml" Requires="v">
                <p:oleObj name="Acrobat Document" r:id="rId5" imgW="9524941" imgH="9525000" progId="AcroExch.Document.DC">
                  <p:embed/>
                </p:oleObj>
              </mc:Choice>
              <mc:Fallback>
                <p:oleObj name="Acrobat Document" r:id="rId5" imgW="9524941" imgH="9525000" progId="AcroExch.Document.DC">
                  <p:embed/>
                  <p:pic>
                    <p:nvPicPr>
                      <p:cNvPr id="0" name="OLE substitute image"/>
                      <p:cNvPicPr/>
                      <p:nvPr/>
                    </p:nvPicPr>
                    <p:blipFill>
                      <a:blip r:embed="rId6"/>
                      <a:stretch>
                        <a:fillRect/>
                      </a:stretch>
                    </p:blipFill>
                    <p:spPr>
                      <a:xfrm>
                        <a:off x="8592864" y="1621736"/>
                        <a:ext cx="3262982" cy="3262982"/>
                      </a:xfrm>
                      <a:prstGeom prst="rect">
                        <a:avLst/>
                      </a:prstGeom>
                    </p:spPr>
                  </p:pic>
                </p:oleObj>
              </mc:Fallback>
            </mc:AlternateContent>
          </a:graphicData>
        </a:graphic>
      </p:graphicFrame>
      <p:sp>
        <p:nvSpPr>
          <p:cNvPr id="8" name="TextBox 7"/>
          <p:cNvSpPr txBox="1"/>
          <p:nvPr/>
        </p:nvSpPr>
        <p:spPr>
          <a:xfrm>
            <a:off x="27855" y="6237312"/>
            <a:ext cx="12162557" cy="615553"/>
          </a:xfrm>
          <a:prstGeom prst="rect">
            <a:avLst/>
          </a:prstGeom>
          <a:solidFill>
            <a:schemeClr val="accent2"/>
          </a:solidFill>
        </p:spPr>
        <p:txBody>
          <a:bodyPr wrap="square" rtlCol="0">
            <a:spAutoFit/>
          </a:bodyPr>
          <a:lstStyle/>
          <a:p>
            <a:endParaRPr lang="da-DK" sz="1000"/>
          </a:p>
          <a:p>
            <a:endParaRPr lang="da-DK"/>
          </a:p>
        </p:txBody>
      </p:sp>
    </p:spTree>
    <p:custDataLst>
      <p:custData r:id="rId1"/>
      <p:custData r:id="rId2"/>
    </p:custDataLst>
    <p:extLst>
      <p:ext uri="{BB962C8B-B14F-4D97-AF65-F5344CB8AC3E}">
        <p14:creationId xmlns:p14="http://schemas.microsoft.com/office/powerpoint/2010/main" val="358492985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400" b="1" i="0" strike="noStrike" cap="none" spc="0" baseline="0" dirty="0">
                <a:solidFill>
                  <a:srgbClr val="FFFFFF"/>
                </a:solidFill>
                <a:effectLst/>
                <a:latin typeface="Calibri Light"/>
                <a:ea typeface="Calibri Light"/>
                <a:cs typeface="Calibri Light"/>
              </a:rPr>
              <a:t>Next step</a:t>
            </a:r>
            <a:r>
              <a:rPr lang="en-GB" b="1" dirty="0">
                <a:solidFill>
                  <a:srgbClr val="FFFFFF"/>
                </a:solidFill>
                <a:latin typeface="Calibri Light"/>
                <a:ea typeface="Calibri Light"/>
                <a:cs typeface="Calibri Light"/>
              </a:rPr>
              <a:t>: Dialogue in LSU </a:t>
            </a:r>
            <a:r>
              <a:rPr lang="en-GB" sz="2400" b="1" dirty="0">
                <a:solidFill>
                  <a:srgbClr val="FFFFFF"/>
                </a:solidFill>
                <a:latin typeface="Calibri Light"/>
                <a:ea typeface="Calibri Light"/>
                <a:cs typeface="Calibri Light"/>
              </a:rPr>
              <a:t>(</a:t>
            </a:r>
            <a:r>
              <a:rPr lang="en-GB" sz="2400" b="1" dirty="0">
                <a:solidFill>
                  <a:srgbClr val="FFFFFF"/>
                </a:solidFill>
                <a:cs typeface="Calibri Light"/>
              </a:rPr>
              <a:t>Local Collaboration Committee)</a:t>
            </a:r>
            <a:endParaRPr lang="da-DK" sz="2400" b="1" dirty="0">
              <a:solidFill>
                <a:srgbClr val="FFFFFF"/>
              </a:solidFill>
              <a:latin typeface="Calibri Light"/>
              <a:ea typeface="Calibri Light"/>
              <a:cs typeface="Calibri Light"/>
            </a:endParaRPr>
          </a:p>
        </p:txBody>
      </p:sp>
      <p:sp>
        <p:nvSpPr>
          <p:cNvPr id="3" name="Content Placeholder 2"/>
          <p:cNvSpPr>
            <a:spLocks noGrp="1"/>
          </p:cNvSpPr>
          <p:nvPr>
            <p:ph idx="1"/>
          </p:nvPr>
        </p:nvSpPr>
        <p:spPr>
          <a:xfrm>
            <a:off x="982638" y="1687514"/>
            <a:ext cx="10514231" cy="4351338"/>
          </a:xfrm>
        </p:spPr>
        <p:txBody>
          <a:bodyPr>
            <a:normAutofit/>
          </a:bodyPr>
          <a:lstStyle/>
          <a:p>
            <a:pPr marL="0" indent="0">
              <a:spcBef>
                <a:spcPts val="432"/>
              </a:spcBef>
              <a:buNone/>
            </a:pPr>
            <a:br>
              <a:rPr sz="1800"/>
            </a:br>
            <a:endParaRPr lang="da-DK">
              <a:solidFill>
                <a:schemeClr val="bg1"/>
              </a:solidFill>
            </a:endParaRPr>
          </a:p>
          <a:p>
            <a:endParaRPr lang="da-DK">
              <a:solidFill>
                <a:schemeClr val="bg1"/>
              </a:solidFill>
            </a:endParaRPr>
          </a:p>
        </p:txBody>
      </p:sp>
      <p:sp>
        <p:nvSpPr>
          <p:cNvPr id="6" name="TextBox 5"/>
          <p:cNvSpPr txBox="1"/>
          <p:nvPr/>
        </p:nvSpPr>
        <p:spPr>
          <a:xfrm>
            <a:off x="27855" y="6237312"/>
            <a:ext cx="12162557" cy="615553"/>
          </a:xfrm>
          <a:prstGeom prst="rect">
            <a:avLst/>
          </a:prstGeom>
          <a:solidFill>
            <a:schemeClr val="accent2"/>
          </a:solidFill>
        </p:spPr>
        <p:txBody>
          <a:bodyPr wrap="square" rtlCol="0">
            <a:spAutoFit/>
          </a:bodyPr>
          <a:lstStyle/>
          <a:p>
            <a:endParaRPr lang="da-DK" sz="1000"/>
          </a:p>
          <a:p>
            <a:endParaRPr lang="da-DK"/>
          </a:p>
        </p:txBody>
      </p:sp>
      <p:sp>
        <p:nvSpPr>
          <p:cNvPr id="5" name="Rectangle 4"/>
          <p:cNvSpPr/>
          <p:nvPr/>
        </p:nvSpPr>
        <p:spPr>
          <a:xfrm>
            <a:off x="838092" y="1653108"/>
            <a:ext cx="10225666" cy="5478423"/>
          </a:xfrm>
          <a:prstGeom prst="rect">
            <a:avLst/>
          </a:prstGeom>
        </p:spPr>
        <p:txBody>
          <a:bodyPr wrap="square">
            <a:spAutoFit/>
          </a:bodyPr>
          <a:lstStyle/>
          <a:p>
            <a:pPr marL="342900" indent="-342900" fontAlgn="t">
              <a:buFont typeface="+mj-lt"/>
              <a:buAutoNum type="arabicPeriod"/>
            </a:pPr>
            <a:r>
              <a:rPr lang="en-GB" sz="2000" b="0" i="0" strike="noStrike" cap="none" spc="0" baseline="0" dirty="0">
                <a:solidFill>
                  <a:srgbClr val="FFFFFF"/>
                </a:solidFill>
                <a:effectLst/>
                <a:latin typeface="+mn-lt"/>
                <a:ea typeface="Verdana"/>
                <a:cs typeface="Verdana"/>
              </a:rPr>
              <a:t>What is the attitude of our LSU towards the increased possibility of flexible working arrangements that the Executive Board is proposing? </a:t>
            </a:r>
          </a:p>
          <a:p>
            <a:pPr marL="342900" indent="-342900" fontAlgn="t">
              <a:buFont typeface="+mj-lt"/>
              <a:buAutoNum type="arabicPeriod"/>
            </a:pPr>
            <a:endParaRPr lang="en-GB" sz="2000" dirty="0">
              <a:solidFill>
                <a:schemeClr val="bg1"/>
              </a:solidFill>
              <a:latin typeface="+mn-lt"/>
            </a:endParaRPr>
          </a:p>
          <a:p>
            <a:pPr marL="342900" indent="-342900" fontAlgn="t">
              <a:buFont typeface="+mj-lt"/>
              <a:buAutoNum type="arabicPeriod"/>
            </a:pPr>
            <a:r>
              <a:rPr lang="en-GB" sz="2000" b="0" i="0" strike="noStrike" cap="none" spc="0" baseline="0" dirty="0">
                <a:solidFill>
                  <a:srgbClr val="FFFFFF"/>
                </a:solidFill>
                <a:effectLst/>
                <a:latin typeface="+mn-lt"/>
                <a:ea typeface="Verdana"/>
                <a:cs typeface="Verdana"/>
              </a:rPr>
              <a:t>What initiatives can we as a LSU carry out to support a more flexible work arrangement? </a:t>
            </a:r>
          </a:p>
          <a:p>
            <a:pPr marL="342900" indent="-342900" fontAlgn="t">
              <a:buFont typeface="+mj-lt"/>
              <a:buAutoNum type="arabicPeriod"/>
            </a:pPr>
            <a:endParaRPr lang="en-GB" sz="2000" dirty="0">
              <a:solidFill>
                <a:schemeClr val="bg1"/>
              </a:solidFill>
              <a:latin typeface="+mn-lt"/>
            </a:endParaRPr>
          </a:p>
          <a:p>
            <a:pPr marL="342900" indent="-342900" fontAlgn="t">
              <a:buFont typeface="+mj-lt"/>
              <a:buAutoNum type="arabicPeriod"/>
            </a:pPr>
            <a:r>
              <a:rPr lang="en-GB" sz="2000" b="0" i="0" strike="noStrike" cap="none" spc="0" baseline="0" dirty="0">
                <a:solidFill>
                  <a:srgbClr val="FFFFFF"/>
                </a:solidFill>
                <a:effectLst/>
                <a:latin typeface="+mn-lt"/>
                <a:ea typeface="Verdana"/>
                <a:cs typeface="Verdana"/>
              </a:rPr>
              <a:t>How do we balance our different wishes for flexibility with the fact that we’re all part of a working community?</a:t>
            </a:r>
          </a:p>
          <a:p>
            <a:pPr marL="342900" indent="-342900" fontAlgn="t">
              <a:buFont typeface="+mj-lt"/>
              <a:buAutoNum type="arabicPeriod"/>
            </a:pPr>
            <a:endParaRPr lang="en-GB" sz="2000" dirty="0">
              <a:solidFill>
                <a:schemeClr val="bg1"/>
              </a:solidFill>
              <a:latin typeface="+mn-lt"/>
            </a:endParaRPr>
          </a:p>
          <a:p>
            <a:pPr marL="342900" indent="-342900" fontAlgn="t">
              <a:buFont typeface="+mj-lt"/>
              <a:buAutoNum type="arabicPeriod"/>
            </a:pPr>
            <a:r>
              <a:rPr lang="en-GB" sz="2000" b="0" i="0" strike="noStrike" cap="none" spc="0" baseline="0" dirty="0">
                <a:solidFill>
                  <a:srgbClr val="FFFFFF"/>
                </a:solidFill>
                <a:effectLst/>
                <a:latin typeface="+mn-lt"/>
                <a:ea typeface="Verdana"/>
                <a:cs typeface="Verdana"/>
              </a:rPr>
              <a:t>How do we ensure a sense of unity now that we’re seeing less of each other in the physical workplace? </a:t>
            </a:r>
          </a:p>
          <a:p>
            <a:pPr marL="342900" indent="-342900" fontAlgn="t">
              <a:buFont typeface="+mj-lt"/>
              <a:buAutoNum type="arabicPeriod"/>
            </a:pPr>
            <a:endParaRPr lang="da-DK" sz="2000" dirty="0">
              <a:solidFill>
                <a:schemeClr val="bg1"/>
              </a:solidFill>
              <a:latin typeface="+mn-lt"/>
            </a:endParaRPr>
          </a:p>
          <a:p>
            <a:pPr marL="342900" indent="-342900" fontAlgn="t">
              <a:buFont typeface="+mj-lt"/>
              <a:buAutoNum type="arabicPeriod"/>
            </a:pPr>
            <a:r>
              <a:rPr lang="en-GB" sz="2000" b="0" i="0" strike="noStrike" cap="none" spc="0" baseline="0" dirty="0">
                <a:solidFill>
                  <a:srgbClr val="FFFFFF"/>
                </a:solidFill>
                <a:effectLst/>
                <a:latin typeface="+mn-lt"/>
                <a:ea typeface="Verdana"/>
                <a:cs typeface="Verdana"/>
              </a:rPr>
              <a:t>What are the opportunities - and what do we risk losing when we increase flexibility?</a:t>
            </a:r>
            <a:endParaRPr lang="da-DK" sz="2000" dirty="0">
              <a:solidFill>
                <a:schemeClr val="bg1"/>
              </a:solidFill>
              <a:latin typeface="+mn-lt"/>
            </a:endParaRPr>
          </a:p>
          <a:p>
            <a:endParaRPr lang="da-DK" sz="2000" dirty="0">
              <a:solidFill>
                <a:schemeClr val="bg1"/>
              </a:solidFill>
              <a:latin typeface="+mn-lt"/>
              <a:ea typeface="Arial"/>
              <a:cs typeface="Arial"/>
            </a:endParaRPr>
          </a:p>
        </p:txBody>
      </p:sp>
    </p:spTree>
    <p:extLst>
      <p:ext uri="{BB962C8B-B14F-4D97-AF65-F5344CB8AC3E}">
        <p14:creationId xmlns:p14="http://schemas.microsoft.com/office/powerpoint/2010/main" val="6608217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b="1" i="0" strike="noStrike" cap="none" spc="0" baseline="0">
                <a:solidFill>
                  <a:srgbClr val="000000"/>
                </a:solidFill>
                <a:effectLst/>
                <a:latin typeface="Calibri Light"/>
                <a:ea typeface="Calibri Light"/>
                <a:cs typeface="Calibri Light"/>
              </a:rPr>
              <a:t>Summer 2020</a:t>
            </a:r>
          </a:p>
        </p:txBody>
      </p:sp>
      <p:pic>
        <p:nvPicPr>
          <p:cNvPr id="4" name="Picture 3"/>
          <p:cNvPicPr>
            <a:picLocks noChangeAspect="1"/>
          </p:cNvPicPr>
          <p:nvPr/>
        </p:nvPicPr>
        <p:blipFill>
          <a:blip r:embed="rId2"/>
          <a:srcRect l="8602" t="26378" r="68764" b="35261"/>
          <a:stretch>
            <a:fillRect/>
          </a:stretch>
        </p:blipFill>
        <p:spPr>
          <a:xfrm>
            <a:off x="165474" y="1690689"/>
            <a:ext cx="7805129" cy="4464496"/>
          </a:xfrm>
          <a:prstGeom prst="rect">
            <a:avLst/>
          </a:prstGeom>
        </p:spPr>
      </p:pic>
      <p:sp>
        <p:nvSpPr>
          <p:cNvPr id="7" name="Rounded Rectangular Callout 6"/>
          <p:cNvSpPr/>
          <p:nvPr/>
        </p:nvSpPr>
        <p:spPr>
          <a:xfrm>
            <a:off x="7365877" y="886859"/>
            <a:ext cx="4824536" cy="5281971"/>
          </a:xfrm>
          <a:prstGeom prst="wedgeRoundRectCallout">
            <a:avLst>
              <a:gd name="adj1" fmla="val -60423"/>
              <a:gd name="adj2" fmla="val -15072"/>
              <a:gd name="adj3" fmla="val 1666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da-DK" sz="2000"/>
          </a:p>
          <a:p>
            <a:pPr marL="285750" indent="-285750">
              <a:buFont typeface="Arial" panose="020B0604020202020204" pitchFamily="34" charset="0"/>
              <a:buChar char="•"/>
            </a:pPr>
            <a:r>
              <a:rPr lang="en-GB" sz="2000" b="0" i="1" strike="noStrike" cap="none" spc="0" baseline="0">
                <a:solidFill>
                  <a:srgbClr val="FFFFFF"/>
                </a:solidFill>
                <a:effectLst/>
                <a:latin typeface="Calibri"/>
                <a:ea typeface="Calibri"/>
                <a:cs typeface="Calibri"/>
              </a:rPr>
              <a:t>Bjarklev: The coronavirus crisis is a unique opportunity for change</a:t>
            </a:r>
          </a:p>
          <a:p>
            <a:pPr marL="285750" indent="-285750">
              <a:buFont typeface="Arial" panose="020B0604020202020204" pitchFamily="34" charset="0"/>
              <a:buChar char="•"/>
            </a:pPr>
            <a:r>
              <a:rPr lang="en-GB" sz="2000" b="0" i="1" strike="noStrike" cap="none" spc="0" baseline="0">
                <a:solidFill>
                  <a:srgbClr val="FFFFFF"/>
                </a:solidFill>
                <a:effectLst/>
                <a:latin typeface="Calibri"/>
                <a:ea typeface="Calibri"/>
                <a:cs typeface="Calibri"/>
              </a:rPr>
              <a:t>DTU’s values deeply rooted in us</a:t>
            </a:r>
          </a:p>
          <a:p>
            <a:pPr marL="742950" lvl="1" indent="-285750">
              <a:buFont typeface="Arial" panose="020B0604020202020204" pitchFamily="34" charset="0"/>
              <a:buChar char="•"/>
            </a:pPr>
            <a:r>
              <a:rPr lang="en-GB" sz="2000" b="0" i="1" strike="noStrike" cap="none" spc="0" baseline="0">
                <a:solidFill>
                  <a:srgbClr val="FFFFFF"/>
                </a:solidFill>
                <a:effectLst/>
                <a:latin typeface="Calibri"/>
                <a:ea typeface="Calibri"/>
                <a:cs typeface="Calibri"/>
              </a:rPr>
              <a:t>Innovative thinking</a:t>
            </a:r>
          </a:p>
          <a:p>
            <a:pPr marL="742950" lvl="1" indent="-285750">
              <a:buFont typeface="Arial" panose="020B0604020202020204" pitchFamily="34" charset="0"/>
              <a:buChar char="•"/>
            </a:pPr>
            <a:r>
              <a:rPr lang="en-GB" sz="2000" b="0" i="1" strike="noStrike" cap="none" spc="0" baseline="0">
                <a:solidFill>
                  <a:srgbClr val="FFFFFF"/>
                </a:solidFill>
                <a:effectLst/>
                <a:latin typeface="Calibri"/>
                <a:ea typeface="Calibri"/>
                <a:cs typeface="Calibri"/>
              </a:rPr>
              <a:t>Credibility</a:t>
            </a:r>
          </a:p>
          <a:p>
            <a:pPr marL="742950" lvl="1" indent="-285750">
              <a:buFont typeface="Arial" panose="020B0604020202020204" pitchFamily="34" charset="0"/>
              <a:buChar char="•"/>
            </a:pPr>
            <a:r>
              <a:rPr lang="en-GB" sz="2000" b="0" i="1" strike="noStrike" cap="none" spc="0" baseline="0">
                <a:solidFill>
                  <a:srgbClr val="FFFFFF"/>
                </a:solidFill>
                <a:effectLst/>
                <a:latin typeface="Calibri"/>
                <a:ea typeface="Calibri"/>
                <a:cs typeface="Calibri"/>
              </a:rPr>
              <a:t>Commitment</a:t>
            </a:r>
          </a:p>
          <a:p>
            <a:pPr marL="285750" indent="-285750">
              <a:buFont typeface="Arial" panose="020B0604020202020204" pitchFamily="34" charset="0"/>
              <a:buChar char="•"/>
            </a:pPr>
            <a:endParaRPr lang="da-DK" sz="2000" i="1"/>
          </a:p>
          <a:p>
            <a:pPr marL="285750" indent="-285750">
              <a:buFont typeface="Arial" panose="020B0604020202020204" pitchFamily="34" charset="0"/>
              <a:buChar char="•"/>
            </a:pPr>
            <a:r>
              <a:rPr lang="en-GB" sz="2000" b="0" i="1" strike="noStrike" cap="none" spc="0" baseline="0">
                <a:solidFill>
                  <a:srgbClr val="FFFFFF"/>
                </a:solidFill>
                <a:effectLst/>
                <a:latin typeface="Calibri"/>
                <a:ea typeface="Calibri"/>
                <a:cs typeface="Calibri"/>
              </a:rPr>
              <a:t>Everybody’s different</a:t>
            </a:r>
          </a:p>
          <a:p>
            <a:pPr marL="285750" indent="-285750">
              <a:buFont typeface="Arial" panose="020B0604020202020204" pitchFamily="34" charset="0"/>
              <a:buChar char="•"/>
            </a:pPr>
            <a:endParaRPr lang="da-DK" sz="2000" i="1"/>
          </a:p>
          <a:p>
            <a:pPr marL="285750" indent="-285750">
              <a:buFont typeface="Arial" panose="020B0604020202020204" pitchFamily="34" charset="0"/>
              <a:buChar char="•"/>
            </a:pPr>
            <a:r>
              <a:rPr lang="en-GB" sz="2000" b="0" i="1" strike="noStrike" cap="none" spc="0" baseline="0">
                <a:solidFill>
                  <a:srgbClr val="FFFFFF"/>
                </a:solidFill>
                <a:effectLst/>
                <a:latin typeface="Calibri"/>
                <a:ea typeface="Calibri"/>
                <a:cs typeface="Calibri"/>
              </a:rPr>
              <a:t>We’ve succeeded in maintaining high productivity </a:t>
            </a:r>
          </a:p>
          <a:p>
            <a:pPr algn="ctr"/>
            <a:r>
              <a:rPr lang="da-DK" sz="2000"/>
              <a:t>  </a:t>
            </a:r>
          </a:p>
          <a:p>
            <a:pPr algn="ctr"/>
            <a:endParaRPr lang="da-DK" sz="2000"/>
          </a:p>
        </p:txBody>
      </p:sp>
    </p:spTree>
    <p:extLst>
      <p:ext uri="{BB962C8B-B14F-4D97-AF65-F5344CB8AC3E}">
        <p14:creationId xmlns:p14="http://schemas.microsoft.com/office/powerpoint/2010/main" val="245013511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16903" t="29620" r="39881" b="19510"/>
          <a:stretch>
            <a:fillRect/>
          </a:stretch>
        </p:blipFill>
        <p:spPr>
          <a:xfrm>
            <a:off x="4006974" y="612618"/>
            <a:ext cx="7992888" cy="5880280"/>
          </a:xfrm>
          <a:prstGeom prst="rect">
            <a:avLst/>
          </a:prstGeom>
        </p:spPr>
      </p:pic>
      <p:sp>
        <p:nvSpPr>
          <p:cNvPr id="3" name="Content Placeholder 2"/>
          <p:cNvSpPr>
            <a:spLocks noGrp="1"/>
          </p:cNvSpPr>
          <p:nvPr>
            <p:ph idx="1"/>
          </p:nvPr>
        </p:nvSpPr>
        <p:spPr>
          <a:xfrm>
            <a:off x="694606" y="5085184"/>
            <a:ext cx="11533484" cy="1440160"/>
          </a:xfrm>
          <a:solidFill>
            <a:schemeClr val="bg1"/>
          </a:solidFill>
          <a:ln>
            <a:solidFill>
              <a:schemeClr val="bg1"/>
            </a:solidFill>
          </a:ln>
        </p:spPr>
        <p:txBody>
          <a:bodyPr>
            <a:normAutofit/>
          </a:bodyPr>
          <a:lstStyle/>
          <a:p>
            <a:pPr marL="0" indent="0">
              <a:buNone/>
            </a:pPr>
            <a:endParaRPr lang="da-DK" sz="2400" b="1"/>
          </a:p>
          <a:p>
            <a:pPr marL="0" indent="0">
              <a:buNone/>
            </a:pPr>
            <a:r>
              <a:rPr lang="en-GB" sz="2000" b="1" i="0" strike="noStrike" cap="none" spc="0" baseline="0">
                <a:solidFill>
                  <a:srgbClr val="000000"/>
                </a:solidFill>
                <a:effectLst/>
                <a:latin typeface="Calibri"/>
                <a:ea typeface="Calibri"/>
                <a:cs typeface="Calibri"/>
              </a:rPr>
              <a:t>Read more on DTU Inside, and click here for a link to </a:t>
            </a:r>
            <a:r>
              <a:rPr lang="en-GB" sz="2000" b="1" i="0" strike="noStrike" cap="none" spc="0" baseline="0">
                <a:solidFill>
                  <a:srgbClr val="000000"/>
                </a:solidFill>
                <a:effectLst/>
                <a:latin typeface="Calibri"/>
                <a:ea typeface="Calibri"/>
                <a:cs typeface="Calibri"/>
                <a:hlinkClick r:id="rId4" history="0"/>
              </a:rPr>
              <a:t>the sub-policy for workday flexibility</a:t>
            </a:r>
            <a:endParaRPr lang="da-DK" sz="2000" b="1"/>
          </a:p>
        </p:txBody>
      </p:sp>
      <p:sp>
        <p:nvSpPr>
          <p:cNvPr id="4" name="Slide Number Placeholder 3"/>
          <p:cNvSpPr>
            <a:spLocks noGrp="1"/>
          </p:cNvSpPr>
          <p:nvPr>
            <p:ph type="sldNum" sz="quarter" idx="11"/>
          </p:nvPr>
        </p:nvSpPr>
        <p:spPr/>
        <p:txBody>
          <a:bodyPr/>
          <a:lstStyle/>
          <a:p>
            <a:fld id="{103EA872-A674-449B-A120-B97244F8E91D}" type="slidenum">
              <a:rPr lang="en-GB" smtClean="0"/>
              <a:t>4</a:t>
            </a:fld>
            <a:endParaRPr lang="en-GB"/>
          </a:p>
        </p:txBody>
      </p:sp>
      <p:sp>
        <p:nvSpPr>
          <p:cNvPr id="6" name="TextBox 5"/>
          <p:cNvSpPr txBox="1"/>
          <p:nvPr/>
        </p:nvSpPr>
        <p:spPr>
          <a:xfrm>
            <a:off x="816801" y="1690689"/>
            <a:ext cx="3744416" cy="3901441"/>
          </a:xfrm>
          <a:prstGeom prst="rect">
            <a:avLst/>
          </a:prstGeom>
          <a:noFill/>
        </p:spPr>
        <p:txBody>
          <a:bodyPr wrap="square" lIns="0" tIns="0" rIns="0" bIns="0" rtlCol="0">
            <a:spAutoFit/>
          </a:bodyPr>
          <a:lstStyle/>
          <a:p>
            <a:pPr algn="l">
              <a:spcBef>
                <a:spcPts val="432"/>
              </a:spcBef>
            </a:pPr>
            <a:endParaRPr lang="da-DK" sz="1800">
              <a:latin typeface="+mn-lt"/>
            </a:endParaRPr>
          </a:p>
          <a:p>
            <a:pPr algn="l">
              <a:spcBef>
                <a:spcPts val="432"/>
              </a:spcBef>
            </a:pPr>
            <a:r>
              <a:rPr lang="en-GB" sz="1400" b="0" i="0" strike="noStrike" cap="none" spc="0" baseline="0">
                <a:solidFill>
                  <a:srgbClr val="808080"/>
                </a:solidFill>
                <a:effectLst/>
                <a:latin typeface="Calibri"/>
                <a:ea typeface="Calibri"/>
                <a:cs typeface="Calibri"/>
              </a:rPr>
              <a:t>1. August 2021:</a:t>
            </a:r>
          </a:p>
          <a:p>
            <a:pPr algn="l">
              <a:spcBef>
                <a:spcPts val="432"/>
              </a:spcBef>
            </a:pPr>
            <a:r>
              <a:rPr lang="en-GB" sz="1400" b="0" i="0" strike="noStrike" cap="none" spc="0" baseline="0">
                <a:solidFill>
                  <a:srgbClr val="808080"/>
                </a:solidFill>
                <a:effectLst/>
                <a:latin typeface="Calibri"/>
                <a:ea typeface="Calibri"/>
                <a:cs typeface="Calibri"/>
              </a:rPr>
              <a:t>Anders Overgaard Bjarklev, President</a:t>
            </a:r>
            <a:endParaRPr lang="da-DK" sz="1400">
              <a:solidFill>
                <a:schemeClr val="bg1">
                  <a:lumMod val="50000"/>
                </a:schemeClr>
              </a:solidFill>
              <a:latin typeface="+mn-lt"/>
            </a:endParaRPr>
          </a:p>
          <a:p>
            <a:pPr algn="l">
              <a:spcBef>
                <a:spcPts val="432"/>
              </a:spcBef>
            </a:pPr>
            <a:endParaRPr lang="da-DK" sz="1800">
              <a:latin typeface="+mn-lt"/>
            </a:endParaRPr>
          </a:p>
          <a:p>
            <a:pPr algn="l">
              <a:spcBef>
                <a:spcPts val="432"/>
              </a:spcBef>
            </a:pPr>
            <a:r>
              <a:rPr lang="en-GB" sz="1800" b="0" i="1" strike="noStrike" cap="none" spc="0" baseline="0">
                <a:solidFill>
                  <a:srgbClr val="000000"/>
                </a:solidFill>
                <a:effectLst/>
                <a:latin typeface="Calibri"/>
                <a:ea typeface="Calibri"/>
                <a:cs typeface="Calibri"/>
              </a:rPr>
              <a:t>The coronavirus pandemic turned our familiar working world upside down.</a:t>
            </a:r>
          </a:p>
          <a:p>
            <a:pPr algn="l">
              <a:spcBef>
                <a:spcPts val="432"/>
              </a:spcBef>
            </a:pPr>
            <a:endParaRPr lang="da-DK" sz="1800" i="1">
              <a:latin typeface="+mn-lt"/>
            </a:endParaRPr>
          </a:p>
          <a:p>
            <a:pPr algn="l">
              <a:spcBef>
                <a:spcPts val="432"/>
              </a:spcBef>
            </a:pPr>
            <a:r>
              <a:rPr lang="en-GB" sz="1800" b="0" i="1" strike="noStrike" cap="none" spc="0" baseline="0">
                <a:solidFill>
                  <a:srgbClr val="000000"/>
                </a:solidFill>
                <a:effectLst/>
                <a:latin typeface="Calibri"/>
                <a:ea typeface="Calibri"/>
                <a:cs typeface="Calibri"/>
              </a:rPr>
              <a:t>The time we’ve spent working from home has given us a unique opportunity to create a more flexible working life.</a:t>
            </a:r>
          </a:p>
          <a:p>
            <a:pPr algn="l">
              <a:spcBef>
                <a:spcPts val="432"/>
              </a:spcBef>
            </a:pPr>
            <a:endParaRPr lang="da-DK" sz="1800" i="1">
              <a:latin typeface="+mn-lt"/>
            </a:endParaRPr>
          </a:p>
          <a:p>
            <a:pPr algn="l">
              <a:spcBef>
                <a:spcPts val="432"/>
              </a:spcBef>
            </a:pPr>
            <a:r>
              <a:rPr lang="en-GB" sz="1800" b="0" i="1" strike="noStrike" cap="none" spc="0" baseline="0">
                <a:solidFill>
                  <a:srgbClr val="000000"/>
                </a:solidFill>
                <a:effectLst/>
                <a:latin typeface="Calibri"/>
                <a:ea typeface="Calibri"/>
                <a:cs typeface="Calibri"/>
              </a:rPr>
              <a:t>Let’s seize that opportunity.</a:t>
            </a:r>
          </a:p>
          <a:p>
            <a:pPr algn="l">
              <a:spcBef>
                <a:spcPts val="432"/>
              </a:spcBef>
            </a:pPr>
            <a:endParaRPr lang="en-US" sz="1800" i="1" err="1">
              <a:latin typeface="+mn-lt"/>
            </a:endParaRPr>
          </a:p>
        </p:txBody>
      </p:sp>
      <p:sp>
        <p:nvSpPr>
          <p:cNvPr id="7" name="TextBox 6"/>
          <p:cNvSpPr txBox="1"/>
          <p:nvPr/>
        </p:nvSpPr>
        <p:spPr>
          <a:xfrm>
            <a:off x="791254" y="2433403"/>
            <a:ext cx="290144" cy="830997"/>
          </a:xfrm>
          <a:prstGeom prst="rect">
            <a:avLst/>
          </a:prstGeom>
          <a:noFill/>
        </p:spPr>
        <p:txBody>
          <a:bodyPr wrap="none" lIns="0" tIns="0" rIns="0" bIns="0" rtlCol="0">
            <a:spAutoFit/>
          </a:bodyPr>
          <a:lstStyle/>
          <a:p>
            <a:pPr algn="l">
              <a:spcBef>
                <a:spcPts val="432"/>
              </a:spcBef>
            </a:pPr>
            <a:r>
              <a:rPr lang="da-DK" sz="5400">
                <a:latin typeface="+mn-lt"/>
              </a:rPr>
              <a:t>”</a:t>
            </a:r>
            <a:endParaRPr lang="en-US" sz="5400" err="1">
              <a:latin typeface="+mn-lt"/>
            </a:endParaRPr>
          </a:p>
        </p:txBody>
      </p:sp>
      <p:sp>
        <p:nvSpPr>
          <p:cNvPr id="8" name="Title 1"/>
          <p:cNvSpPr>
            <a:spLocks noGrp="1"/>
          </p:cNvSpPr>
          <p:nvPr>
            <p:ph type="title"/>
          </p:nvPr>
        </p:nvSpPr>
        <p:spPr>
          <a:xfrm>
            <a:off x="838091" y="365126"/>
            <a:ext cx="10514231" cy="1325563"/>
          </a:xfrm>
        </p:spPr>
        <p:txBody>
          <a:bodyPr/>
          <a:lstStyle/>
          <a:p>
            <a:r>
              <a:rPr lang="en-GB" sz="4400" b="1" i="0" strike="noStrike" cap="none" spc="0" baseline="0" dirty="0">
                <a:solidFill>
                  <a:srgbClr val="000000"/>
                </a:solidFill>
                <a:effectLst/>
                <a:latin typeface="Calibri Light"/>
                <a:ea typeface="Calibri Light"/>
                <a:cs typeface="Calibri Light"/>
              </a:rPr>
              <a:t>Summer 2021</a:t>
            </a:r>
          </a:p>
        </p:txBody>
      </p:sp>
    </p:spTree>
    <p:extLst>
      <p:ext uri="{BB962C8B-B14F-4D97-AF65-F5344CB8AC3E}">
        <p14:creationId xmlns:p14="http://schemas.microsoft.com/office/powerpoint/2010/main" val="187820132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da-DK"/>
          </a:p>
        </p:txBody>
      </p:sp>
      <p:pic>
        <p:nvPicPr>
          <p:cNvPr id="4" name="Content Placeholder 3"/>
          <p:cNvPicPr>
            <a:picLocks noGrp="1" noChangeAspect="1"/>
          </p:cNvPicPr>
          <p:nvPr>
            <p:ph idx="1"/>
          </p:nvPr>
        </p:nvPicPr>
        <p:blipFill>
          <a:blip r:embed="rId3"/>
          <a:srcRect l="7380" t="16056" r="30418" b="14994"/>
          <a:stretch>
            <a:fillRect/>
          </a:stretch>
        </p:blipFill>
        <p:spPr>
          <a:xfrm>
            <a:off x="0" y="260648"/>
            <a:ext cx="10153128" cy="6285938"/>
          </a:xfrm>
          <a:prstGeom prst="rect">
            <a:avLst/>
          </a:prstGeom>
        </p:spPr>
      </p:pic>
      <p:sp>
        <p:nvSpPr>
          <p:cNvPr id="6" name="TextBox 5"/>
          <p:cNvSpPr txBox="1"/>
          <p:nvPr/>
        </p:nvSpPr>
        <p:spPr>
          <a:xfrm>
            <a:off x="3862958" y="836712"/>
            <a:ext cx="7920880" cy="5530608"/>
          </a:xfrm>
          <a:prstGeom prst="rect">
            <a:avLst/>
          </a:prstGeom>
          <a:solidFill>
            <a:schemeClr val="accent2"/>
          </a:solidFill>
        </p:spPr>
        <p:style>
          <a:lnRef idx="2">
            <a:schemeClr val="dk1"/>
          </a:lnRef>
          <a:fillRef idx="1">
            <a:schemeClr val="lt1"/>
          </a:fillRef>
          <a:effectRef idx="0">
            <a:schemeClr val="dk1"/>
          </a:effectRef>
          <a:fontRef idx="minor">
            <a:schemeClr val="dk1"/>
          </a:fontRef>
        </p:style>
        <p:txBody>
          <a:bodyPr wrap="square" lIns="36000" tIns="36000" rIns="36000" bIns="36000" rtlCol="0">
            <a:spAutoFit/>
          </a:bodyPr>
          <a:lstStyle/>
          <a:p>
            <a:pPr marL="174625">
              <a:spcBef>
                <a:spcPts val="432"/>
              </a:spcBef>
            </a:pPr>
            <a:r>
              <a:rPr lang="da-DK" sz="3600" b="1" dirty="0" err="1">
                <a:solidFill>
                  <a:schemeClr val="bg1"/>
                </a:solidFill>
                <a:latin typeface="Verdana" pitchFamily="34" charset="0"/>
                <a:ea typeface="ＭＳ Ｐゴシック" pitchFamily="-80" charset="-128"/>
              </a:rPr>
              <a:t>Susstainability</a:t>
            </a:r>
            <a:r>
              <a:rPr lang="da-DK" sz="3600" b="1" dirty="0">
                <a:solidFill>
                  <a:schemeClr val="bg1"/>
                </a:solidFill>
                <a:latin typeface="Verdana" pitchFamily="34" charset="0"/>
                <a:ea typeface="ＭＳ Ｐゴシック" pitchFamily="-80" charset="-128"/>
              </a:rPr>
              <a:t> </a:t>
            </a:r>
            <a:r>
              <a:rPr lang="da-DK" sz="3600" b="1" dirty="0" err="1">
                <a:solidFill>
                  <a:schemeClr val="bg1"/>
                </a:solidFill>
                <a:latin typeface="Verdana" pitchFamily="34" charset="0"/>
                <a:ea typeface="ＭＳ Ｐゴシック" pitchFamily="-80" charset="-128"/>
              </a:rPr>
              <a:t>are</a:t>
            </a:r>
            <a:r>
              <a:rPr lang="da-DK" sz="3600" b="1" dirty="0">
                <a:solidFill>
                  <a:schemeClr val="bg1"/>
                </a:solidFill>
                <a:latin typeface="Verdana" pitchFamily="34" charset="0"/>
                <a:ea typeface="ＭＳ Ｐゴシック" pitchFamily="-80" charset="-128"/>
              </a:rPr>
              <a:t> </a:t>
            </a:r>
            <a:r>
              <a:rPr lang="da-DK" sz="3600" b="1" dirty="0" err="1">
                <a:solidFill>
                  <a:schemeClr val="bg1"/>
                </a:solidFill>
                <a:latin typeface="Verdana" pitchFamily="34" charset="0"/>
                <a:ea typeface="ＭＳ Ｐゴシック" pitchFamily="-80" charset="-128"/>
              </a:rPr>
              <a:t>also</a:t>
            </a:r>
            <a:r>
              <a:rPr lang="da-DK" sz="3600" b="1" dirty="0">
                <a:solidFill>
                  <a:schemeClr val="bg1"/>
                </a:solidFill>
                <a:latin typeface="Verdana" pitchFamily="34" charset="0"/>
                <a:ea typeface="ＭＳ Ｐゴシック" pitchFamily="-80" charset="-128"/>
              </a:rPr>
              <a:t> </a:t>
            </a:r>
            <a:r>
              <a:rPr lang="da-DK" sz="3600" b="1" dirty="0" err="1">
                <a:solidFill>
                  <a:schemeClr val="bg1"/>
                </a:solidFill>
                <a:latin typeface="Verdana" pitchFamily="34" charset="0"/>
                <a:ea typeface="ＭＳ Ｐゴシック" pitchFamily="-80" charset="-128"/>
              </a:rPr>
              <a:t>about</a:t>
            </a:r>
            <a:r>
              <a:rPr lang="da-DK" sz="3600" b="1" dirty="0">
                <a:solidFill>
                  <a:schemeClr val="bg1"/>
                </a:solidFill>
                <a:latin typeface="Verdana" pitchFamily="34" charset="0"/>
                <a:ea typeface="ＭＳ Ｐゴシック" pitchFamily="-80" charset="-128"/>
              </a:rPr>
              <a:t> </a:t>
            </a:r>
          </a:p>
          <a:p>
            <a:pPr marL="174625">
              <a:spcBef>
                <a:spcPts val="432"/>
              </a:spcBef>
            </a:pPr>
            <a:endParaRPr lang="da-DK" sz="3600" b="1" dirty="0">
              <a:solidFill>
                <a:schemeClr val="bg1"/>
              </a:solidFill>
              <a:latin typeface="Verdana" pitchFamily="34" charset="0"/>
              <a:ea typeface="ＭＳ Ｐゴシック" pitchFamily="-80" charset="-128"/>
            </a:endParaRPr>
          </a:p>
          <a:p>
            <a:pPr marL="1096963" indent="-285750">
              <a:spcBef>
                <a:spcPts val="432"/>
              </a:spcBef>
              <a:buFont typeface="Arial" panose="020B0604020202020204" pitchFamily="34" charset="0"/>
              <a:buChar char="•"/>
            </a:pPr>
            <a:r>
              <a:rPr lang="da-DK" sz="3600" dirty="0" err="1">
                <a:solidFill>
                  <a:schemeClr val="bg1"/>
                </a:solidFill>
                <a:latin typeface="Verdana" pitchFamily="34" charset="0"/>
                <a:ea typeface="ＭＳ Ｐゴシック" pitchFamily="-80" charset="-128"/>
              </a:rPr>
              <a:t>Worklife</a:t>
            </a:r>
            <a:r>
              <a:rPr lang="da-DK" sz="3600" dirty="0">
                <a:solidFill>
                  <a:schemeClr val="bg1"/>
                </a:solidFill>
                <a:latin typeface="Verdana" pitchFamily="34" charset="0"/>
                <a:ea typeface="ＭＳ Ｐゴシック" pitchFamily="-80" charset="-128"/>
              </a:rPr>
              <a:t> balance </a:t>
            </a:r>
          </a:p>
          <a:p>
            <a:pPr marL="1096963" indent="-285750">
              <a:spcBef>
                <a:spcPts val="432"/>
              </a:spcBef>
              <a:buFont typeface="Arial" panose="020B0604020202020204" pitchFamily="34" charset="0"/>
              <a:buChar char="•"/>
            </a:pPr>
            <a:endParaRPr lang="da-DK" altLang="da-DK" sz="3600" dirty="0">
              <a:solidFill>
                <a:schemeClr val="bg1"/>
              </a:solidFill>
              <a:latin typeface="Verdana" pitchFamily="34" charset="0"/>
              <a:ea typeface="ＭＳ Ｐゴシック" pitchFamily="-80" charset="-128"/>
            </a:endParaRPr>
          </a:p>
          <a:p>
            <a:pPr marL="1096963" indent="-285750">
              <a:spcBef>
                <a:spcPts val="432"/>
              </a:spcBef>
              <a:buFont typeface="Arial" panose="020B0604020202020204" pitchFamily="34" charset="0"/>
              <a:buChar char="•"/>
            </a:pPr>
            <a:r>
              <a:rPr lang="da-DK" altLang="da-DK" sz="3600" dirty="0" err="1">
                <a:solidFill>
                  <a:schemeClr val="bg1"/>
                </a:solidFill>
                <a:latin typeface="Verdana" pitchFamily="34" charset="0"/>
                <a:ea typeface="ＭＳ Ｐゴシック" pitchFamily="-80" charset="-128"/>
              </a:rPr>
              <a:t>Get</a:t>
            </a:r>
            <a:r>
              <a:rPr lang="da-DK" altLang="da-DK" sz="3600" dirty="0">
                <a:solidFill>
                  <a:schemeClr val="bg1"/>
                </a:solidFill>
                <a:latin typeface="Verdana" pitchFamily="34" charset="0"/>
                <a:ea typeface="ＭＳ Ｐゴシック" pitchFamily="-80" charset="-128"/>
              </a:rPr>
              <a:t> </a:t>
            </a:r>
            <a:r>
              <a:rPr lang="da-DK" altLang="da-DK" sz="3600" dirty="0" err="1">
                <a:solidFill>
                  <a:schemeClr val="bg1"/>
                </a:solidFill>
                <a:latin typeface="Verdana" pitchFamily="34" charset="0"/>
                <a:ea typeface="ＭＳ Ｐゴシック" pitchFamily="-80" charset="-128"/>
              </a:rPr>
              <a:t>involved</a:t>
            </a:r>
            <a:r>
              <a:rPr lang="da-DK" altLang="da-DK" sz="3600" dirty="0">
                <a:solidFill>
                  <a:schemeClr val="bg1"/>
                </a:solidFill>
                <a:latin typeface="Verdana" pitchFamily="34" charset="0"/>
                <a:ea typeface="ＭＳ Ｐゴシック" pitchFamily="-80" charset="-128"/>
              </a:rPr>
              <a:t> in the </a:t>
            </a:r>
            <a:r>
              <a:rPr lang="da-DK" altLang="da-DK" sz="3600" dirty="0" err="1">
                <a:solidFill>
                  <a:schemeClr val="bg1"/>
                </a:solidFill>
                <a:latin typeface="Verdana" pitchFamily="34" charset="0"/>
                <a:ea typeface="ＭＳ Ｐゴシック" pitchFamily="-80" charset="-128"/>
              </a:rPr>
              <a:t>dialogue</a:t>
            </a:r>
            <a:r>
              <a:rPr lang="da-DK" altLang="da-DK" sz="3600" dirty="0">
                <a:solidFill>
                  <a:schemeClr val="bg1"/>
                </a:solidFill>
                <a:latin typeface="Verdana" pitchFamily="34" charset="0"/>
                <a:ea typeface="ＭＳ Ｐゴシック" pitchFamily="-80" charset="-128"/>
              </a:rPr>
              <a:t> </a:t>
            </a:r>
          </a:p>
          <a:p>
            <a:pPr marL="1096963" indent="-285750">
              <a:spcBef>
                <a:spcPts val="432"/>
              </a:spcBef>
              <a:buFont typeface="Arial" panose="020B0604020202020204" pitchFamily="34" charset="0"/>
              <a:buChar char="•"/>
            </a:pPr>
            <a:endParaRPr lang="da-DK" altLang="da-DK" sz="3600" dirty="0">
              <a:solidFill>
                <a:schemeClr val="bg1"/>
              </a:solidFill>
              <a:latin typeface="Verdana" pitchFamily="34" charset="0"/>
              <a:ea typeface="ＭＳ Ｐゴシック" pitchFamily="-80" charset="-128"/>
            </a:endParaRPr>
          </a:p>
          <a:p>
            <a:pPr marL="1096963" indent="-285750">
              <a:spcBef>
                <a:spcPts val="432"/>
              </a:spcBef>
              <a:buFont typeface="Arial" panose="020B0604020202020204" pitchFamily="34" charset="0"/>
              <a:buChar char="•"/>
            </a:pPr>
            <a:r>
              <a:rPr lang="da-DK" altLang="da-DK" sz="3600" dirty="0">
                <a:solidFill>
                  <a:schemeClr val="bg1"/>
                </a:solidFill>
                <a:latin typeface="Verdana" pitchFamily="34" charset="0"/>
                <a:ea typeface="ＭＳ Ｐゴシック" pitchFamily="-80" charset="-128"/>
              </a:rPr>
              <a:t>Be </a:t>
            </a:r>
            <a:r>
              <a:rPr lang="da-DK" altLang="da-DK" sz="3600" dirty="0" err="1">
                <a:solidFill>
                  <a:schemeClr val="bg1"/>
                </a:solidFill>
                <a:latin typeface="Verdana" pitchFamily="34" charset="0"/>
                <a:ea typeface="ＭＳ Ｐゴシック" pitchFamily="-80" charset="-128"/>
              </a:rPr>
              <a:t>virtually</a:t>
            </a:r>
            <a:r>
              <a:rPr lang="da-DK" altLang="da-DK" sz="3600" dirty="0">
                <a:solidFill>
                  <a:schemeClr val="bg1"/>
                </a:solidFill>
                <a:latin typeface="Verdana" pitchFamily="34" charset="0"/>
                <a:ea typeface="ＭＳ Ｐゴシック" pitchFamily="-80" charset="-128"/>
              </a:rPr>
              <a:t> </a:t>
            </a:r>
            <a:r>
              <a:rPr lang="da-DK" altLang="da-DK" sz="3600" dirty="0" err="1">
                <a:solidFill>
                  <a:schemeClr val="bg1"/>
                </a:solidFill>
                <a:latin typeface="Verdana" pitchFamily="34" charset="0"/>
                <a:ea typeface="ＭＳ Ｐゴシック" pitchFamily="-80" charset="-128"/>
              </a:rPr>
              <a:t>available</a:t>
            </a:r>
            <a:endParaRPr lang="da-DK" altLang="da-DK" sz="3600" dirty="0">
              <a:solidFill>
                <a:schemeClr val="bg1"/>
              </a:solidFill>
              <a:latin typeface="Verdana" pitchFamily="34" charset="0"/>
              <a:ea typeface="ＭＳ Ｐゴシック" pitchFamily="-80" charset="-128"/>
            </a:endParaRPr>
          </a:p>
          <a:p>
            <a:pPr marL="1096963" indent="-285750">
              <a:spcBef>
                <a:spcPts val="432"/>
              </a:spcBef>
              <a:buFont typeface="Arial" panose="020B0604020202020204" pitchFamily="34" charset="0"/>
              <a:buChar char="•"/>
            </a:pPr>
            <a:endParaRPr lang="da-DK" altLang="da-DK" sz="3600" dirty="0">
              <a:solidFill>
                <a:schemeClr val="bg1"/>
              </a:solidFill>
              <a:latin typeface="Verdana" pitchFamily="34" charset="0"/>
              <a:ea typeface="ＭＳ Ｐゴシック" pitchFamily="-80" charset="-128"/>
            </a:endParaRPr>
          </a:p>
          <a:p>
            <a:pPr marL="268288" indent="-87313">
              <a:spcBef>
                <a:spcPts val="432"/>
              </a:spcBef>
            </a:pPr>
            <a:endParaRPr lang="da-DK" sz="4000" dirty="0">
              <a:solidFill>
                <a:schemeClr val="bg1"/>
              </a:solidFill>
            </a:endParaRPr>
          </a:p>
        </p:txBody>
      </p:sp>
      <p:sp>
        <p:nvSpPr>
          <p:cNvPr id="5" name="Rectangle 2"/>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7" name="Rectangle 3"/>
          <p:cNvSpPr>
            <a:spLocks noChangeArrowheads="1"/>
          </p:cNvSpPr>
          <p:nvPr/>
        </p:nvSpPr>
        <p:spPr bwMode="auto">
          <a:xfrm>
            <a:off x="0" y="1708296"/>
            <a:ext cx="65" cy="6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hangingPunct="0">
              <a:spcBef>
                <a:spcPct val="0"/>
              </a:spcBef>
              <a:defRPr>
                <a:solidFill>
                  <a:schemeClr val="tx1"/>
                </a:solidFill>
                <a:latin typeface="Arial" panose="020B0604020202020204" pitchFamily="34" charset="0"/>
              </a:defRPr>
            </a:lvl1pPr>
            <a:lvl2pPr eaLnBrk="0" hangingPunct="0">
              <a:spcBef>
                <a:spcPct val="0"/>
              </a:spcBef>
              <a:defRPr>
                <a:solidFill>
                  <a:schemeClr val="tx1"/>
                </a:solidFill>
                <a:latin typeface="Arial" panose="020B0604020202020204" pitchFamily="34" charset="0"/>
              </a:defRPr>
            </a:lvl2pPr>
            <a:lvl3pPr eaLnBrk="0" hangingPunct="0">
              <a:spcBef>
                <a:spcPct val="0"/>
              </a:spcBef>
              <a:defRPr>
                <a:solidFill>
                  <a:schemeClr val="tx1"/>
                </a:solidFill>
                <a:latin typeface="Arial" panose="020B0604020202020204" pitchFamily="34" charset="0"/>
              </a:defRPr>
            </a:lvl3pPr>
            <a:lvl4pPr eaLnBrk="0" hangingPunct="0">
              <a:spcBef>
                <a:spcPct val="0"/>
              </a:spcBef>
              <a:defRPr>
                <a:solidFill>
                  <a:schemeClr val="tx1"/>
                </a:solidFill>
                <a:latin typeface="Arial" panose="020B0604020202020204" pitchFamily="34" charset="0"/>
              </a:defRPr>
            </a:lvl4pPr>
            <a:lvl5pPr eaLnBrk="0" hangingPunct="0">
              <a:spcBef>
                <a:spcPct val="0"/>
              </a:spcBef>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da-DK" altLang="da-DK" sz="7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a-DK" altLang="da-DK"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160740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b="1" dirty="0">
                <a:ea typeface="Verdana" panose="020B0604030504040204" pitchFamily="34" charset="0"/>
              </a:rPr>
              <a:t>Working day flexibility works both ways</a:t>
            </a:r>
            <a:endParaRPr lang="da-DK" b="1" dirty="0">
              <a:ea typeface="Verdana" panose="020B0604030504040204" pitchFamily="34" charset="0"/>
            </a:endParaRPr>
          </a:p>
        </p:txBody>
      </p:sp>
      <p:sp>
        <p:nvSpPr>
          <p:cNvPr id="4" name="Slide Number Placeholder 3"/>
          <p:cNvSpPr>
            <a:spLocks noGrp="1"/>
          </p:cNvSpPr>
          <p:nvPr>
            <p:ph type="sldNum" sz="quarter" idx="11"/>
          </p:nvPr>
        </p:nvSpPr>
        <p:spPr/>
        <p:txBody>
          <a:bodyPr rtlCol="0"/>
          <a:lstStyle/>
          <a:p>
            <a:pPr rtl="0"/>
            <a:fld id="{103EA872-A674-449B-A120-B97244F8E91D}" type="slidenum">
              <a:rPr lang="en-GB" smtClean="0"/>
              <a:pPr rtl="0"/>
              <a:t>6</a:t>
            </a:fld>
            <a:endParaRPr lang="en-GB"/>
          </a:p>
        </p:txBody>
      </p:sp>
      <p:sp>
        <p:nvSpPr>
          <p:cNvPr id="7" name="TextBox 6"/>
          <p:cNvSpPr txBox="1"/>
          <p:nvPr/>
        </p:nvSpPr>
        <p:spPr>
          <a:xfrm>
            <a:off x="1774726" y="1419387"/>
            <a:ext cx="6912768" cy="5858014"/>
          </a:xfrm>
          <a:prstGeom prst="rect">
            <a:avLst/>
          </a:prstGeom>
          <a:noFill/>
        </p:spPr>
        <p:txBody>
          <a:bodyPr wrap="square" lIns="0" tIns="0" rIns="0" bIns="0" rtlCol="0">
            <a:spAutoFit/>
          </a:bodyPr>
          <a:lstStyle/>
          <a:p>
            <a:pPr rtl="0">
              <a:spcBef>
                <a:spcPts val="432"/>
              </a:spcBef>
            </a:pPr>
            <a:endParaRPr lang="da-DK" sz="2000" dirty="0"/>
          </a:p>
          <a:p>
            <a:pPr marL="285750" indent="-285750" rtl="0">
              <a:spcBef>
                <a:spcPts val="432"/>
              </a:spcBef>
              <a:buFont typeface="Arial" panose="020B0604020202020204" pitchFamily="34" charset="0"/>
              <a:buChar char="•"/>
            </a:pPr>
            <a:r>
              <a:rPr lang="en-gb" sz="2400" dirty="0">
                <a:latin typeface="+mn-lt"/>
              </a:rPr>
              <a:t>Flexibility is balanced with due consideration for</a:t>
            </a:r>
          </a:p>
          <a:p>
            <a:pPr marL="742950" lvl="1" indent="-285750" rtl="0">
              <a:spcBef>
                <a:spcPts val="432"/>
              </a:spcBef>
              <a:buFont typeface="Arial" panose="020B0604020202020204" pitchFamily="34" charset="0"/>
              <a:buChar char="•"/>
            </a:pPr>
            <a:r>
              <a:rPr lang="en-gb" sz="2400" dirty="0">
                <a:latin typeface="+mn-lt"/>
              </a:rPr>
              <a:t>Work tasks</a:t>
            </a:r>
          </a:p>
          <a:p>
            <a:pPr marL="742950" lvl="1" indent="-285750" rtl="0">
              <a:spcBef>
                <a:spcPts val="432"/>
              </a:spcBef>
              <a:buFont typeface="Arial" panose="020B0604020202020204" pitchFamily="34" charset="0"/>
              <a:buChar char="•"/>
            </a:pPr>
            <a:r>
              <a:rPr lang="en-gb" sz="2400" dirty="0">
                <a:latin typeface="+mn-lt"/>
              </a:rPr>
              <a:t>Sense of community among colleagues</a:t>
            </a:r>
          </a:p>
          <a:p>
            <a:pPr marL="285750" indent="-285750" rtl="0">
              <a:spcBef>
                <a:spcPts val="432"/>
              </a:spcBef>
              <a:buFont typeface="Arial" panose="020B0604020202020204" pitchFamily="34" charset="0"/>
              <a:buChar char="•"/>
            </a:pPr>
            <a:endParaRPr lang="da-DK" sz="2400" dirty="0">
              <a:latin typeface="+mn-lt"/>
            </a:endParaRPr>
          </a:p>
          <a:p>
            <a:pPr marL="285750" indent="-285750" rtl="0">
              <a:spcBef>
                <a:spcPts val="432"/>
              </a:spcBef>
              <a:buFont typeface="Arial" panose="020B0604020202020204" pitchFamily="34" charset="0"/>
              <a:buChar char="•"/>
            </a:pPr>
            <a:r>
              <a:rPr lang="en-gb" sz="2400" dirty="0">
                <a:latin typeface="+mn-lt"/>
              </a:rPr>
              <a:t>Basic trust in</a:t>
            </a:r>
          </a:p>
          <a:p>
            <a:pPr marL="742950" lvl="1" indent="-285750" rtl="0">
              <a:spcBef>
                <a:spcPts val="432"/>
              </a:spcBef>
              <a:buFont typeface="Arial" panose="020B0604020202020204" pitchFamily="34" charset="0"/>
              <a:buChar char="•"/>
            </a:pPr>
            <a:r>
              <a:rPr lang="en-gb" sz="2400" dirty="0">
                <a:latin typeface="+mn-lt"/>
              </a:rPr>
              <a:t>Each individual acting responsibly within his or her own area of responsibility</a:t>
            </a:r>
          </a:p>
          <a:p>
            <a:pPr marL="285750" indent="-285750" rtl="0">
              <a:spcBef>
                <a:spcPts val="432"/>
              </a:spcBef>
              <a:buFont typeface="Arial" panose="020B0604020202020204" pitchFamily="34" charset="0"/>
              <a:buChar char="•"/>
            </a:pPr>
            <a:endParaRPr lang="da-DK" sz="2400" dirty="0">
              <a:latin typeface="+mn-lt"/>
            </a:endParaRPr>
          </a:p>
          <a:p>
            <a:pPr marL="285750" indent="-285750" rtl="0">
              <a:spcBef>
                <a:spcPts val="432"/>
              </a:spcBef>
              <a:buFont typeface="Arial" panose="020B0604020202020204" pitchFamily="34" charset="0"/>
              <a:buChar char="•"/>
            </a:pPr>
            <a:r>
              <a:rPr lang="en-gb" sz="2400" dirty="0">
                <a:latin typeface="+mn-lt"/>
              </a:rPr>
              <a:t>Dialogue is an important part of a sustainable working life to ensure that we each learn more about what motivates us  </a:t>
            </a:r>
          </a:p>
          <a:p>
            <a:pPr marL="285750" indent="-285750" rtl="0">
              <a:spcBef>
                <a:spcPts val="432"/>
              </a:spcBef>
              <a:buFont typeface="Arial" panose="020B0604020202020204" pitchFamily="34" charset="0"/>
              <a:buChar char="•"/>
            </a:pPr>
            <a:endParaRPr lang="da-DK" sz="2000" dirty="0"/>
          </a:p>
          <a:p>
            <a:pPr marL="742950" lvl="1" indent="-285750" rtl="0">
              <a:spcBef>
                <a:spcPts val="432"/>
              </a:spcBef>
              <a:buFont typeface="Arial" panose="020B0604020202020204" pitchFamily="34" charset="0"/>
              <a:buChar char="•"/>
            </a:pPr>
            <a:endParaRPr lang="da-DK" sz="2000" dirty="0"/>
          </a:p>
          <a:p>
            <a:pPr algn="l" rtl="0">
              <a:spcBef>
                <a:spcPts val="432"/>
              </a:spcBef>
            </a:pPr>
            <a:endParaRPr lang="da-DK" sz="2000" dirty="0">
              <a:latin typeface="+mn-lt"/>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0113" y="1988840"/>
            <a:ext cx="3172700" cy="3658609"/>
          </a:xfrm>
          <a:prstGeom prst="rect">
            <a:avLst/>
          </a:prstGeom>
        </p:spPr>
      </p:pic>
    </p:spTree>
    <p:extLst>
      <p:ext uri="{BB962C8B-B14F-4D97-AF65-F5344CB8AC3E}">
        <p14:creationId xmlns:p14="http://schemas.microsoft.com/office/powerpoint/2010/main" val="303285442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n-gb" b="1" dirty="0"/>
              <a:t>What is new? </a:t>
            </a:r>
            <a:endParaRPr lang="da-DK"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214484" y="2492896"/>
            <a:ext cx="3851103" cy="2562734"/>
          </a:xfrm>
        </p:spPr>
      </p:pic>
      <p:sp>
        <p:nvSpPr>
          <p:cNvPr id="4" name="Slide Number Placeholder 3"/>
          <p:cNvSpPr>
            <a:spLocks noGrp="1"/>
          </p:cNvSpPr>
          <p:nvPr>
            <p:ph type="sldNum" sz="quarter" idx="11"/>
          </p:nvPr>
        </p:nvSpPr>
        <p:spPr/>
        <p:txBody>
          <a:bodyPr rtlCol="0"/>
          <a:lstStyle/>
          <a:p>
            <a:pPr rtl="0"/>
            <a:fld id="{103EA872-A674-449B-A120-B97244F8E91D}" type="slidenum">
              <a:rPr lang="en-GB" smtClean="0"/>
              <a:pPr rtl="0"/>
              <a:t>7</a:t>
            </a:fld>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6694" y="2132856"/>
            <a:ext cx="4642842" cy="3095228"/>
          </a:xfrm>
          <a:prstGeom prst="rect">
            <a:avLst/>
          </a:prstGeom>
        </p:spPr>
      </p:pic>
    </p:spTree>
    <p:extLst>
      <p:ext uri="{BB962C8B-B14F-4D97-AF65-F5344CB8AC3E}">
        <p14:creationId xmlns:p14="http://schemas.microsoft.com/office/powerpoint/2010/main" val="229401860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182" y="378703"/>
            <a:ext cx="10514231" cy="1325563"/>
          </a:xfrm>
        </p:spPr>
        <p:txBody>
          <a:bodyPr rtlCol="0"/>
          <a:lstStyle/>
          <a:p>
            <a:pPr rtl="0"/>
            <a:r>
              <a:rPr lang="en-gb" b="1" dirty="0"/>
              <a:t>Change in </a:t>
            </a:r>
            <a:r>
              <a:rPr lang="en-gb" b="1" dirty="0" err="1"/>
              <a:t>mindset</a:t>
            </a:r>
            <a:r>
              <a:rPr lang="en-gb" b="1" dirty="0"/>
              <a:t> </a:t>
            </a:r>
            <a:r>
              <a:rPr lang="en-gb" dirty="0"/>
              <a:t>(culture)</a:t>
            </a:r>
            <a:endParaRPr lang="da-DK" dirty="0"/>
          </a:p>
        </p:txBody>
      </p:sp>
      <p:sp>
        <p:nvSpPr>
          <p:cNvPr id="3" name="Content Placeholder 2"/>
          <p:cNvSpPr>
            <a:spLocks noGrp="1"/>
          </p:cNvSpPr>
          <p:nvPr>
            <p:ph idx="1"/>
          </p:nvPr>
        </p:nvSpPr>
        <p:spPr>
          <a:xfrm>
            <a:off x="1774726" y="1706328"/>
            <a:ext cx="4896544" cy="4545578"/>
          </a:xfrm>
        </p:spPr>
        <p:txBody>
          <a:bodyPr rtlCol="0">
            <a:noAutofit/>
          </a:bodyPr>
          <a:lstStyle/>
          <a:p>
            <a:pPr rtl="0">
              <a:buFont typeface="Wingdings" panose="05000000000000000000" pitchFamily="2" charset="2"/>
              <a:buChar char="Ø"/>
            </a:pPr>
            <a:r>
              <a:rPr lang="en-gb" sz="1600" dirty="0"/>
              <a:t>Physical presence </a:t>
            </a:r>
          </a:p>
          <a:p>
            <a:pPr rtl="0">
              <a:buFont typeface="Wingdings" panose="05000000000000000000" pitchFamily="2" charset="2"/>
              <a:buChar char="Ø"/>
            </a:pPr>
            <a:endParaRPr lang="da-DK" sz="1600" dirty="0"/>
          </a:p>
          <a:p>
            <a:pPr rtl="0">
              <a:buFont typeface="Wingdings" panose="05000000000000000000" pitchFamily="2" charset="2"/>
              <a:buChar char="Ø"/>
            </a:pPr>
            <a:r>
              <a:rPr lang="en-gb" sz="1600" dirty="0"/>
              <a:t>Working from home is a ‘bargained’ employee right  </a:t>
            </a:r>
          </a:p>
          <a:p>
            <a:pPr rtl="0">
              <a:buFont typeface="Wingdings" panose="05000000000000000000" pitchFamily="2" charset="2"/>
              <a:buChar char="Ø"/>
            </a:pPr>
            <a:endParaRPr lang="da-DK" sz="1600" dirty="0"/>
          </a:p>
          <a:p>
            <a:pPr rtl="0">
              <a:buFont typeface="Wingdings" panose="05000000000000000000" pitchFamily="2" charset="2"/>
              <a:buChar char="Ø"/>
            </a:pPr>
            <a:r>
              <a:rPr lang="en-gb" sz="1600" dirty="0"/>
              <a:t>Fixed hours, office hours, contact hours   </a:t>
            </a:r>
          </a:p>
          <a:p>
            <a:pPr rtl="0">
              <a:buFont typeface="Wingdings" panose="05000000000000000000" pitchFamily="2" charset="2"/>
              <a:buChar char="Ø"/>
            </a:pPr>
            <a:endParaRPr lang="da-DK" sz="1600" dirty="0"/>
          </a:p>
          <a:p>
            <a:pPr rtl="0">
              <a:buFont typeface="Wingdings" panose="05000000000000000000" pitchFamily="2" charset="2"/>
              <a:buChar char="Ø"/>
            </a:pPr>
            <a:r>
              <a:rPr lang="en-gb" sz="1600" dirty="0"/>
              <a:t>Performance is linked to presence </a:t>
            </a:r>
          </a:p>
          <a:p>
            <a:pPr rtl="0">
              <a:buFont typeface="Wingdings" panose="05000000000000000000" pitchFamily="2" charset="2"/>
              <a:buChar char="Ø"/>
            </a:pPr>
            <a:endParaRPr lang="da-DK" sz="1600" dirty="0"/>
          </a:p>
          <a:p>
            <a:pPr rtl="0">
              <a:buFont typeface="Wingdings" panose="05000000000000000000" pitchFamily="2" charset="2"/>
              <a:buChar char="Ø"/>
            </a:pPr>
            <a:r>
              <a:rPr lang="en-gb" sz="1600" dirty="0"/>
              <a:t>Absence (either / or) </a:t>
            </a:r>
          </a:p>
          <a:p>
            <a:pPr rtl="0">
              <a:buFont typeface="Wingdings" panose="05000000000000000000" pitchFamily="2" charset="2"/>
              <a:buChar char="Ø"/>
            </a:pPr>
            <a:endParaRPr lang="da-DK" sz="1600" dirty="0"/>
          </a:p>
          <a:p>
            <a:pPr rtl="0">
              <a:buFont typeface="Wingdings" panose="05000000000000000000" pitchFamily="2" charset="2"/>
              <a:buChar char="Ø"/>
            </a:pPr>
            <a:r>
              <a:rPr lang="en-gb" sz="1600" dirty="0"/>
              <a:t>Guidance/sparring (when we can meet on campus)</a:t>
            </a:r>
          </a:p>
          <a:p>
            <a:pPr rtl="0">
              <a:buFont typeface="Wingdings" panose="05000000000000000000" pitchFamily="2" charset="2"/>
              <a:buChar char="Ø"/>
            </a:pPr>
            <a:endParaRPr lang="da-DK" sz="1600" dirty="0"/>
          </a:p>
          <a:p>
            <a:pPr rtl="0">
              <a:buFont typeface="Wingdings" panose="05000000000000000000" pitchFamily="2" charset="2"/>
              <a:buChar char="Ø"/>
            </a:pPr>
            <a:r>
              <a:rPr lang="en-gb" sz="1600" dirty="0"/>
              <a:t>Etcetera </a:t>
            </a:r>
            <a:endParaRPr lang="da-DK" sz="1600" dirty="0"/>
          </a:p>
        </p:txBody>
      </p:sp>
      <p:sp>
        <p:nvSpPr>
          <p:cNvPr id="4" name="Slide Number Placeholder 3"/>
          <p:cNvSpPr>
            <a:spLocks noGrp="1"/>
          </p:cNvSpPr>
          <p:nvPr>
            <p:ph type="sldNum" sz="quarter" idx="11"/>
          </p:nvPr>
        </p:nvSpPr>
        <p:spPr/>
        <p:txBody>
          <a:bodyPr rtlCol="0"/>
          <a:lstStyle/>
          <a:p>
            <a:pPr rtl="0"/>
            <a:fld id="{103EA872-A674-449B-A120-B97244F8E91D}" type="slidenum">
              <a:rPr lang="en-GB" smtClean="0"/>
              <a:pPr rtl="0"/>
              <a:t>8</a:t>
            </a:fld>
            <a:endParaRPr lang="en-GB"/>
          </a:p>
        </p:txBody>
      </p:sp>
      <p:sp>
        <p:nvSpPr>
          <p:cNvPr id="5" name="Content Placeholder 2"/>
          <p:cNvSpPr txBox="1"/>
          <p:nvPr/>
        </p:nvSpPr>
        <p:spPr bwMode="auto">
          <a:xfrm>
            <a:off x="6732634" y="1700808"/>
            <a:ext cx="5339236" cy="4545578"/>
          </a:xfrm>
          <a:prstGeom prst="rect">
            <a:avLst/>
          </a:prstGeom>
        </p:spPr>
        <p:txBody>
          <a:bodyPr vert="horz" lIns="91440" tIns="45720" rIns="91440" bIns="45720" rtlCol="0">
            <a:normAutofit/>
          </a:bodyPr>
          <a:lstStyle>
            <a:lvl1pPr marL="228577" indent="-228577" defTabSz="914309" eaLnBrk="1" latinLnBrk="0" hangingPunct="1">
              <a:lnSpc>
                <a:spcPct val="90000"/>
              </a:lnSpc>
              <a:spcBef>
                <a:spcPts val="1000"/>
              </a:spcBef>
              <a:buFont typeface="Wingdings" panose="05000000000000000000" pitchFamily="2" charset="2"/>
              <a:buChar char="Ø"/>
              <a:defRPr>
                <a:latin typeface="+mn-lt"/>
                <a:ea typeface="+mn-ea"/>
              </a:defRPr>
            </a:lvl1pPr>
            <a:lvl2pPr marL="685731" indent="-228577" defTabSz="914309" eaLnBrk="1" latinLnBrk="0" hangingPunct="1">
              <a:lnSpc>
                <a:spcPct val="90000"/>
              </a:lnSpc>
              <a:spcBef>
                <a:spcPts val="500"/>
              </a:spcBef>
              <a:buFont typeface="Arial" panose="020B0604020202020204" pitchFamily="34" charset="0"/>
              <a:buChar char="•"/>
              <a:defRPr sz="2400">
                <a:latin typeface="+mn-lt"/>
                <a:ea typeface="+mn-ea"/>
              </a:defRPr>
            </a:lvl2pPr>
            <a:lvl3pPr marL="1142886" indent="-228577" defTabSz="914309" eaLnBrk="1" latinLnBrk="0" hangingPunct="1">
              <a:lnSpc>
                <a:spcPct val="90000"/>
              </a:lnSpc>
              <a:spcBef>
                <a:spcPts val="500"/>
              </a:spcBef>
              <a:buFont typeface="Arial" panose="020B0604020202020204" pitchFamily="34" charset="0"/>
              <a:buChar char="•"/>
              <a:defRPr sz="2000">
                <a:latin typeface="+mn-lt"/>
                <a:ea typeface="+mn-ea"/>
              </a:defRPr>
            </a:lvl3pPr>
            <a:lvl4pPr marL="1600040" indent="-228577" defTabSz="914309" eaLnBrk="1" latinLnBrk="0" hangingPunct="1">
              <a:lnSpc>
                <a:spcPct val="90000"/>
              </a:lnSpc>
              <a:spcBef>
                <a:spcPts val="500"/>
              </a:spcBef>
              <a:buFont typeface="Arial" panose="020B0604020202020204" pitchFamily="34" charset="0"/>
              <a:buChar char="•"/>
              <a:defRPr sz="1800">
                <a:latin typeface="+mn-lt"/>
                <a:ea typeface="+mn-ea"/>
              </a:defRPr>
            </a:lvl4pPr>
            <a:lvl5pPr marL="2057194" indent="-228577" defTabSz="914309" eaLnBrk="1" latinLnBrk="0" hangingPunct="1">
              <a:lnSpc>
                <a:spcPct val="90000"/>
              </a:lnSpc>
              <a:spcBef>
                <a:spcPts val="500"/>
              </a:spcBef>
              <a:buFont typeface="Arial" panose="020B0604020202020204" pitchFamily="34" charset="0"/>
              <a:buChar char="•"/>
              <a:defRPr sz="1800">
                <a:latin typeface="+mn-lt"/>
                <a:ea typeface="+mn-ea"/>
              </a:defRPr>
            </a:lvl5pPr>
            <a:lvl6pPr marL="2514349" indent="-228577" defTabSz="914309">
              <a:lnSpc>
                <a:spcPct val="90000"/>
              </a:lnSpc>
              <a:spcBef>
                <a:spcPts val="500"/>
              </a:spcBef>
              <a:buFont typeface="Arial" panose="020B0604020202020204" pitchFamily="34" charset="0"/>
              <a:buChar char="•"/>
              <a:defRPr sz="1800">
                <a:latin typeface="+mn-lt"/>
                <a:ea typeface="+mn-ea"/>
              </a:defRPr>
            </a:lvl6pPr>
            <a:lvl7pPr marL="2971503" indent="-228577" defTabSz="914309">
              <a:lnSpc>
                <a:spcPct val="90000"/>
              </a:lnSpc>
              <a:spcBef>
                <a:spcPts val="500"/>
              </a:spcBef>
              <a:buFont typeface="Arial" panose="020B0604020202020204" pitchFamily="34" charset="0"/>
              <a:buChar char="•"/>
              <a:defRPr sz="1800">
                <a:latin typeface="+mn-lt"/>
                <a:ea typeface="+mn-ea"/>
              </a:defRPr>
            </a:lvl7pPr>
            <a:lvl8pPr marL="3428657" indent="-228577" defTabSz="914309">
              <a:lnSpc>
                <a:spcPct val="90000"/>
              </a:lnSpc>
              <a:spcBef>
                <a:spcPts val="500"/>
              </a:spcBef>
              <a:buFont typeface="Arial" panose="020B0604020202020204" pitchFamily="34" charset="0"/>
              <a:buChar char="•"/>
              <a:defRPr sz="1800">
                <a:latin typeface="+mn-lt"/>
                <a:ea typeface="+mn-ea"/>
              </a:defRPr>
            </a:lvl8pPr>
            <a:lvl9pPr marL="3885811" indent="-228577" defTabSz="914309">
              <a:lnSpc>
                <a:spcPct val="90000"/>
              </a:lnSpc>
              <a:spcBef>
                <a:spcPts val="500"/>
              </a:spcBef>
              <a:buFont typeface="Arial" panose="020B0604020202020204" pitchFamily="34" charset="0"/>
              <a:buChar char="•"/>
              <a:defRPr sz="1800">
                <a:latin typeface="+mn-lt"/>
                <a:ea typeface="+mn-ea"/>
              </a:defRPr>
            </a:lvl9pPr>
          </a:lstStyle>
          <a:p>
            <a:r>
              <a:rPr lang="en-gb" dirty="0"/>
              <a:t>Virtual availability </a:t>
            </a:r>
          </a:p>
          <a:p>
            <a:endParaRPr lang="da-DK" dirty="0"/>
          </a:p>
          <a:p>
            <a:r>
              <a:rPr lang="en-gb" dirty="0"/>
              <a:t>Working from home is a part of a sustainable working life </a:t>
            </a:r>
          </a:p>
          <a:p>
            <a:endParaRPr lang="da-DK" dirty="0"/>
          </a:p>
          <a:p>
            <a:r>
              <a:rPr lang="en-gb" dirty="0"/>
              <a:t>Availability, updated calendar, contact number, etc. </a:t>
            </a:r>
          </a:p>
          <a:p>
            <a:endParaRPr lang="da-DK" dirty="0"/>
          </a:p>
          <a:p>
            <a:r>
              <a:rPr lang="en-gb" dirty="0"/>
              <a:t>Performance is linked to creation of results </a:t>
            </a:r>
          </a:p>
          <a:p>
            <a:endParaRPr lang="da-DK" dirty="0"/>
          </a:p>
          <a:p>
            <a:r>
              <a:rPr lang="en-gb" dirty="0"/>
              <a:t>Absence (both / and) </a:t>
            </a:r>
          </a:p>
          <a:p>
            <a:endParaRPr lang="da-DK" dirty="0"/>
          </a:p>
          <a:p>
            <a:r>
              <a:rPr lang="en-gb" dirty="0"/>
              <a:t>Guidance/sparring (time dedicated in the virtual space) </a:t>
            </a:r>
          </a:p>
          <a:p>
            <a:endParaRPr lang="da-DK" dirty="0"/>
          </a:p>
          <a:p>
            <a:r>
              <a:rPr lang="en-gb" dirty="0"/>
              <a:t>Etcetera </a:t>
            </a:r>
            <a:endParaRPr lang="da-DK" dirty="0"/>
          </a:p>
        </p:txBody>
      </p:sp>
    </p:spTree>
    <p:extLst>
      <p:ext uri="{BB962C8B-B14F-4D97-AF65-F5344CB8AC3E}">
        <p14:creationId xmlns:p14="http://schemas.microsoft.com/office/powerpoint/2010/main" val="90776103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1126654" y="2276872"/>
            <a:ext cx="7344816" cy="2706458"/>
          </a:xfrm>
        </p:spPr>
        <p:txBody>
          <a:bodyPr>
            <a:normAutofit/>
          </a:bodyPr>
          <a:lstStyle/>
          <a:p>
            <a:r>
              <a:rPr lang="en-GB" sz="4800" b="1" i="0" strike="noStrike" cap="none" spc="0" baseline="0" dirty="0">
                <a:solidFill>
                  <a:srgbClr val="FFFFFF"/>
                </a:solidFill>
                <a:effectLst/>
                <a:ea typeface="Arial"/>
                <a:cs typeface="Arial"/>
              </a:rPr>
              <a:t>Evaluation of sub-policy for workday flexibility</a:t>
            </a:r>
            <a:endParaRPr lang="da-DK" sz="4800" b="1" dirty="0"/>
          </a:p>
        </p:txBody>
      </p:sp>
      <p:sp>
        <p:nvSpPr>
          <p:cNvPr id="5" name="Subtitle 4">
            <a:extLst>
              <a:ext uri="{FF2B5EF4-FFF2-40B4-BE49-F238E27FC236}">
                <a16:creationId xmlns:a16="http://schemas.microsoft.com/office/drawing/2014/main" id="{88CE6942-A17C-4247-86C6-41FACF7E90AC}"/>
              </a:ext>
            </a:extLst>
          </p:cNvPr>
          <p:cNvSpPr>
            <a:spLocks noGrp="1"/>
          </p:cNvSpPr>
          <p:nvPr>
            <p:ph type="subTitle" idx="1"/>
          </p:nvPr>
        </p:nvSpPr>
        <p:spPr>
          <a:xfrm>
            <a:off x="2356396" y="-43502"/>
            <a:ext cx="10840028" cy="1660654"/>
          </a:xfrm>
        </p:spPr>
        <p:txBody>
          <a:bodyPr/>
          <a:lstStyle/>
          <a:p>
            <a:endParaRPr lang="da-DK" sz="1600" b="1"/>
          </a:p>
        </p:txBody>
      </p:sp>
      <p:graphicFrame>
        <p:nvGraphicFramePr>
          <p:cNvPr id="7" name="Object 6"/>
          <p:cNvGraphicFramePr>
            <a:graphicFrameLocks noChangeAspect="1"/>
          </p:cNvGraphicFramePr>
          <p:nvPr>
            <p:extLst>
              <p:ext uri="{D42A27DB-BD31-4B8C-83A1-F6EECF244321}">
                <p14:modId xmlns:p14="http://schemas.microsoft.com/office/powerpoint/2010/main" val="3660726393"/>
              </p:ext>
            </p:extLst>
          </p:nvPr>
        </p:nvGraphicFramePr>
        <p:xfrm>
          <a:off x="8255446" y="2347339"/>
          <a:ext cx="3262982" cy="3262982"/>
        </p:xfrm>
        <a:graphic>
          <a:graphicData uri="http://schemas.openxmlformats.org/presentationml/2006/ole">
            <mc:AlternateContent xmlns:mc="http://schemas.openxmlformats.org/markup-compatibility/2006">
              <mc:Choice xmlns:v="urn:schemas-microsoft-com:vml" Requires="v">
                <p:oleObj name="Acrobat Document" r:id="rId5" imgW="9524941" imgH="9525000" progId="AcroExch.Document.DC">
                  <p:embed/>
                </p:oleObj>
              </mc:Choice>
              <mc:Fallback>
                <p:oleObj name="Acrobat Document" r:id="rId5" imgW="9524941" imgH="9525000" progId="AcroExch.Document.DC">
                  <p:embed/>
                  <p:pic>
                    <p:nvPicPr>
                      <p:cNvPr id="0" name="OLE substitute image"/>
                      <p:cNvPicPr/>
                      <p:nvPr/>
                    </p:nvPicPr>
                    <p:blipFill>
                      <a:blip r:embed="rId6"/>
                      <a:stretch>
                        <a:fillRect/>
                      </a:stretch>
                    </p:blipFill>
                    <p:spPr>
                      <a:xfrm>
                        <a:off x="8255446" y="2347339"/>
                        <a:ext cx="3262982" cy="3262982"/>
                      </a:xfrm>
                      <a:prstGeom prst="rect">
                        <a:avLst/>
                      </a:prstGeom>
                    </p:spPr>
                  </p:pic>
                </p:oleObj>
              </mc:Fallback>
            </mc:AlternateContent>
          </a:graphicData>
        </a:graphic>
      </p:graphicFrame>
      <p:sp>
        <p:nvSpPr>
          <p:cNvPr id="8" name="TextBox 7"/>
          <p:cNvSpPr txBox="1"/>
          <p:nvPr/>
        </p:nvSpPr>
        <p:spPr>
          <a:xfrm>
            <a:off x="27856" y="6237312"/>
            <a:ext cx="8011566" cy="615553"/>
          </a:xfrm>
          <a:prstGeom prst="rect">
            <a:avLst/>
          </a:prstGeom>
          <a:solidFill>
            <a:schemeClr val="accent2"/>
          </a:solidFill>
        </p:spPr>
        <p:txBody>
          <a:bodyPr wrap="square" rtlCol="0">
            <a:spAutoFit/>
          </a:bodyPr>
          <a:lstStyle/>
          <a:p>
            <a:endParaRPr lang="da-DK" sz="1000"/>
          </a:p>
          <a:p>
            <a:endParaRPr lang="da-DK"/>
          </a:p>
        </p:txBody>
      </p:sp>
    </p:spTree>
    <p:custDataLst>
      <p:custData r:id="rId1"/>
      <p:custData r:id="rId2"/>
    </p:custDataLst>
    <p:extLst>
      <p:ext uri="{BB962C8B-B14F-4D97-AF65-F5344CB8AC3E}">
        <p14:creationId xmlns:p14="http://schemas.microsoft.com/office/powerpoint/2010/main" val="2320714135"/>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1.10.31"/>
  <p:tag name="AS_TITLE" val="Aspose.Slides for Java"/>
  <p:tag name="AS_VERSION" val="21.10"/>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TemplafySlideTemplateConfiguration><![CDATA[{"documentContentValidatorConfiguration":{"enableDocumentContentValidator":false,"documentContentValidatorVersion":0},"elementsMetadata":[],"slideId":"636957681829076562","enableDocumentContentUpdater":true,"version":"1.2"}]]></TemplafySlideTemplateConfiguration>
</file>

<file path=customXml/item10.xml><?xml version="1.0" encoding="utf-8"?>
<TemplafySlideFormConfiguration><![CDATA[{"formFields":[],"formDataEntries":[]}]]></TemplafySlideFormConfiguration>
</file>

<file path=customXml/item11.xml><?xml version="1.0" encoding="utf-8"?>
<TemplafyTemplateConfiguration><![CDATA[{"elementsMetadata":[{"type":"shape","id":"1ed40805-8e29-4fae-b588-1cc25cd39b92","elementConfiguration":{"binding":"UserProfile.Offices.Workarea_{{DocumentLanguage}}","disableUpdates":false,"type":"text"}},{"type":"shape","id":"cc42f882-46b1-4422-a2e1-7700997c2354","elementConfiguration":{"format":"{{DateFormats.GeneralDate}}","binding":"Form.Date","disableUpdates":false,"type":"date"}},{"type":"shape","id":"2b7bb861-54a9-4b53-aa27-1b6fa8cd52e0","elementConfiguration":{"binding":"Form.PresentationTitle","disableUpdates":false,"type":"text"}}],"transformationConfigurations":[{"language":"{{DocumentLanguage}}","disableUpdates":false,"type":"proofingLanguage"}],"templateName":"","templateDescription":"","enableDocumentContentUpdater":true,"version":"1.2"}]]></TemplafyTemplateConfiguration>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TemplafySlideTemplateConfiguration><![CDATA[{"documentContentValidatorConfiguration":{"enableDocumentContentValidator":false,"documentContentValidatorVersion":0},"elementsMetadata":[],"slideId":"636957681830325549","enableDocumentContentUpdater":true,"version":"1.2"}]]></TemplafySlideTemplateConfiguratio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ct:contentTypeSchema xmlns:ct="http://schemas.microsoft.com/office/2006/metadata/contentType" xmlns:ma="http://schemas.microsoft.com/office/2006/metadata/properties/metaAttributes" ct:_="" ma:_="" ma:contentTypeName="Dokument" ma:contentTypeID="0x010100C9CA06F8C69E7D4FA410A0123E2C7D78" ma:contentTypeVersion="13" ma:contentTypeDescription="Opret et nyt dokument." ma:contentTypeScope="" ma:versionID="090fffb731581f35a327661de06ec52a">
  <xsd:schema xmlns:xsd="http://www.w3.org/2001/XMLSchema" xmlns:xs="http://www.w3.org/2001/XMLSchema" xmlns:p="http://schemas.microsoft.com/office/2006/metadata/properties" xmlns:ns3="86176a24-9ba8-4fe2-804a-2a5f05157e73" xmlns:ns4="34d6029c-cb01-46fa-ae04-86f98ce61dce" targetNamespace="http://schemas.microsoft.com/office/2006/metadata/properties" ma:root="true" ma:fieldsID="968b7fadbab37a1f9ffb6206c866b7cb" ns3:_="" ns4:_="">
    <xsd:import namespace="86176a24-9ba8-4fe2-804a-2a5f05157e73"/>
    <xsd:import namespace="34d6029c-cb01-46fa-ae04-86f98ce61dc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76a24-9ba8-4fe2-804a-2a5f05157e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d6029c-cb01-46fa-ae04-86f98ce61dce" elementFormDefault="qualified">
    <xsd:import namespace="http://schemas.microsoft.com/office/2006/documentManagement/types"/>
    <xsd:import namespace="http://schemas.microsoft.com/office/infopath/2007/PartnerControls"/>
    <xsd:element name="SharedWithUsers" ma:index="16"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Delt med detaljer" ma:internalName="SharedWithDetails" ma:readOnly="true">
      <xsd:simpleType>
        <xsd:restriction base="dms:Note">
          <xsd:maxLength value="255"/>
        </xsd:restriction>
      </xsd:simpleType>
    </xsd:element>
    <xsd:element name="SharingHintHash" ma:index="18" nillable="true" ma:displayName="Hashværdi for deling"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TemplafySlideFormConfiguration><![CDATA[{"formFields":[],"formDataEntries":[]}]]></TemplafySlideFormConfiguration>
</file>

<file path=customXml/item7.xml><?xml version="1.0" encoding="utf-8"?>
<TemplafySlideFormConfiguration><![CDATA[{"formFields":[],"formDataEntries":[]}]]></TemplafySlideFormConfiguration>
</file>

<file path=customXml/item8.xml><?xml version="1.0" encoding="utf-8"?>
<TemplafyFormConfiguration><![CDATA[{"formFields":[{"required":false,"helpTexts":{"prefix":"","postfix":""},"spacing":{},"type":"datePicker","name":"Date","label":"Date","fullyQualifiedName":"Date"},{"required":false,"placeholder":"","lines":0,"helpTexts":{"prefix":"","postfix":""},"spacing":{},"type":"textBox","name":"PresentationTitle","label":"Presentation title","fullyQualifiedName":"PresentationTitle"}],"formDataEntries":[{"name":"Date","value":"hNdCcn8TCQGZhn104+FJwQ=="}]}]]></TemplafyFormConfiguration>
</file>

<file path=customXml/item9.xml><?xml version="1.0" encoding="utf-8"?>
<TemplafySlideTemplateConfiguration><![CDATA[{"documentContentValidatorConfiguration":{"enableDocumentContentValidator":false,"documentContentValidatorVersion":0},"elementsMetadata":[],"slideId":"636957681830325549","enableDocumentContentUpdater":true,"version":"1.2"}]]></TemplafySlideTemplateConfiguration>
</file>

<file path=customXml/itemProps1.xml><?xml version="1.0" encoding="utf-8"?>
<ds:datastoreItem xmlns:ds="http://schemas.openxmlformats.org/officeDocument/2006/customXml" ds:itemID="{FDE56520-EF11-46A5-BA3F-9CB3C9AB1CE7}">
  <ds:schemaRefs/>
</ds:datastoreItem>
</file>

<file path=customXml/itemProps10.xml><?xml version="1.0" encoding="utf-8"?>
<ds:datastoreItem xmlns:ds="http://schemas.openxmlformats.org/officeDocument/2006/customXml" ds:itemID="{C6886480-E4F2-4649-A101-D81C4A6C1350}">
  <ds:schemaRefs/>
</ds:datastoreItem>
</file>

<file path=customXml/itemProps11.xml><?xml version="1.0" encoding="utf-8"?>
<ds:datastoreItem xmlns:ds="http://schemas.openxmlformats.org/officeDocument/2006/customXml" ds:itemID="{1334258C-C3E7-4029-A615-C886A240FB15}">
  <ds:schemaRefs/>
</ds:datastoreItem>
</file>

<file path=customXml/itemProps2.xml><?xml version="1.0" encoding="utf-8"?>
<ds:datastoreItem xmlns:ds="http://schemas.openxmlformats.org/officeDocument/2006/customXml" ds:itemID="{1B15F3FF-5CC7-4A90-9423-D2C078197BF6}">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34d6029c-cb01-46fa-ae04-86f98ce61dce"/>
    <ds:schemaRef ds:uri="http://purl.org/dc/elements/1.1/"/>
    <ds:schemaRef ds:uri="http://schemas.microsoft.com/office/2006/metadata/properties"/>
    <ds:schemaRef ds:uri="86176a24-9ba8-4fe2-804a-2a5f05157e73"/>
    <ds:schemaRef ds:uri="http://www.w3.org/XML/1998/namespace"/>
    <ds:schemaRef ds:uri="http://purl.org/dc/terms/"/>
  </ds:schemaRefs>
</ds:datastoreItem>
</file>

<file path=customXml/itemProps3.xml><?xml version="1.0" encoding="utf-8"?>
<ds:datastoreItem xmlns:ds="http://schemas.openxmlformats.org/officeDocument/2006/customXml" ds:itemID="{B391B03B-A77A-4CCA-8689-D33EC84FC350}">
  <ds:schemaRefs/>
</ds:datastoreItem>
</file>

<file path=customXml/itemProps4.xml><?xml version="1.0" encoding="utf-8"?>
<ds:datastoreItem xmlns:ds="http://schemas.openxmlformats.org/officeDocument/2006/customXml" ds:itemID="{94AA0220-7672-408F-A211-7E089DA8C212}">
  <ds:schemaRefs>
    <ds:schemaRef ds:uri="http://schemas.microsoft.com/sharepoint/v3/contenttype/forms"/>
  </ds:schemaRefs>
</ds:datastoreItem>
</file>

<file path=customXml/itemProps5.xml><?xml version="1.0" encoding="utf-8"?>
<ds:datastoreItem xmlns:ds="http://schemas.openxmlformats.org/officeDocument/2006/customXml" ds:itemID="{7A637622-4950-4C48-8150-16FB99DF75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76a24-9ba8-4fe2-804a-2a5f05157e73"/>
    <ds:schemaRef ds:uri="34d6029c-cb01-46fa-ae04-86f98ce61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98A8915E-5650-4CB3-AE25-656C5753629D}">
  <ds:schemaRefs/>
</ds:datastoreItem>
</file>

<file path=customXml/itemProps7.xml><?xml version="1.0" encoding="utf-8"?>
<ds:datastoreItem xmlns:ds="http://schemas.openxmlformats.org/officeDocument/2006/customXml" ds:itemID="{938C9C23-E9B8-4073-8D08-2595F7C7548C}">
  <ds:schemaRefs/>
</ds:datastoreItem>
</file>

<file path=customXml/itemProps8.xml><?xml version="1.0" encoding="utf-8"?>
<ds:datastoreItem xmlns:ds="http://schemas.openxmlformats.org/officeDocument/2006/customXml" ds:itemID="{32380D25-DF6E-4164-BBCB-B0CC432066AA}">
  <ds:schemaRefs/>
</ds:datastoreItem>
</file>

<file path=customXml/itemProps9.xml><?xml version="1.0" encoding="utf-8"?>
<ds:datastoreItem xmlns:ds="http://schemas.openxmlformats.org/officeDocument/2006/customXml" ds:itemID="{64167C79-4424-41FD-A23D-1FFDFC31709F}">
  <ds:schemaRefs/>
</ds:datastoreItem>
</file>

<file path=docProps/app.xml><?xml version="1.0" encoding="utf-8"?>
<Properties xmlns="http://schemas.openxmlformats.org/officeDocument/2006/extended-properties" xmlns:vt="http://schemas.openxmlformats.org/officeDocument/2006/docPropsVTypes">
  <Template>1 DTU Template</Template>
  <TotalTime>3847</TotalTime>
  <Words>989</Words>
  <Application>Microsoft Office PowerPoint</Application>
  <PresentationFormat>Brugerdefineret</PresentationFormat>
  <Paragraphs>152</Paragraphs>
  <Slides>20</Slides>
  <Notes>6</Notes>
  <HiddenSlides>2</HiddenSlides>
  <MMClips>0</MMClips>
  <ScaleCrop>false</ScaleCrop>
  <HeadingPairs>
    <vt:vector size="8" baseType="variant">
      <vt:variant>
        <vt:lpstr>Benyttede skrifttyper</vt:lpstr>
      </vt:variant>
      <vt:variant>
        <vt:i4>5</vt:i4>
      </vt:variant>
      <vt:variant>
        <vt:lpstr>Tema</vt:lpstr>
      </vt:variant>
      <vt:variant>
        <vt:i4>1</vt:i4>
      </vt:variant>
      <vt:variant>
        <vt:lpstr>Integrerede OLE-servere</vt:lpstr>
      </vt:variant>
      <vt:variant>
        <vt:i4>1</vt:i4>
      </vt:variant>
      <vt:variant>
        <vt:lpstr>Slidetitler</vt:lpstr>
      </vt:variant>
      <vt:variant>
        <vt:i4>20</vt:i4>
      </vt:variant>
    </vt:vector>
  </HeadingPairs>
  <TitlesOfParts>
    <vt:vector size="27" baseType="lpstr">
      <vt:lpstr>Arial</vt:lpstr>
      <vt:lpstr>Calibri</vt:lpstr>
      <vt:lpstr>Calibri Light</vt:lpstr>
      <vt:lpstr>Verdana</vt:lpstr>
      <vt:lpstr>Wingdings</vt:lpstr>
      <vt:lpstr>Office Theme</vt:lpstr>
      <vt:lpstr>Acrobat Document</vt:lpstr>
      <vt:lpstr>PowerPoint-præsentation</vt:lpstr>
      <vt:lpstr>Dialogue i LSU (2022) – working day flexibility</vt:lpstr>
      <vt:lpstr>Summer 2020</vt:lpstr>
      <vt:lpstr>Summer 2021</vt:lpstr>
      <vt:lpstr>PowerPoint-præsentation</vt:lpstr>
      <vt:lpstr>Working day flexibility works both ways</vt:lpstr>
      <vt:lpstr>What is new? </vt:lpstr>
      <vt:lpstr>Change in mindset (culture)</vt:lpstr>
      <vt:lpstr>Evaluation of sub-policy for workday flexibility</vt:lpstr>
      <vt:lpstr>Evaluation of sub-policy for workday flexibility</vt:lpstr>
      <vt:lpstr>Trends - options </vt:lpstr>
      <vt:lpstr>Trends - pitfalls</vt:lpstr>
      <vt:lpstr>Flexibility is experienced differently (not representative)  </vt:lpstr>
      <vt:lpstr>... and is also about leadership.</vt:lpstr>
      <vt:lpstr>DTU campus - is your primary workplace</vt:lpstr>
      <vt:lpstr>Flexible work arrangements</vt:lpstr>
      <vt:lpstr>Your work performance - are about results</vt:lpstr>
      <vt:lpstr>Virtual collaboration - requires practice</vt:lpstr>
      <vt:lpstr>Absence, child sickness etc.</vt:lpstr>
      <vt:lpstr>Next step: Dialogue in LSU (Local Collaboration Committee)</vt:lpstr>
    </vt:vector>
  </TitlesOfParts>
  <Company>DTU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DTU</dc:creator>
  <cp:keywords>class='Internal'</cp:keywords>
  <cp:lastModifiedBy>Maya Louise Koch</cp:lastModifiedBy>
  <cp:revision>192</cp:revision>
  <cp:lastPrinted>2022-02-28T14:00:14Z</cp:lastPrinted>
  <dcterms:created xsi:type="dcterms:W3CDTF">2017-07-31T08:31:56Z</dcterms:created>
  <dcterms:modified xsi:type="dcterms:W3CDTF">2022-08-31T06:52:45Z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0x010100C9CA06F8C69E7D4FA410A0123E2C7D78</vt:lpwstr>
  </property>
  <property fmtid="{D5CDD505-2E9C-101B-9397-08002B2CF9AE}" pid="3" name="sdIsCodeFreeTemplate">
    <vt:lpwstr>True</vt:lpwstr>
  </property>
  <property fmtid="{D5CDD505-2E9C-101B-9397-08002B2CF9AE}" pid="4" name="TemplafyLanguageCode">
    <vt:lpwstr>da-DK</vt:lpwstr>
  </property>
  <property fmtid="{D5CDD505-2E9C-101B-9397-08002B2CF9AE}" pid="5" name="TemplafyTemplateId">
    <vt:lpwstr>636806498810751925</vt:lpwstr>
  </property>
  <property fmtid="{D5CDD505-2E9C-101B-9397-08002B2CF9AE}" pid="6" name="TemplafyTenantId">
    <vt:lpwstr>dtu</vt:lpwstr>
  </property>
  <property fmtid="{D5CDD505-2E9C-101B-9397-08002B2CF9AE}" pid="7" name="TemplafyUserProfileId">
    <vt:lpwstr>636906473091976003</vt:lpwstr>
  </property>
</Properties>
</file>