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2"/>
  </p:sldMasterIdLst>
  <p:notesMasterIdLst>
    <p:notesMasterId r:id="rId36"/>
  </p:notesMasterIdLst>
  <p:handoutMasterIdLst>
    <p:handoutMasterId r:id="rId37"/>
  </p:handoutMasterIdLst>
  <p:sldIdLst>
    <p:sldId id="256" r:id="rId13"/>
    <p:sldId id="260" r:id="rId14"/>
    <p:sldId id="262" r:id="rId15"/>
    <p:sldId id="324" r:id="rId16"/>
    <p:sldId id="325" r:id="rId17"/>
    <p:sldId id="263" r:id="rId18"/>
    <p:sldId id="266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40" r:id="rId29"/>
    <p:sldId id="339" r:id="rId30"/>
    <p:sldId id="341" r:id="rId31"/>
    <p:sldId id="283" r:id="rId32"/>
    <p:sldId id="284" r:id="rId33"/>
    <p:sldId id="281" r:id="rId34"/>
    <p:sldId id="282" r:id="rId35"/>
  </p:sldIdLst>
  <p:sldSz cx="12190413" cy="6858000"/>
  <p:notesSz cx="6858000" cy="9144000"/>
  <p:custDataLst>
    <p:tags r:id="rId38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634"/>
    <a:srgbClr val="F6D04D"/>
    <a:srgbClr val="171748"/>
    <a:srgbClr val="1FD082"/>
    <a:srgbClr val="2F3EEA"/>
    <a:srgbClr val="FFFFFF"/>
    <a:srgbClr val="990000"/>
    <a:srgbClr val="000000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0236" autoAdjust="0"/>
  </p:normalViewPr>
  <p:slideViewPr>
    <p:cSldViewPr showGuides="1">
      <p:cViewPr varScale="1">
        <p:scale>
          <a:sx n="67" d="100"/>
          <a:sy n="67" d="100"/>
        </p:scale>
        <p:origin x="1205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‹nr.›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5406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4542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0001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8780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22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570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283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9355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90373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53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2136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+mn-cs"/>
              </a:rPr>
              <a:t>Everyone has a responsibility to strengthen the dialogue about sexism (contribute to psychological safety), BUT managers, TR, AMR and AMK have a special responsibility to articulate it.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8023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3547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61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Titel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654E3-8C97-7C79-5D4F-2B98E799C9E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Dato</a:t>
            </a:r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Titel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C76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Dato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Titel</a:t>
            </a:r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B6288-E3A4-25D7-4A73-88CD67FC644A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F6643-3F1A-C522-8B10-AAA4126632A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06A58-3FFC-AF7F-632E-13C006F106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573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94E2B-D4AD-C3AB-889B-17018069728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EEAF-FCEB-199C-0717-FEF6150710A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US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US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D88DD-5B30-3D5A-E7F4-7747CDBAC69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5A6BE9-F41E-A57E-0BF2-0A6E1F1952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FFBD5-0449-5A5E-DE23-2C203FBBEF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C763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5590800" y="6541200"/>
            <a:ext cx="54972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spcBef>
                <a:spcPts val="0"/>
              </a:spcBef>
              <a:defRPr sz="7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a-DK"/>
              <a:t>Titel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fld id="{103EA872-A674-449B-A120-B97244F8E91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113676" name="text" descr="{&quot;templafy&quot;:{&quot;type&quot;:&quot;text&quot;,&quot;binding&quot;:&quot;UserProfile.Offices.Workarea_{{DocumentLanguage}}&quot;}}" title="UserProfile.Offices.Workarea_{{DocumentLanguage}}"/>
          <p:cNvSpPr>
            <a:spLocks noChangeArrowheads="1"/>
          </p:cNvSpPr>
          <p:nvPr userDrawn="1"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da-DK" sz="700" b="1" kern="1200" dirty="0">
                <a:solidFill>
                  <a:srgbClr val="FFFFFF"/>
                </a:solidFill>
                <a:effectLst/>
                <a:latin typeface="+mj-lt"/>
                <a:ea typeface="ＭＳ Ｐゴシック" panose="020B0600070205080204" pitchFamily="34" charset="-128"/>
                <a:cs typeface="+mn-cs"/>
              </a:rPr>
              <a:t>Danmarks Tekniske Universitet</a:t>
            </a:r>
            <a:endParaRPr lang="da-DK" sz="7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date" descr="{&quot;templafy&quot;:{&quot;type&quot;:&quot;date&quot;,&quot;binding&quot;:&quot;Form.Date&quot;,&quot;format&quot;:&quot;{{DateFormats.GeneralDate}}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FC76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7BF58D-5873-05BF-C94A-0EFD3E1BF9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2000" y="6541200"/>
            <a:ext cx="1105200" cy="316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/>
              <a:t>Dato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6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.dtu.dk/da/medarbejder/hr-og-arbejdsmiljoe/ledelse/dtu-og-monopol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www.inside.dtu.dk/da/medarbejder/hr-og-arbejdsmiljoe/ledelse/dtu-ledelsesdialog" TargetMode="External"/><Relationship Id="rId4" Type="http://schemas.openxmlformats.org/officeDocument/2006/relationships/hyperlink" Target="https://www.inside.dtu.dk/da/medarbejder/hr-og-arbejdsmiljoe/arbejdsmiljoe/trivsel/dtu-trivselsdialo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issuu.com/dtudk/docs/orange_kort_de-i?fr=xKAE9_zU1NQ" TargetMode="External"/><Relationship Id="rId7" Type="http://schemas.openxmlformats.org/officeDocument/2006/relationships/hyperlink" Target="https://www.inside.dtu.dk/da/medarbejder/hr-og-arbejdsmiljoe/ledelse/dtu-ledelsesdialo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nside.dtu.dk/da/medarbejder/hr-og-arbejdsmiljoe/arbejdsmiljoe/trivsel/dtu-trivselsdialog" TargetMode="External"/><Relationship Id="rId5" Type="http://schemas.openxmlformats.org/officeDocument/2006/relationships/hyperlink" Target="https://www.inside.dtu.dk/da/medarbejder/hr-og-arbejdsmiljoe/ledelse/dtu-og-monopolet" TargetMode="External"/><Relationship Id="rId4" Type="http://schemas.openxmlformats.org/officeDocument/2006/relationships/hyperlink" Target="https://www.inside.dtu.dk/-/media/dtu-inside/medarbejder/hr-og-arbejdsmiljoe/arbejdsmiljoe/sexisme/dare-to-care-how-to-get-started.pdf" TargetMode="External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.dtu.dk/da/medarbejder/hr-og-arbejdsmiljoe/arbejdsmiljoe/trivsel/psykologhjaelp-arbejdsrelateret" TargetMode="External"/><Relationship Id="rId2" Type="http://schemas.openxmlformats.org/officeDocument/2006/relationships/hyperlink" Target="https://www.inside.dtu.dk/da/medarbejder/hr-og-arbejdsmiljoe/arbejdsmiljoe/kraenkende-adfaerd/retningslinjer-ved-kraenkende-adfaerd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uman-rights-channel.coe.int/stop-sexism-en.htm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0772F9-F0FC-4258-943A-483E60A3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2BF6C-9164-B306-3BC0-DB0CF699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Sexism</a:t>
            </a:r>
            <a:r>
              <a:rPr lang="da-DK" dirty="0"/>
              <a:t> as a </a:t>
            </a:r>
            <a:r>
              <a:rPr lang="da-DK" dirty="0" err="1"/>
              <a:t>concept</a:t>
            </a:r>
            <a:r>
              <a:rPr lang="da-DK" dirty="0"/>
              <a:t> </a:t>
            </a:r>
            <a:r>
              <a:rPr lang="da-DK" b="0" dirty="0"/>
              <a:t>(</a:t>
            </a:r>
            <a:r>
              <a:rPr lang="da-DK" b="0" dirty="0" err="1"/>
              <a:t>example</a:t>
            </a:r>
            <a:r>
              <a:rPr lang="da-DK" b="0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916832"/>
            <a:ext cx="10164324" cy="4545578"/>
          </a:xfrm>
        </p:spPr>
        <p:txBody>
          <a:bodyPr/>
          <a:lstStyle/>
          <a:p>
            <a:pPr marL="0" indent="0" eaLnBrk="0" hangingPunct="0">
              <a:spcBef>
                <a:spcPct val="0"/>
              </a:spcBef>
              <a:buNone/>
            </a:pPr>
            <a:r>
              <a:rPr lang="en-US" sz="4000" b="1" dirty="0"/>
              <a:t>Sexism is a prejudice or discrimination based on gender</a:t>
            </a:r>
          </a:p>
          <a:p>
            <a:pPr marL="0" indent="0" eaLnBrk="0" hangingPunct="0">
              <a:spcBef>
                <a:spcPct val="0"/>
              </a:spcBef>
              <a:buNone/>
            </a:pPr>
            <a:endParaRPr lang="da-DK" sz="3200" dirty="0"/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en-US" sz="2800" dirty="0"/>
              <a:t>For example, it is sexism when  </a:t>
            </a:r>
          </a:p>
          <a:p>
            <a:pPr marL="449263" indent="-449263" eaLnBrk="0" hangingPunct="0">
              <a:spcBef>
                <a:spcPct val="0"/>
              </a:spcBef>
            </a:pPr>
            <a:r>
              <a:rPr lang="en-US" sz="2800" dirty="0"/>
              <a:t>a woman is deselected as a project manager for an EU project because it is estimated that she will soon have children</a:t>
            </a:r>
          </a:p>
          <a:p>
            <a:pPr marL="449263" indent="-449263" eaLnBrk="0" hangingPunct="0">
              <a:spcBef>
                <a:spcPct val="0"/>
              </a:spcBef>
            </a:pPr>
            <a:r>
              <a:rPr lang="en-US" sz="2800" dirty="0"/>
              <a:t>or if someone speaks of men who cry or show emotion in a condescending manner</a:t>
            </a:r>
            <a:endParaRPr lang="da-DK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6957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>
                <a:ea typeface="Calibri" panose="020F0502020204030204" pitchFamily="34" charset="0"/>
              </a:rPr>
              <a:t>You can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5" y="1706328"/>
            <a:ext cx="4354225" cy="4545578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da-DK" altLang="da-DK" sz="2400" dirty="0">
                <a:ea typeface="Calibri" panose="020F0502020204030204" pitchFamily="34" charset="0"/>
              </a:rPr>
              <a:t>Styrke dialogen om, at sexisme er her</a:t>
            </a:r>
          </a:p>
          <a:p>
            <a:pPr eaLnBrk="0" hangingPunct="0">
              <a:spcBef>
                <a:spcPct val="0"/>
              </a:spcBef>
            </a:pPr>
            <a:r>
              <a:rPr lang="da-DK" altLang="da-DK" sz="2400" dirty="0">
                <a:ea typeface="Calibri" panose="020F0502020204030204" pitchFamily="34" charset="0"/>
              </a:rPr>
              <a:t>Træne vores blik til at se sexisme</a:t>
            </a:r>
          </a:p>
          <a:p>
            <a:pPr eaLnBrk="0" hangingPunct="0">
              <a:spcBef>
                <a:spcPct val="0"/>
              </a:spcBef>
            </a:pPr>
            <a:r>
              <a:rPr lang="da-DK" altLang="da-DK" sz="2400" dirty="0">
                <a:ea typeface="Calibri" panose="020F0502020204030204" pitchFamily="34" charset="0"/>
              </a:rPr>
              <a:t>Fremme modet til at tale om sexisme </a:t>
            </a:r>
          </a:p>
          <a:p>
            <a:pPr eaLnBrk="0" hangingPunct="0">
              <a:spcBef>
                <a:spcPct val="0"/>
              </a:spcBef>
            </a:pPr>
            <a:r>
              <a:rPr lang="da-DK" altLang="da-DK" sz="2400" dirty="0">
                <a:ea typeface="Calibri" panose="020F0502020204030204" pitchFamily="34" charset="0"/>
              </a:rPr>
              <a:t>Tilbyder værktøjer til at arbejde proaktivt med sexisme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742159" y="1706328"/>
            <a:ext cx="4354225" cy="28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0" hangingPunct="0">
              <a:spcBef>
                <a:spcPct val="0"/>
              </a:spcBef>
              <a:buNone/>
            </a:pPr>
            <a:r>
              <a:rPr lang="da-DK" sz="2000" b="1" dirty="0"/>
              <a:t>Værktøjer</a:t>
            </a:r>
            <a:r>
              <a:rPr lang="da-DK" sz="2000" dirty="0"/>
              <a:t> (for proces spørg HR)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/>
              <a:t>DE&amp;I dialogkort (link til virtuelle kort der kan bladres i)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err="1"/>
              <a:t>Dare</a:t>
            </a:r>
            <a:r>
              <a:rPr lang="da-DK" sz="2000" dirty="0"/>
              <a:t> to </a:t>
            </a:r>
            <a:r>
              <a:rPr lang="da-DK" sz="2000" dirty="0" err="1"/>
              <a:t>care</a:t>
            </a:r>
            <a:r>
              <a:rPr lang="da-DK" sz="2000" dirty="0"/>
              <a:t>: How to </a:t>
            </a:r>
            <a:r>
              <a:rPr lang="da-DK" sz="2000" dirty="0" err="1"/>
              <a:t>get</a:t>
            </a:r>
            <a:r>
              <a:rPr lang="da-DK" sz="2000" dirty="0"/>
              <a:t> </a:t>
            </a:r>
            <a:r>
              <a:rPr lang="da-DK" sz="2000" dirty="0" err="1"/>
              <a:t>started</a:t>
            </a:r>
            <a:r>
              <a:rPr lang="da-DK" sz="2000" dirty="0"/>
              <a:t> (vedhæftet pdf)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hlinkClick r:id="rId3"/>
              </a:rPr>
              <a:t>DTU &amp; Monopolet</a:t>
            </a: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hlinkClick r:id="rId4"/>
              </a:rPr>
              <a:t>DTU Trivselsdialog </a:t>
            </a:r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>
                <a:hlinkClick r:id="rId5"/>
              </a:rPr>
              <a:t>DTU Ledelsesdialog</a:t>
            </a:r>
            <a:r>
              <a:rPr lang="da-DK" sz="2000" dirty="0"/>
              <a:t> </a:t>
            </a:r>
          </a:p>
          <a:p>
            <a:endParaRPr lang="da-DK" kern="0" dirty="0"/>
          </a:p>
        </p:txBody>
      </p:sp>
      <p:sp>
        <p:nvSpPr>
          <p:cNvPr id="5" name="Rectangle 4"/>
          <p:cNvSpPr/>
          <p:nvPr/>
        </p:nvSpPr>
        <p:spPr>
          <a:xfrm>
            <a:off x="4017562" y="3259723"/>
            <a:ext cx="3986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 eaLnBrk="0" hangingPunct="0">
              <a:spcBef>
                <a:spcPct val="0"/>
              </a:spcBef>
              <a:buNone/>
            </a:pPr>
            <a:r>
              <a:rPr lang="da-DK" altLang="da-DK" b="1" dirty="0">
                <a:ea typeface="Calibri" panose="020F0502020204030204" pitchFamily="34" charset="0"/>
              </a:rPr>
              <a:t>DT arbejder med sexisme ved at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5303" t="31460" r="3057" b="15194"/>
          <a:stretch/>
        </p:blipFill>
        <p:spPr>
          <a:xfrm>
            <a:off x="1702718" y="1706328"/>
            <a:ext cx="10338498" cy="40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7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>
                <a:ea typeface="Calibri" panose="020F0502020204030204" pitchFamily="34" charset="0"/>
              </a:rPr>
              <a:t>You can work with sexism by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5" y="1763742"/>
            <a:ext cx="4824537" cy="4545578"/>
          </a:xfrm>
        </p:spPr>
        <p:txBody>
          <a:bodyPr/>
          <a:lstStyle/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da-DK" sz="2400" dirty="0"/>
              <a:t>Strengthen the dialogue that sexism is present</a:t>
            </a:r>
            <a:endParaRPr lang="en-US" altLang="da-DK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da-DK" altLang="da-DK" sz="2400" dirty="0"/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da-DK" altLang="da-DK" sz="2400" dirty="0" err="1"/>
              <a:t>Creating</a:t>
            </a:r>
            <a:r>
              <a:rPr lang="da-DK" altLang="da-DK" sz="2400" dirty="0"/>
              <a:t> an </a:t>
            </a:r>
            <a:r>
              <a:rPr lang="da-DK" altLang="da-DK" sz="2400" dirty="0" err="1"/>
              <a:t>awareness</a:t>
            </a:r>
            <a:r>
              <a:rPr lang="da-DK" altLang="da-DK" sz="2400" dirty="0"/>
              <a:t> </a:t>
            </a:r>
            <a:r>
              <a:rPr lang="da-DK" altLang="da-DK" sz="2400" dirty="0" err="1"/>
              <a:t>about</a:t>
            </a:r>
            <a:r>
              <a:rPr lang="da-DK" altLang="da-DK" sz="2400" dirty="0"/>
              <a:t> </a:t>
            </a:r>
            <a:r>
              <a:rPr lang="da-DK" altLang="da-DK" sz="2400" dirty="0" err="1"/>
              <a:t>sexism</a:t>
            </a:r>
            <a:r>
              <a:rPr lang="da-DK" altLang="da-DK" sz="2400" dirty="0"/>
              <a:t> in </a:t>
            </a:r>
            <a:r>
              <a:rPr lang="da-DK" altLang="da-DK" sz="2400" dirty="0" err="1"/>
              <a:t>order</a:t>
            </a:r>
            <a:r>
              <a:rPr lang="da-DK" altLang="da-DK" sz="2400" dirty="0"/>
              <a:t> to </a:t>
            </a:r>
            <a:r>
              <a:rPr lang="da-DK" altLang="da-DK" sz="2400" dirty="0" err="1"/>
              <a:t>identify</a:t>
            </a:r>
            <a:r>
              <a:rPr lang="da-DK" altLang="da-DK" sz="2400" dirty="0"/>
              <a:t> it</a:t>
            </a:r>
            <a:endParaRPr lang="en-US" altLang="da-DK" sz="2400" dirty="0"/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da-DK" sz="2400" dirty="0"/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da-DK" sz="2400" dirty="0"/>
              <a:t>Promote the courage to talk about sexism </a:t>
            </a:r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da-DK" sz="2400" dirty="0"/>
          </a:p>
          <a:p>
            <a:pPr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da-DK" sz="2400" dirty="0"/>
              <a:t>Offers tools to work proactively with it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303" t="31460" r="3057" b="15194"/>
          <a:stretch/>
        </p:blipFill>
        <p:spPr>
          <a:xfrm>
            <a:off x="6815286" y="3645024"/>
            <a:ext cx="5241599" cy="204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91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840B5-AD3D-DFE5-DAAF-5C5EB732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3000"/>
              </a:lnSpc>
            </a:pPr>
            <a:r>
              <a:rPr lang="en-US" sz="3200" dirty="0">
                <a:solidFill>
                  <a:schemeClr val="tx1"/>
                </a:solidFill>
              </a:rPr>
              <a:t>Sexism is about gender </a:t>
            </a:r>
            <a:r>
              <a:rPr lang="en-US" sz="3200" b="0" dirty="0">
                <a:solidFill>
                  <a:schemeClr val="tx1"/>
                </a:solidFill>
              </a:rPr>
              <a:t>(English versus Danish)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000A749-7E2F-0A5F-C650-C5ED9DC10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726" y="1916832"/>
            <a:ext cx="5562117" cy="4545578"/>
          </a:xfrm>
        </p:spPr>
        <p:txBody>
          <a:bodyPr/>
          <a:lstStyle/>
          <a:p>
            <a:pPr marL="363538" indent="-363538" eaLnBrk="0" hangingPunct="0">
              <a:spcBef>
                <a:spcPct val="0"/>
              </a:spcBef>
            </a:pPr>
            <a:r>
              <a:rPr lang="en-US" sz="3600" dirty="0"/>
              <a:t>Sexism concerns all of us</a:t>
            </a:r>
          </a:p>
          <a:p>
            <a:pPr marL="363538" indent="-363538" eaLnBrk="0" hangingPunct="0">
              <a:spcBef>
                <a:spcPct val="0"/>
              </a:spcBef>
            </a:pPr>
            <a:endParaRPr lang="en-US" sz="3600" dirty="0"/>
          </a:p>
          <a:p>
            <a:pPr marL="363538" indent="-363538" eaLnBrk="0" hangingPunct="0">
              <a:spcBef>
                <a:spcPct val="0"/>
              </a:spcBef>
            </a:pPr>
            <a:r>
              <a:rPr lang="en-US" sz="3600" dirty="0"/>
              <a:t>Sexism is in our culture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A9D91D9-6E5B-2FB0-43C6-93489866E8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" name="Picture 4" descr="A blue book with orange letters&#10;&#10;Description automatically generated">
            <a:extLst>
              <a:ext uri="{FF2B5EF4-FFF2-40B4-BE49-F238E27FC236}">
                <a16:creationId xmlns:a16="http://schemas.microsoft.com/office/drawing/2014/main" id="{DEA58736-7900-0A5C-E291-FECF0A9C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1960" y="1840251"/>
            <a:ext cx="2735814" cy="4026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6067" y="3987469"/>
            <a:ext cx="322169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3538" indent="-363538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da-DK" sz="3600" dirty="0" err="1">
                <a:latin typeface="+mn-lt"/>
              </a:rPr>
              <a:t>Sexism</a:t>
            </a:r>
            <a:r>
              <a:rPr lang="da-DK" sz="3600" dirty="0">
                <a:latin typeface="+mn-lt"/>
              </a:rPr>
              <a:t> is a </a:t>
            </a:r>
            <a:r>
              <a:rPr lang="da-DK" sz="3600" dirty="0" err="1">
                <a:latin typeface="+mn-lt"/>
              </a:rPr>
              <a:t>continuum</a:t>
            </a:r>
            <a:r>
              <a:rPr lang="da-DK" sz="3600" dirty="0">
                <a:latin typeface="+mn-lt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56" y="3555776"/>
            <a:ext cx="2319081" cy="232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4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432"/>
              </a:spcBef>
            </a:pPr>
            <a:r>
              <a:rPr lang="da-DK" sz="3200" dirty="0" err="1"/>
              <a:t>Sexism</a:t>
            </a:r>
            <a:r>
              <a:rPr lang="da-DK" sz="3200" dirty="0"/>
              <a:t> is a </a:t>
            </a:r>
            <a:r>
              <a:rPr lang="da-DK" sz="3200" dirty="0" err="1"/>
              <a:t>continuum</a:t>
            </a:r>
            <a:r>
              <a:rPr lang="da-DK" sz="3200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55" y="1315333"/>
            <a:ext cx="4095614" cy="409987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827200" y="1229360"/>
            <a:ext cx="1895550" cy="239085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Rectangle 9"/>
          <p:cNvSpPr/>
          <p:nvPr/>
        </p:nvSpPr>
        <p:spPr bwMode="auto">
          <a:xfrm rot="10800000">
            <a:off x="3667689" y="5738796"/>
            <a:ext cx="6251475" cy="5409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2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4726" y="1760752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1" indent="-452438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ea typeface="Calibri" panose="020F0502020204030204" pitchFamily="34" charset="0"/>
              </a:rPr>
              <a:t>Far between e.g. everyday sexism and hostile sexism</a:t>
            </a:r>
          </a:p>
          <a:p>
            <a:pPr marL="536575" lvl="1" indent="-452438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600" dirty="0">
              <a:ea typeface="Calibri" panose="020F0502020204030204" pitchFamily="34" charset="0"/>
            </a:endParaRPr>
          </a:p>
          <a:p>
            <a:pPr marL="536575" lvl="1" indent="-452438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ea typeface="Calibri" panose="020F0502020204030204" pitchFamily="34" charset="0"/>
              </a:rPr>
              <a:t>BUT: The factors reinforce each other </a:t>
            </a:r>
          </a:p>
          <a:p>
            <a:pPr marL="536575" lvl="1" indent="-452438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600" dirty="0">
              <a:ea typeface="Calibri" panose="020F0502020204030204" pitchFamily="34" charset="0"/>
            </a:endParaRPr>
          </a:p>
          <a:p>
            <a:pPr marL="536575" lvl="1" indent="-452438" eaLnBrk="0" hangingPunct="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ea typeface="Calibri" panose="020F0502020204030204" pitchFamily="34" charset="0"/>
              </a:rPr>
              <a:t>AND: The transitions are difficult to see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2757" y="5640035"/>
            <a:ext cx="12961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2000" b="1" dirty="0" err="1">
                <a:latin typeface="+mn-lt"/>
              </a:rPr>
              <a:t>Sexual</a:t>
            </a:r>
            <a:r>
              <a:rPr lang="da-DK" sz="2000" b="1" dirty="0">
                <a:latin typeface="+mn-lt"/>
              </a:rPr>
              <a:t> </a:t>
            </a:r>
            <a:r>
              <a:rPr lang="da-DK" sz="2000" b="1" dirty="0" err="1">
                <a:latin typeface="+mn-lt"/>
              </a:rPr>
              <a:t>harasment</a:t>
            </a:r>
            <a:endParaRPr lang="da-DK" sz="20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07196" y="5675857"/>
            <a:ext cx="17281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a-DK"/>
            </a:defPPr>
            <a:lvl1pPr>
              <a:spcBef>
                <a:spcPts val="432"/>
              </a:spcBef>
              <a:defRPr sz="2000">
                <a:latin typeface="+mn-lt"/>
              </a:defRPr>
            </a:lvl1pPr>
          </a:lstStyle>
          <a:p>
            <a:r>
              <a:rPr lang="da-DK" b="1" dirty="0" err="1"/>
              <a:t>Everyday</a:t>
            </a:r>
            <a:r>
              <a:rPr lang="da-DK" b="1" dirty="0"/>
              <a:t> </a:t>
            </a:r>
            <a:r>
              <a:rPr lang="da-DK" b="1" dirty="0" err="1"/>
              <a:t>sexism</a:t>
            </a:r>
            <a:endParaRPr lang="da-DK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015086" y="5785552"/>
            <a:ext cx="4248472" cy="483328"/>
            <a:chOff x="5015086" y="5785552"/>
            <a:chExt cx="4248472" cy="483328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9263558" y="5785552"/>
              <a:ext cx="0" cy="463616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>
              <a:off x="7895406" y="5791972"/>
              <a:ext cx="0" cy="463616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auto">
            <a:xfrm>
              <a:off x="6239222" y="5805264"/>
              <a:ext cx="0" cy="463616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5015086" y="5805264"/>
              <a:ext cx="0" cy="463616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02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err="1"/>
              <a:t>Sexism</a:t>
            </a:r>
            <a:r>
              <a:rPr lang="da-DK" sz="2800" dirty="0"/>
              <a:t> is a </a:t>
            </a:r>
            <a:r>
              <a:rPr lang="da-DK" sz="2800" dirty="0" err="1"/>
              <a:t>continuum</a:t>
            </a:r>
            <a:r>
              <a:rPr lang="da-DK" sz="2800" dirty="0"/>
              <a:t> </a:t>
            </a:r>
            <a:br>
              <a:rPr lang="da-DK" sz="2800" dirty="0"/>
            </a:br>
            <a:r>
              <a:rPr lang="en-US" sz="2400" b="0" dirty="0">
                <a:ea typeface="Calibri" panose="020F0502020204030204" pitchFamily="34" charset="0"/>
              </a:rPr>
              <a:t>The transitions are difficult to see</a:t>
            </a:r>
            <a:r>
              <a:rPr lang="en-US" sz="2400" b="0" dirty="0">
                <a:solidFill>
                  <a:schemeClr val="tx1"/>
                </a:solidFill>
                <a:ea typeface="ＭＳ Ｐゴシック" pitchFamily="-80" charset="-128"/>
              </a:rPr>
              <a:t>, but the outer points are clear 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827200" y="1229360"/>
            <a:ext cx="1895550" cy="2390858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5" name="Rounded Rectangular Callout 24"/>
          <p:cNvSpPr/>
          <p:nvPr/>
        </p:nvSpPr>
        <p:spPr bwMode="auto">
          <a:xfrm>
            <a:off x="1749961" y="1661408"/>
            <a:ext cx="4921309" cy="3567792"/>
          </a:xfrm>
          <a:prstGeom prst="wedgeRoundRectCallout">
            <a:avLst>
              <a:gd name="adj1" fmla="val 20558"/>
              <a:gd name="adj2" fmla="val 61056"/>
              <a:gd name="adj3" fmla="val 16667"/>
            </a:avLst>
          </a:prstGeom>
          <a:solidFill>
            <a:schemeClr val="accent6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FFFFFF"/>
                </a:solidFill>
                <a:latin typeface="+mn-lt"/>
              </a:rPr>
              <a:t>Behaviour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 that can be seen and "more easily" documented</a:t>
            </a: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+mn-lt"/>
              </a:rPr>
              <a:t>"Duty to investigate", interviews of witnesses, mapping of the course of events, etc.  </a:t>
            </a: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+mn-lt"/>
              </a:rPr>
              <a:t>"Easier to establish a common consensus that it is unacceptable  </a:t>
            </a: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+mn-lt"/>
              </a:rPr>
              <a:t>Tendency to externalize (you shouldn't put up with that, it should have consequences) </a:t>
            </a:r>
            <a:endParaRPr lang="da-DK" sz="1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6959302" y="1661408"/>
            <a:ext cx="4821035" cy="3711808"/>
          </a:xfrm>
          <a:prstGeom prst="wedgeRoundRectCallout">
            <a:avLst>
              <a:gd name="adj1" fmla="val 19961"/>
              <a:gd name="adj2" fmla="val 5610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da-DK" sz="600" dirty="0">
              <a:solidFill>
                <a:schemeClr val="accent1"/>
              </a:solidFill>
              <a:latin typeface="+mn-lt"/>
            </a:endParaRP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More subtle behaviors that are difficult to "see," recognize, and document </a:t>
            </a: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A feeling, a gut feeling, something that was not said but thought (unconscious bias, subtly formulated, etc.) </a:t>
            </a: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Difficult to establish "common” agreement that it has happened</a:t>
            </a: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Aren't you a little delicate, that's just the way he is, it's the tone etc. </a:t>
            </a:r>
          </a:p>
          <a:p>
            <a:pPr marL="285750" indent="-285750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  <a:latin typeface="+mn-lt"/>
              </a:rPr>
              <a:t>Tendency to turn it inward (it's probably just me) </a:t>
            </a:r>
            <a:endParaRPr lang="da-DK" sz="1800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 rot="10800000">
            <a:off x="3667689" y="5738796"/>
            <a:ext cx="6251475" cy="5409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29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62757" y="5640035"/>
            <a:ext cx="129614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da-DK" sz="2000" b="1" dirty="0" err="1">
                <a:latin typeface="+mn-lt"/>
              </a:rPr>
              <a:t>Sexual</a:t>
            </a:r>
            <a:r>
              <a:rPr lang="da-DK" sz="2000" b="1" dirty="0">
                <a:latin typeface="+mn-lt"/>
              </a:rPr>
              <a:t> </a:t>
            </a:r>
            <a:r>
              <a:rPr lang="da-DK" sz="2000" b="1" dirty="0" err="1">
                <a:latin typeface="+mn-lt"/>
              </a:rPr>
              <a:t>harasment</a:t>
            </a:r>
            <a:endParaRPr lang="da-DK" sz="2000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07196" y="5675857"/>
            <a:ext cx="17281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a-DK"/>
            </a:defPPr>
            <a:lvl1pPr>
              <a:spcBef>
                <a:spcPts val="432"/>
              </a:spcBef>
              <a:defRPr sz="2000">
                <a:latin typeface="+mn-lt"/>
              </a:defRPr>
            </a:lvl1pPr>
          </a:lstStyle>
          <a:p>
            <a:r>
              <a:rPr lang="da-DK" b="1" dirty="0" err="1"/>
              <a:t>Everyday</a:t>
            </a:r>
            <a:r>
              <a:rPr lang="da-DK" b="1" dirty="0"/>
              <a:t> </a:t>
            </a:r>
            <a:r>
              <a:rPr lang="da-DK" b="1" dirty="0" err="1"/>
              <a:t>sexism</a:t>
            </a:r>
            <a:endParaRPr lang="da-DK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5015086" y="5785552"/>
            <a:ext cx="4248472" cy="483328"/>
            <a:chOff x="5015086" y="5785552"/>
            <a:chExt cx="4248472" cy="483328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9263558" y="5785552"/>
              <a:ext cx="0" cy="463616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7895406" y="5791972"/>
              <a:ext cx="0" cy="463616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6239222" y="5805264"/>
              <a:ext cx="0" cy="463616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5015086" y="5805264"/>
              <a:ext cx="0" cy="463616"/>
            </a:xfrm>
            <a:prstGeom prst="line">
              <a:avLst/>
            </a:prstGeom>
            <a:ln w="9525" cap="flat" cmpd="sng" algn="ctr">
              <a:solidFill>
                <a:schemeClr val="accent6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649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83" y="1484784"/>
            <a:ext cx="3565523" cy="356923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A24BB4C-D8D4-9378-2CA3-E47146A2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766" y="397612"/>
            <a:ext cx="10744984" cy="972716"/>
          </a:xfrm>
        </p:spPr>
        <p:txBody>
          <a:bodyPr/>
          <a:lstStyle/>
          <a:p>
            <a:r>
              <a:rPr lang="en-US" sz="2400" dirty="0">
                <a:cs typeface="Arial"/>
              </a:rPr>
              <a:t>The many expressions of sexism </a:t>
            </a:r>
            <a:r>
              <a:rPr lang="en-US" sz="2400" b="0" dirty="0">
                <a:cs typeface="Arial"/>
              </a:rPr>
              <a:t>(examples)</a:t>
            </a:r>
            <a:br>
              <a:rPr lang="en-US" sz="2400" dirty="0">
                <a:cs typeface="Arial"/>
              </a:rPr>
            </a:br>
            <a:br>
              <a:rPr lang="en-US" sz="2400" dirty="0">
                <a:cs typeface="Arial"/>
              </a:rPr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B0A6FC-AEF3-622A-8A29-8EAB7F43AE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fld id="{103EA872-A674-449B-A120-B97244F8E91D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7" name="Tekstfelt 2">
            <a:extLst>
              <a:ext uri="{FF2B5EF4-FFF2-40B4-BE49-F238E27FC236}">
                <a16:creationId xmlns:a16="http://schemas.microsoft.com/office/drawing/2014/main" id="{1E5DEDCA-2DFD-6F37-4CCC-69AD88DCDC4A}"/>
              </a:ext>
            </a:extLst>
          </p:cNvPr>
          <p:cNvSpPr txBox="1"/>
          <p:nvPr/>
        </p:nvSpPr>
        <p:spPr>
          <a:xfrm>
            <a:off x="6167214" y="5176063"/>
            <a:ext cx="628327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Well-intentioned sexism 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sz="1400" dirty="0"/>
              <a:t>"Congratulations, you are our youngest female professor"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sz="1400" dirty="0"/>
              <a:t>I would like to spare you from being lead (after maternity leave) </a:t>
            </a:r>
          </a:p>
          <a:p>
            <a:pPr marL="185738" indent="-185738">
              <a:buFont typeface="Arial" panose="020B0604020202020204" pitchFamily="34" charset="0"/>
              <a:buChar char="•"/>
            </a:pPr>
            <a:r>
              <a:rPr lang="en-US" sz="1400" dirty="0"/>
              <a:t>Well done that you can stand being a male laboratory technician</a:t>
            </a:r>
          </a:p>
          <a:p>
            <a:endParaRPr lang="en-US" sz="1400" b="1" dirty="0"/>
          </a:p>
        </p:txBody>
      </p:sp>
      <p:sp>
        <p:nvSpPr>
          <p:cNvPr id="12" name="Tekstfelt 2">
            <a:extLst>
              <a:ext uri="{FF2B5EF4-FFF2-40B4-BE49-F238E27FC236}">
                <a16:creationId xmlns:a16="http://schemas.microsoft.com/office/drawing/2014/main" id="{1E5DEDCA-2DFD-6F37-4CCC-69AD88DCDC4A}"/>
              </a:ext>
            </a:extLst>
          </p:cNvPr>
          <p:cNvSpPr txBox="1"/>
          <p:nvPr/>
        </p:nvSpPr>
        <p:spPr>
          <a:xfrm>
            <a:off x="8163064" y="3315911"/>
            <a:ext cx="402734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Subtle sexism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have been overlooked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Having been treated condescendingly because of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To cast doubt on 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Being excluded because of gender</a:t>
            </a:r>
            <a:endParaRPr lang="da-DK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66614" y="980728"/>
            <a:ext cx="6612249" cy="3288914"/>
            <a:chOff x="963603" y="882089"/>
            <a:chExt cx="6211723" cy="3288914"/>
          </a:xfrm>
        </p:grpSpPr>
        <p:sp>
          <p:nvSpPr>
            <p:cNvPr id="9" name="Tekstfelt 2">
              <a:extLst>
                <a:ext uri="{FF2B5EF4-FFF2-40B4-BE49-F238E27FC236}">
                  <a16:creationId xmlns:a16="http://schemas.microsoft.com/office/drawing/2014/main" id="{1E5DEDCA-2DFD-6F37-4CCC-69AD88DCDC4A}"/>
                </a:ext>
              </a:extLst>
            </p:cNvPr>
            <p:cNvSpPr txBox="1"/>
            <p:nvPr/>
          </p:nvSpPr>
          <p:spPr>
            <a:xfrm>
              <a:off x="963603" y="1924234"/>
              <a:ext cx="3202016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Hand on thigh, often in informal and social settings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Extreme attention, e.g. in connection with stalking (both work and private)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Unpleasant situations where there is often an unequal power relationship and where women are often a minority</a:t>
              </a:r>
            </a:p>
          </p:txBody>
        </p:sp>
        <p:sp>
          <p:nvSpPr>
            <p:cNvPr id="13" name="Tekstfelt 2">
              <a:extLst>
                <a:ext uri="{FF2B5EF4-FFF2-40B4-BE49-F238E27FC236}">
                  <a16:creationId xmlns:a16="http://schemas.microsoft.com/office/drawing/2014/main" id="{1E5DEDCA-2DFD-6F37-4CCC-69AD88DCDC4A}"/>
                </a:ext>
              </a:extLst>
            </p:cNvPr>
            <p:cNvSpPr txBox="1"/>
            <p:nvPr/>
          </p:nvSpPr>
          <p:spPr>
            <a:xfrm>
              <a:off x="999483" y="882089"/>
              <a:ext cx="6175843" cy="127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Sexual harassment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At DTU, often referred to as offensive behavior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Unacceptable (process of handling) </a:t>
              </a:r>
            </a:p>
            <a:p>
              <a:endParaRPr lang="en-US" sz="1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38127" y="1038339"/>
            <a:ext cx="4871070" cy="2030621"/>
            <a:chOff x="7338127" y="948040"/>
            <a:chExt cx="4871070" cy="2030621"/>
          </a:xfrm>
        </p:grpSpPr>
        <p:sp>
          <p:nvSpPr>
            <p:cNvPr id="3" name="Tekstfelt 2">
              <a:extLst>
                <a:ext uri="{FF2B5EF4-FFF2-40B4-BE49-F238E27FC236}">
                  <a16:creationId xmlns:a16="http://schemas.microsoft.com/office/drawing/2014/main" id="{1E5DEDCA-2DFD-6F37-4CCC-69AD88DCDC4A}"/>
                </a:ext>
              </a:extLst>
            </p:cNvPr>
            <p:cNvSpPr txBox="1"/>
            <p:nvPr/>
          </p:nvSpPr>
          <p:spPr>
            <a:xfrm>
              <a:off x="7338127" y="948040"/>
              <a:ext cx="4871070" cy="127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Everyday sexism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Being spoken to in a derogatory way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Being noticed because of their gender</a:t>
              </a:r>
            </a:p>
            <a:p>
              <a:endParaRPr lang="en-US" sz="1400" b="1" dirty="0"/>
            </a:p>
          </p:txBody>
        </p:sp>
        <p:sp>
          <p:nvSpPr>
            <p:cNvPr id="14" name="Tekstfelt 2">
              <a:extLst>
                <a:ext uri="{FF2B5EF4-FFF2-40B4-BE49-F238E27FC236}">
                  <a16:creationId xmlns:a16="http://schemas.microsoft.com/office/drawing/2014/main" id="{1E5DEDCA-2DFD-6F37-4CCC-69AD88DCDC4A}"/>
                </a:ext>
              </a:extLst>
            </p:cNvPr>
            <p:cNvSpPr txBox="1"/>
            <p:nvPr/>
          </p:nvSpPr>
          <p:spPr>
            <a:xfrm>
              <a:off x="7974381" y="1916832"/>
              <a:ext cx="3964670" cy="1061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/>
                <a:t>Being presumed to be identical with other people of the same sex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dirty="0"/>
                <a:t>Being assessed as less qualified for a task</a:t>
              </a:r>
              <a:endParaRPr lang="da-DK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7436" y="4365104"/>
            <a:ext cx="5235926" cy="2360681"/>
            <a:chOff x="975260" y="4365104"/>
            <a:chExt cx="5235926" cy="2360681"/>
          </a:xfrm>
        </p:grpSpPr>
        <p:sp>
          <p:nvSpPr>
            <p:cNvPr id="8" name="Tekstfelt 2">
              <a:extLst>
                <a:ext uri="{FF2B5EF4-FFF2-40B4-BE49-F238E27FC236}">
                  <a16:creationId xmlns:a16="http://schemas.microsoft.com/office/drawing/2014/main" id="{1E5DEDCA-2DFD-6F37-4CCC-69AD88DCDC4A}"/>
                </a:ext>
              </a:extLst>
            </p:cNvPr>
            <p:cNvSpPr txBox="1"/>
            <p:nvPr/>
          </p:nvSpPr>
          <p:spPr>
            <a:xfrm>
              <a:off x="975260" y="4365104"/>
              <a:ext cx="360777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Hostile sexism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"You're going to be very shrill"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Think there is a need for a man here (technique, physical or dirty work etc.)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54646" y="5864011"/>
              <a:ext cx="5156540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Unbelievable how quickly she has become a professor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/>
                <a:t>Take it like a man (pack your feelings away)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01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94B4-3940-43EC-DBC8-835F609B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 wrap="square" anchor="b">
            <a:normAutofit/>
          </a:bodyPr>
          <a:lstStyle/>
          <a:p>
            <a:r>
              <a:rPr lang="da-DK" dirty="0" err="1"/>
              <a:t>Reflection</a:t>
            </a:r>
            <a:r>
              <a:rPr lang="da-DK" dirty="0"/>
              <a:t> </a:t>
            </a:r>
            <a:r>
              <a:rPr lang="da-DK" b="0" dirty="0"/>
              <a:t>(</a:t>
            </a:r>
            <a:r>
              <a:rPr lang="da-DK" b="0" dirty="0" err="1"/>
              <a:t>individual</a:t>
            </a:r>
            <a:r>
              <a:rPr lang="da-DK" b="0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6F592-3512-53EA-5021-7342DD735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5874229" cy="4546800"/>
          </a:xfrm>
        </p:spPr>
        <p:txBody>
          <a:bodyPr wrap="square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What are your own thoughts about sexism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have you paid attention to in your culture?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What would you call it (what is sexism about)?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How can you work with sexism (what can you start doing yourself)? </a:t>
            </a:r>
            <a:endParaRPr lang="da-DK" sz="28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098" name="Picture 2" descr="Refleksion - EUD Voksen">
            <a:extLst>
              <a:ext uri="{FF2B5EF4-FFF2-40B4-BE49-F238E27FC236}">
                <a16:creationId xmlns:a16="http://schemas.microsoft.com/office/drawing/2014/main" id="{8385E8BD-1A49-5A01-3EF3-151B375EA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5" t="7467"/>
          <a:stretch/>
        </p:blipFill>
        <p:spPr bwMode="auto">
          <a:xfrm>
            <a:off x="8625826" y="768245"/>
            <a:ext cx="3343014" cy="35134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2EC1C-E1F6-8C83-B6AD-DDF4CC5BF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fld id="{103EA872-A674-449B-A120-B97244F8E91D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303" t="31460" r="3057" b="15194"/>
          <a:stretch/>
        </p:blipFill>
        <p:spPr>
          <a:xfrm>
            <a:off x="7535366" y="4581128"/>
            <a:ext cx="4433474" cy="17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24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>
                <a:ea typeface="Calibri" panose="020F0502020204030204" pitchFamily="34" charset="0"/>
              </a:rPr>
              <a:t>You can work on sexism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5" y="1763742"/>
            <a:ext cx="8352929" cy="4545578"/>
          </a:xfrm>
        </p:spPr>
        <p:txBody>
          <a:bodyPr/>
          <a:lstStyle/>
          <a:p>
            <a:pPr marL="263525" indent="-263525"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da-DK" sz="2300" dirty="0">
                <a:ea typeface="Calibri" panose="020F0502020204030204" pitchFamily="34" charset="0"/>
              </a:rPr>
              <a:t>Creating opportunities to talk about sexism (LSU, AMU, joint meetings, over lunch, etc.)</a:t>
            </a:r>
          </a:p>
          <a:p>
            <a:pPr marL="263525" indent="-263525"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da-DK" sz="2300" dirty="0">
              <a:ea typeface="Calibri" panose="020F0502020204030204" pitchFamily="34" charset="0"/>
            </a:endParaRPr>
          </a:p>
          <a:p>
            <a:pPr marL="263525" indent="-263525"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da-DK" sz="2300" dirty="0">
                <a:ea typeface="Calibri" panose="020F0502020204030204" pitchFamily="34" charset="0"/>
              </a:rPr>
              <a:t>Say it out loud when you see sexism</a:t>
            </a:r>
          </a:p>
          <a:p>
            <a:pPr marL="263525" indent="-263525"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da-DK" sz="2300" dirty="0">
              <a:ea typeface="Calibri" panose="020F0502020204030204" pitchFamily="34" charset="0"/>
            </a:endParaRPr>
          </a:p>
          <a:p>
            <a:pPr marL="263525" indent="-263525"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da-DK" sz="2300" dirty="0">
                <a:ea typeface="Calibri" panose="020F0502020204030204" pitchFamily="34" charset="0"/>
              </a:rPr>
              <a:t>Be brave, also to talk about what can only be sensed (e.g. the subtle) </a:t>
            </a:r>
          </a:p>
          <a:p>
            <a:pPr marL="263525" indent="-263525"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da-DK" sz="2300" dirty="0">
              <a:ea typeface="Calibri" panose="020F0502020204030204" pitchFamily="34" charset="0"/>
            </a:endParaRPr>
          </a:p>
          <a:p>
            <a:pPr marL="263525" indent="-263525" eaLnBrk="0" hangingPunct="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da-DK" sz="2300" dirty="0">
                <a:ea typeface="Calibri" panose="020F0502020204030204" pitchFamily="34" charset="0"/>
              </a:rPr>
              <a:t>Put on gendered “glasses” when you use</a:t>
            </a:r>
          </a:p>
          <a:p>
            <a:pPr marL="271463" indent="0" eaLnBrk="0" hangingPunct="0">
              <a:spcBef>
                <a:spcPct val="0"/>
              </a:spcBef>
              <a:buNone/>
            </a:pPr>
            <a:r>
              <a:rPr lang="en-US" altLang="da-DK" sz="2300" dirty="0">
                <a:ea typeface="Calibri" panose="020F0502020204030204" pitchFamily="34" charset="0"/>
              </a:rPr>
              <a:t>some of the DTU dialogue tools</a:t>
            </a:r>
            <a:endParaRPr lang="da-DK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5303" t="31460" r="3057" b="15194"/>
          <a:stretch/>
        </p:blipFill>
        <p:spPr>
          <a:xfrm>
            <a:off x="7535366" y="4581128"/>
            <a:ext cx="4433474" cy="17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US" altLang="da-DK" sz="3200" dirty="0">
                <a:ea typeface="Calibri" panose="020F0502020204030204" pitchFamily="34" charset="0"/>
              </a:rPr>
              <a:t>DTU dialogue tools </a:t>
            </a:r>
            <a:r>
              <a:rPr lang="en-US" altLang="da-DK" sz="3200" b="0" dirty="0">
                <a:ea typeface="Calibri" panose="020F0502020204030204" pitchFamily="34" charset="0"/>
              </a:rPr>
              <a:t>(ask HR for more info)</a:t>
            </a:r>
            <a:endParaRPr lang="da-DK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74726" y="1960630"/>
            <a:ext cx="6264696" cy="420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21" indent="-285721">
              <a:buFont typeface="Arial" panose="020B0604020202020204" pitchFamily="34" charset="0"/>
              <a:buChar char="•"/>
            </a:pPr>
            <a:r>
              <a:rPr lang="da-DK" sz="3200" dirty="0">
                <a:hlinkClick r:id="rId3"/>
              </a:rPr>
              <a:t>DEI card (orange) </a:t>
            </a:r>
            <a:endParaRPr lang="da-DK" sz="3200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a-DK" sz="3200" dirty="0" err="1">
                <a:hlinkClick r:id="rId4"/>
              </a:rPr>
              <a:t>Dare</a:t>
            </a:r>
            <a:r>
              <a:rPr lang="da-DK" sz="3200" dirty="0">
                <a:hlinkClick r:id="rId4"/>
              </a:rPr>
              <a:t> to </a:t>
            </a:r>
            <a:r>
              <a:rPr lang="da-DK" sz="3200" dirty="0" err="1">
                <a:hlinkClick r:id="rId4"/>
              </a:rPr>
              <a:t>care</a:t>
            </a:r>
            <a:r>
              <a:rPr lang="da-DK" sz="3200" dirty="0">
                <a:hlinkClick r:id="rId4"/>
              </a:rPr>
              <a:t>: How to </a:t>
            </a:r>
            <a:r>
              <a:rPr lang="da-DK" sz="3200" dirty="0" err="1">
                <a:hlinkClick r:id="rId4"/>
              </a:rPr>
              <a:t>get</a:t>
            </a:r>
            <a:r>
              <a:rPr lang="da-DK" sz="3200" dirty="0">
                <a:hlinkClick r:id="rId4"/>
              </a:rPr>
              <a:t> </a:t>
            </a:r>
            <a:r>
              <a:rPr lang="da-DK" sz="3200" dirty="0" err="1">
                <a:hlinkClick r:id="rId4"/>
              </a:rPr>
              <a:t>started</a:t>
            </a:r>
            <a:r>
              <a:rPr lang="da-DK" sz="3200" dirty="0">
                <a:hlinkClick r:id="rId4"/>
              </a:rPr>
              <a:t> </a:t>
            </a:r>
            <a:endParaRPr lang="da-DK" sz="3200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a-DK" sz="3200" dirty="0">
                <a:hlinkClick r:id="rId5"/>
              </a:rPr>
              <a:t>DTU and the Panel</a:t>
            </a:r>
            <a:endParaRPr lang="da-DK" sz="3200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a-DK" sz="3200" dirty="0">
                <a:hlinkClick r:id="rId6"/>
              </a:rPr>
              <a:t>DTU </a:t>
            </a:r>
            <a:r>
              <a:rPr lang="da-DK" sz="3200" dirty="0" err="1">
                <a:hlinkClick r:id="rId6"/>
              </a:rPr>
              <a:t>Well-beeing</a:t>
            </a:r>
            <a:r>
              <a:rPr lang="da-DK" sz="3200" dirty="0">
                <a:hlinkClick r:id="rId6"/>
              </a:rPr>
              <a:t> </a:t>
            </a:r>
            <a:r>
              <a:rPr lang="da-DK" sz="3200" dirty="0" err="1">
                <a:hlinkClick r:id="rId6"/>
              </a:rPr>
              <a:t>Dialogue</a:t>
            </a:r>
            <a:r>
              <a:rPr lang="da-DK" sz="3200" dirty="0">
                <a:hlinkClick r:id="rId6"/>
              </a:rPr>
              <a:t> </a:t>
            </a:r>
            <a:endParaRPr lang="da-DK" sz="3200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da-DK" sz="3200" dirty="0">
                <a:hlinkClick r:id="rId7"/>
              </a:rPr>
              <a:t>DTU </a:t>
            </a:r>
            <a:r>
              <a:rPr lang="da-DK" sz="3200" dirty="0" err="1">
                <a:hlinkClick r:id="rId7"/>
              </a:rPr>
              <a:t>Leadership</a:t>
            </a:r>
            <a:r>
              <a:rPr lang="da-DK" sz="3200" dirty="0">
                <a:hlinkClick r:id="rId7"/>
              </a:rPr>
              <a:t> </a:t>
            </a:r>
            <a:r>
              <a:rPr lang="da-DK" sz="3200" dirty="0" err="1">
                <a:hlinkClick r:id="rId7"/>
              </a:rPr>
              <a:t>Dialogue</a:t>
            </a:r>
            <a:endParaRPr lang="da-DK" sz="320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25303" t="31460" r="3057" b="15194"/>
          <a:stretch/>
        </p:blipFill>
        <p:spPr>
          <a:xfrm>
            <a:off x="7535366" y="4581128"/>
            <a:ext cx="4433474" cy="1784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5" b="23247"/>
          <a:stretch/>
        </p:blipFill>
        <p:spPr>
          <a:xfrm>
            <a:off x="8152683" y="1844824"/>
            <a:ext cx="370289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7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9C6D51-A462-3D8B-831E-BFC0A6CC61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Sexism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932F85F2-7B5A-67B1-EFBA-AA36EF535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Background, concepts and nuances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5995EB-10E4-4119-B468-5CD7D10A09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590800" y="6541200"/>
            <a:ext cx="5497200" cy="316800"/>
          </a:xfrm>
        </p:spPr>
        <p:txBody>
          <a:bodyPr/>
          <a:lstStyle/>
          <a:p>
            <a:r>
              <a:rPr lang="en-GB"/>
              <a:t>Titel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06450" y="6541200"/>
            <a:ext cx="432600" cy="316800"/>
          </a:xfrm>
        </p:spPr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882B0FA-7BE3-EA3E-0B84-02066097039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/>
              <a:t>Dato</a:t>
            </a:r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01859-3849-9F43-EB24-8242AAAF6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59" y="3473180"/>
            <a:ext cx="11461972" cy="2778395"/>
          </a:xfrm>
        </p:spPr>
        <p:txBody>
          <a:bodyPr/>
          <a:lstStyle/>
          <a:p>
            <a:r>
              <a:rPr lang="en-US" sz="7200" dirty="0"/>
              <a:t>What is DTU </a:t>
            </a:r>
            <a:r>
              <a:rPr lang="en-US" sz="3600" b="0" dirty="0"/>
              <a:t>(already)</a:t>
            </a:r>
            <a:br>
              <a:rPr lang="en-US" sz="3600" b="0" dirty="0"/>
            </a:br>
            <a:r>
              <a:rPr lang="en-US" sz="7200" dirty="0"/>
              <a:t>doing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1002784-2D04-5FEE-72E0-EBC28F487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18A6632-95EE-495F-F22E-78ABB7A54B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86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205" y="260648"/>
            <a:ext cx="9420561" cy="1044653"/>
          </a:xfrm>
        </p:spPr>
        <p:txBody>
          <a:bodyPr/>
          <a:lstStyle/>
          <a:p>
            <a:pPr marL="1524000" indent="-1524000"/>
            <a:r>
              <a:rPr lang="en-US" dirty="0"/>
              <a:t>Sexism: What is DTU doing today </a:t>
            </a:r>
            <a:br>
              <a:rPr lang="en-US" dirty="0"/>
            </a:br>
            <a:r>
              <a:rPr lang="en-US" dirty="0"/>
              <a:t>that we need to do more of in the future ...</a:t>
            </a:r>
            <a:endParaRPr lang="da-DK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694" y="1619726"/>
            <a:ext cx="10426198" cy="4545578"/>
          </a:xfrm>
        </p:spPr>
        <p:txBody>
          <a:bodyPr/>
          <a:lstStyle/>
          <a:p>
            <a:pPr marL="197485" indent="-197485"/>
            <a:r>
              <a:rPr lang="en-US" sz="1700" b="1" dirty="0"/>
              <a:t>DTU Well-being Dialogue </a:t>
            </a:r>
            <a:r>
              <a:rPr lang="en-US" sz="1700" dirty="0"/>
              <a:t>(supplemented in 2024 with DEI cards) </a:t>
            </a:r>
          </a:p>
          <a:p>
            <a:pPr marL="197485" indent="-197485"/>
            <a:endParaRPr lang="en-US" sz="1700" b="1" dirty="0"/>
          </a:p>
          <a:p>
            <a:pPr marL="197485" indent="-197485"/>
            <a:r>
              <a:rPr lang="en-US" sz="1700" b="1" dirty="0"/>
              <a:t>DTU Leadership Dialogue </a:t>
            </a:r>
            <a:r>
              <a:rPr lang="en-US" sz="1700" dirty="0"/>
              <a:t>(to be initiated in the autumn of 2024, occasion for dialogue on e.g. bias)</a:t>
            </a:r>
          </a:p>
          <a:p>
            <a:pPr marL="197485" indent="-197485"/>
            <a:endParaRPr lang="en-US" sz="1700" b="1" dirty="0"/>
          </a:p>
          <a:p>
            <a:pPr marL="197485" indent="-197485"/>
            <a:r>
              <a:rPr lang="en-US" sz="1700" b="1" dirty="0"/>
              <a:t>The cooperation and working environment organization </a:t>
            </a:r>
            <a:r>
              <a:rPr lang="en-US" sz="1700" dirty="0"/>
              <a:t>(initiated, but requires sustained efforts)</a:t>
            </a:r>
          </a:p>
          <a:p>
            <a:pPr marL="197485" indent="-197485"/>
            <a:endParaRPr lang="en-US" sz="1700" b="1" dirty="0"/>
          </a:p>
          <a:p>
            <a:pPr marL="197485" indent="-197485"/>
            <a:r>
              <a:rPr lang="en-US" sz="1700" b="1" dirty="0"/>
              <a:t>DE&amp;I is highlighted in the UMV template </a:t>
            </a:r>
            <a:r>
              <a:rPr lang="en-US" sz="1700" dirty="0"/>
              <a:t>(updated in 2024) </a:t>
            </a:r>
          </a:p>
          <a:p>
            <a:pPr marL="197485" indent="-197485"/>
            <a:endParaRPr lang="en-US" sz="1700" b="1" dirty="0"/>
          </a:p>
          <a:p>
            <a:pPr marL="197485" indent="-197485"/>
            <a:r>
              <a:rPr lang="en-US" sz="1700" b="1" dirty="0"/>
              <a:t>DE&amp;I workshops </a:t>
            </a:r>
            <a:r>
              <a:rPr lang="en-US" sz="1700" dirty="0"/>
              <a:t>(requested by the departments on an ongoing basis) </a:t>
            </a:r>
          </a:p>
          <a:p>
            <a:pPr marL="197485" indent="-197485"/>
            <a:endParaRPr lang="en-US" sz="1700" b="1" dirty="0"/>
          </a:p>
          <a:p>
            <a:pPr marL="197485" indent="-197485"/>
            <a:r>
              <a:rPr lang="en-US" sz="1700" b="1" dirty="0"/>
              <a:t>DTU Leadership </a:t>
            </a:r>
            <a:r>
              <a:rPr lang="en-US" sz="1700" b="1" dirty="0" err="1"/>
              <a:t>Programme</a:t>
            </a:r>
            <a:r>
              <a:rPr lang="en-US" sz="1700" b="1" dirty="0"/>
              <a:t> </a:t>
            </a:r>
            <a:r>
              <a:rPr lang="en-US" sz="1700" dirty="0"/>
              <a:t>(has strengthened focus on DE&amp;I)</a:t>
            </a:r>
          </a:p>
          <a:p>
            <a:pPr marL="197485" indent="-197485"/>
            <a:endParaRPr lang="en-US" sz="1700" b="1" dirty="0"/>
          </a:p>
          <a:p>
            <a:pPr marL="197485" indent="-197485"/>
            <a:r>
              <a:rPr lang="en-US" sz="1700" b="1" dirty="0"/>
              <a:t>Network for actors who work with offensive </a:t>
            </a:r>
            <a:r>
              <a:rPr lang="en-US" sz="1700" b="1" dirty="0" err="1"/>
              <a:t>behaviour</a:t>
            </a:r>
            <a:r>
              <a:rPr lang="en-US" sz="1700" b="1" dirty="0"/>
              <a:t> </a:t>
            </a:r>
            <a:r>
              <a:rPr lang="en-US" sz="1700" dirty="0"/>
              <a:t>(participants are happy to engage dialogue 1:1)</a:t>
            </a:r>
          </a:p>
          <a:p>
            <a:pPr marL="0" indent="0">
              <a:buNone/>
            </a:pPr>
            <a:endParaRPr lang="en-US" sz="1700" b="1" dirty="0"/>
          </a:p>
          <a:p>
            <a:pPr marL="197485" indent="-197485"/>
            <a:r>
              <a:rPr lang="en-US" sz="1700" b="1" dirty="0"/>
              <a:t>FORDI </a:t>
            </a:r>
            <a:r>
              <a:rPr lang="en-US" sz="1700" dirty="0"/>
              <a:t>(Forum for Diversity and Inclusion is revitalized in the spring of 2024) </a:t>
            </a:r>
          </a:p>
          <a:p>
            <a:pPr marL="197485" indent="-197485"/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523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01859-3849-9F43-EB24-8242AAAF6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59" y="3473180"/>
            <a:ext cx="11463333" cy="2778395"/>
          </a:xfrm>
        </p:spPr>
        <p:txBody>
          <a:bodyPr/>
          <a:lstStyle/>
          <a:p>
            <a:r>
              <a:rPr lang="en-US" b="0" dirty="0"/>
              <a:t>Offensive </a:t>
            </a:r>
            <a:r>
              <a:rPr lang="en-US" b="0" dirty="0" err="1"/>
              <a:t>behaviour</a:t>
            </a:r>
            <a:br>
              <a:rPr lang="en-US" b="0" dirty="0"/>
            </a:br>
            <a:r>
              <a:rPr lang="en-US" sz="4000" b="0" dirty="0"/>
              <a:t>Can be about many other issues than sexism</a:t>
            </a:r>
            <a:br>
              <a:rPr lang="en-US" sz="4000" b="0" dirty="0"/>
            </a:br>
            <a:endParaRPr lang="en-US" sz="4000" b="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1002784-2D04-5FEE-72E0-EBC28F487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859" y="1124744"/>
            <a:ext cx="10840028" cy="1660654"/>
          </a:xfrm>
        </p:spPr>
        <p:txBody>
          <a:bodyPr/>
          <a:lstStyle/>
          <a:p>
            <a:r>
              <a:rPr lang="da-DK" dirty="0" err="1"/>
              <a:t>Extra</a:t>
            </a:r>
            <a:r>
              <a:rPr lang="da-DK" dirty="0"/>
              <a:t> </a:t>
            </a:r>
            <a:r>
              <a:rPr lang="da-DK" dirty="0" err="1"/>
              <a:t>material</a:t>
            </a:r>
            <a:r>
              <a:rPr lang="da-DK" dirty="0"/>
              <a:t> (independent page on DTU Inside)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18A6632-95EE-495F-F22E-78ABB7A54B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5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dirty="0"/>
            </a:br>
            <a:br>
              <a:rPr lang="da-DK" dirty="0"/>
            </a:br>
            <a:r>
              <a:rPr lang="en-US" dirty="0"/>
              <a:t>Offensive </a:t>
            </a:r>
            <a:r>
              <a:rPr lang="en-US" dirty="0" err="1"/>
              <a:t>behaviour</a:t>
            </a:r>
            <a:br>
              <a:rPr lang="en-US" dirty="0"/>
            </a:br>
            <a:r>
              <a:rPr lang="en-US" sz="17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many other issues than sexism (gender) </a:t>
            </a:r>
            <a:br>
              <a:rPr lang="en-US" sz="17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a-DK" sz="17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2718" y="1331694"/>
            <a:ext cx="10236332" cy="4545578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/>
              <a:t>At DTU, we do not accept offensive </a:t>
            </a:r>
            <a:r>
              <a:rPr lang="en-US" sz="1700" b="1" dirty="0" err="1"/>
              <a:t>behaviour</a:t>
            </a:r>
            <a:endParaRPr lang="en-US" sz="1700" dirty="0"/>
          </a:p>
          <a:p>
            <a:r>
              <a:rPr lang="en-US" sz="1700" dirty="0"/>
              <a:t>By offensive behavior, DTU understands that you are exposed to unpleasant or degrading behavior that you find difficult to defend yourself against.</a:t>
            </a: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r>
              <a:rPr lang="en-US" sz="1700" b="1" dirty="0"/>
              <a:t>Talk about it if you have experienced offensive </a:t>
            </a:r>
            <a:r>
              <a:rPr lang="en-US" sz="1700" b="1" dirty="0" err="1"/>
              <a:t>behaviour</a:t>
            </a:r>
            <a:endParaRPr lang="en-US" sz="1700" b="1" dirty="0"/>
          </a:p>
          <a:p>
            <a:r>
              <a:rPr lang="en-US" sz="1700" dirty="0"/>
              <a:t>When we experience incidents that are difficult to defend against, DTU encourages an open dialogue about what you are experiencing</a:t>
            </a:r>
          </a:p>
          <a:p>
            <a:r>
              <a:rPr lang="en-US" sz="1700" dirty="0"/>
              <a:t>The open dialogue is crucial for DTU to be aware of, and to be able to prevent and handle offensive behavior</a:t>
            </a: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r>
              <a:rPr lang="en-US" sz="1700" b="1" dirty="0"/>
              <a:t>If you have experienced an offensive situation, you have several options</a:t>
            </a:r>
            <a:endParaRPr lang="en-US" sz="1700" dirty="0"/>
          </a:p>
          <a:p>
            <a:r>
              <a:rPr lang="en-US" sz="1700" dirty="0"/>
              <a:t>At </a:t>
            </a:r>
            <a:r>
              <a:rPr lang="en-US" sz="1700" dirty="0">
                <a:hlinkClick r:id="rId2"/>
              </a:rPr>
              <a:t>DTU Inside</a:t>
            </a:r>
            <a:r>
              <a:rPr lang="en-US" sz="1700" dirty="0"/>
              <a:t>, there are a number of contact options</a:t>
            </a:r>
          </a:p>
          <a:p>
            <a:r>
              <a:rPr lang="en-US" sz="1700" dirty="0"/>
              <a:t>The most important thing is to choose someone you trust</a:t>
            </a:r>
          </a:p>
          <a:p>
            <a:pPr marL="0" indent="0">
              <a:buNone/>
            </a:pPr>
            <a:endParaRPr lang="en-US" sz="1700" b="1" dirty="0"/>
          </a:p>
          <a:p>
            <a:pPr marL="0" indent="0">
              <a:buNone/>
            </a:pPr>
            <a:r>
              <a:rPr lang="en-US" sz="1700" b="1" dirty="0"/>
              <a:t>Anonymous registration is also possible through </a:t>
            </a:r>
            <a:r>
              <a:rPr lang="en-US" sz="1700" dirty="0">
                <a:hlinkClick r:id="rId3"/>
              </a:rPr>
              <a:t>DTU's psychological counselling</a:t>
            </a:r>
            <a:endParaRPr lang="en-US" sz="1700" dirty="0"/>
          </a:p>
          <a:p>
            <a:r>
              <a:rPr lang="en-US" sz="1700" dirty="0"/>
              <a:t>Psychologists are subject to a special statutory duty of confidentiality  </a:t>
            </a:r>
          </a:p>
          <a:p>
            <a:r>
              <a:rPr lang="en-US" sz="1700" dirty="0"/>
              <a:t>Your registration does not in itself activate any form of action</a:t>
            </a:r>
          </a:p>
          <a:p>
            <a:pPr marL="0" indent="0">
              <a:buNone/>
            </a:pPr>
            <a:endParaRPr lang="en-US" sz="17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1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EC7305EE-D574-FE7F-D478-6AC94E057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207" y="1246919"/>
            <a:ext cx="7206344" cy="4990393"/>
          </a:xfrm>
          <a:prstGeom prst="rect">
            <a:avLst/>
          </a:prstGeom>
          <a:noFill/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2B0C8CB-BFD5-ECB4-C955-BF33A0639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1040A7B-F707-1A63-A87E-DFBF5EA67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da-DK" dirty="0">
                <a:cs typeface="Arial"/>
              </a:rPr>
              <a:t>VIVE rapport </a:t>
            </a:r>
            <a:r>
              <a:rPr lang="da-DK" b="0" dirty="0">
                <a:cs typeface="Arial"/>
              </a:rPr>
              <a:t>(spring 2024)</a:t>
            </a:r>
            <a:br>
              <a:rPr lang="da-DK" b="0" dirty="0">
                <a:cs typeface="Arial"/>
              </a:rPr>
            </a:br>
            <a:endParaRPr lang="da-DK" b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515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red border&#10;&#10;Description automatically generated">
            <a:extLst>
              <a:ext uri="{FF2B5EF4-FFF2-40B4-BE49-F238E27FC236}">
                <a16:creationId xmlns:a16="http://schemas.microsoft.com/office/drawing/2014/main" id="{F2927E1E-7C61-2266-45E9-ECE1CE0AF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741" y="1551243"/>
            <a:ext cx="10036354" cy="4933073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FE959-0638-7134-982A-43E4FF8291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450" y="6541200"/>
            <a:ext cx="432600" cy="316800"/>
          </a:xfrm>
        </p:spPr>
        <p:txBody>
          <a:bodyPr anchor="ctr">
            <a:normAutofit/>
          </a:bodyPr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1040A7B-F707-1A63-A87E-DFBF5EA67EA9}"/>
              </a:ext>
            </a:extLst>
          </p:cNvPr>
          <p:cNvSpPr txBox="1">
            <a:spLocks/>
          </p:cNvSpPr>
          <p:nvPr/>
        </p:nvSpPr>
        <p:spPr>
          <a:xfrm>
            <a:off x="1927126" y="578527"/>
            <a:ext cx="9312374" cy="9727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kern="0" dirty="0">
                <a:cs typeface="Arial"/>
              </a:rPr>
              <a:t>VIVE rapporten </a:t>
            </a:r>
            <a:r>
              <a:rPr lang="da-DK" b="0" kern="0" dirty="0">
                <a:cs typeface="Arial"/>
              </a:rPr>
              <a:t>(</a:t>
            </a:r>
            <a:r>
              <a:rPr lang="da-DK" b="0" kern="0" dirty="0" err="1">
                <a:cs typeface="Arial"/>
              </a:rPr>
              <a:t>extract</a:t>
            </a:r>
            <a:r>
              <a:rPr lang="da-DK" b="0" kern="0" dirty="0">
                <a:cs typeface="Arial"/>
              </a:rPr>
              <a:t>)</a:t>
            </a:r>
            <a:br>
              <a:rPr lang="da-DK" b="0" kern="0" dirty="0">
                <a:cs typeface="Arial"/>
              </a:rPr>
            </a:br>
            <a:endParaRPr lang="da-DK" b="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65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B01C-799A-731A-9776-247944074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2758" y="1475710"/>
            <a:ext cx="9361040" cy="454557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/>
              </a:rPr>
              <a:t>Female PhD students experience four main forms of sexism </a:t>
            </a:r>
          </a:p>
          <a:p>
            <a:pPr marL="0" indent="0">
              <a:buNone/>
            </a:pPr>
            <a:endParaRPr lang="en-US" b="1" dirty="0">
              <a:cs typeface="Arial"/>
            </a:endParaRPr>
          </a:p>
          <a:p>
            <a:pPr marL="197485" indent="-197485"/>
            <a:r>
              <a:rPr lang="en-US" b="1" dirty="0">
                <a:cs typeface="Arial"/>
              </a:rPr>
              <a:t>Everyday sexism and subtle sexism,</a:t>
            </a:r>
            <a:r>
              <a:rPr lang="en-US" dirty="0">
                <a:cs typeface="Arial"/>
              </a:rPr>
              <a:t> which is expressed in patterns of communication and interaction, such as men getting more speaking time and their work is met with more respect and recognition. </a:t>
            </a:r>
          </a:p>
          <a:p>
            <a:pPr marL="197485" indent="-197485"/>
            <a:endParaRPr lang="en-US" dirty="0"/>
          </a:p>
          <a:p>
            <a:pPr marL="197485" indent="-197485"/>
            <a:r>
              <a:rPr lang="en-US" b="1" dirty="0">
                <a:cs typeface="Arial"/>
              </a:rPr>
              <a:t>Well-intentioned sexism</a:t>
            </a:r>
            <a:r>
              <a:rPr lang="en-US" dirty="0">
                <a:cs typeface="Arial"/>
              </a:rPr>
              <a:t>, where seemingly good intentions to spare women, for example for the sake of their caring role as a mother, means they miss out on demanding work tasks that could give them the opportunity to demonstrate competence and perform well. </a:t>
            </a:r>
            <a:endParaRPr lang="en-US" dirty="0"/>
          </a:p>
          <a:p>
            <a:pPr marL="197485" indent="-197485"/>
            <a:endParaRPr lang="en-US" b="1" dirty="0">
              <a:cs typeface="Arial"/>
            </a:endParaRPr>
          </a:p>
          <a:p>
            <a:pPr marL="197485" indent="-197485"/>
            <a:r>
              <a:rPr lang="en-US" b="1" dirty="0">
                <a:cs typeface="Arial"/>
              </a:rPr>
              <a:t>Gender-based discrimination</a:t>
            </a:r>
            <a:r>
              <a:rPr lang="en-US" dirty="0">
                <a:cs typeface="Arial"/>
              </a:rPr>
              <a:t>, such as women doing more academic service work, or that male applicants are preferred because of concerns about women going on maternity leave. </a:t>
            </a:r>
            <a:endParaRPr lang="en-US" dirty="0"/>
          </a:p>
          <a:p>
            <a:pPr marL="197485" indent="-197485"/>
            <a:endParaRPr lang="en-US" b="1" dirty="0">
              <a:cs typeface="Arial"/>
            </a:endParaRPr>
          </a:p>
          <a:p>
            <a:pPr marL="197485" indent="-197485"/>
            <a:r>
              <a:rPr lang="en-US" b="1" dirty="0">
                <a:cs typeface="Arial"/>
              </a:rPr>
              <a:t>Hostile sexism and sexual harassment</a:t>
            </a:r>
            <a:r>
              <a:rPr lang="en-US" dirty="0">
                <a:cs typeface="Arial"/>
              </a:rPr>
              <a:t>, which includes explicit and abusive incidents of either a verbal or physical nature. </a:t>
            </a:r>
            <a:endParaRPr lang="en-US" dirty="0"/>
          </a:p>
          <a:p>
            <a:pPr marL="197485" indent="-197485"/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11165-A79E-8F91-10F5-410F2AEE00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1040A7B-F707-1A63-A87E-DFBF5EA67EA9}"/>
              </a:ext>
            </a:extLst>
          </p:cNvPr>
          <p:cNvSpPr txBox="1">
            <a:spLocks/>
          </p:cNvSpPr>
          <p:nvPr/>
        </p:nvSpPr>
        <p:spPr>
          <a:xfrm>
            <a:off x="1927126" y="578527"/>
            <a:ext cx="9312374" cy="9727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kern="0" dirty="0">
                <a:cs typeface="Arial"/>
              </a:rPr>
              <a:t>VIVE rapport </a:t>
            </a:r>
            <a:r>
              <a:rPr lang="da-DK" b="0" kern="0" dirty="0">
                <a:cs typeface="Arial"/>
              </a:rPr>
              <a:t>(</a:t>
            </a:r>
            <a:r>
              <a:rPr lang="da-DK" b="0" kern="0" dirty="0" err="1">
                <a:cs typeface="Arial"/>
              </a:rPr>
              <a:t>extract</a:t>
            </a:r>
            <a:r>
              <a:rPr lang="da-DK" b="0" kern="0" dirty="0">
                <a:cs typeface="Arial"/>
              </a:rPr>
              <a:t>)</a:t>
            </a:r>
            <a:br>
              <a:rPr lang="da-DK" b="0" kern="0" dirty="0">
                <a:cs typeface="Arial"/>
              </a:rPr>
            </a:br>
            <a:endParaRPr lang="da-DK" b="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44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AE28D6FE-5F33-2211-F451-672F4B2F9A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37670C9-5EAB-C49E-BD63-A675F472EF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1" b="56299"/>
          <a:stretch/>
        </p:blipFill>
        <p:spPr>
          <a:xfrm>
            <a:off x="1918742" y="1484783"/>
            <a:ext cx="5904656" cy="325774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05CAC5C-AAE7-3595-95F5-E0C0A129C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300" b="1643"/>
          <a:stretch/>
        </p:blipFill>
        <p:spPr>
          <a:xfrm>
            <a:off x="1896999" y="4534324"/>
            <a:ext cx="5926399" cy="1702988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CB1DBB64-2FBB-3B08-207C-406F8248D83B}"/>
              </a:ext>
            </a:extLst>
          </p:cNvPr>
          <p:cNvSpPr txBox="1"/>
          <p:nvPr/>
        </p:nvSpPr>
        <p:spPr>
          <a:xfrm>
            <a:off x="8165531" y="1462712"/>
            <a:ext cx="3618307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dirty="0" err="1">
                <a:ea typeface="+mn-lt"/>
                <a:cs typeface="+mn-lt"/>
              </a:rPr>
              <a:t>Among</a:t>
            </a:r>
            <a:r>
              <a:rPr lang="da-DK" sz="2000" b="1" dirty="0">
                <a:ea typeface="+mn-lt"/>
                <a:cs typeface="+mn-lt"/>
              </a:rPr>
              <a:t> </a:t>
            </a:r>
            <a:r>
              <a:rPr lang="da-DK" sz="2000" b="1" dirty="0" err="1">
                <a:ea typeface="+mn-lt"/>
                <a:cs typeface="+mn-lt"/>
              </a:rPr>
              <a:t>PhD</a:t>
            </a:r>
            <a:r>
              <a:rPr lang="da-DK" sz="2000" b="1" dirty="0">
                <a:ea typeface="+mn-lt"/>
                <a:cs typeface="+mn-lt"/>
              </a:rPr>
              <a:t> students </a:t>
            </a:r>
            <a:r>
              <a:rPr lang="da-DK" sz="2000" b="1" dirty="0" err="1">
                <a:ea typeface="+mn-lt"/>
                <a:cs typeface="+mn-lt"/>
              </a:rPr>
              <a:t>affiliated</a:t>
            </a:r>
            <a:r>
              <a:rPr lang="da-DK" sz="2000" b="1" dirty="0">
                <a:ea typeface="+mn-lt"/>
                <a:cs typeface="+mn-lt"/>
              </a:rPr>
              <a:t> with the institutions CBS and DTU, </a:t>
            </a:r>
            <a:r>
              <a:rPr lang="da-DK" sz="2000" b="1" dirty="0" err="1">
                <a:ea typeface="+mn-lt"/>
                <a:cs typeface="+mn-lt"/>
              </a:rPr>
              <a:t>many</a:t>
            </a:r>
            <a:r>
              <a:rPr lang="da-DK" sz="2000" b="1" dirty="0">
                <a:ea typeface="+mn-lt"/>
                <a:cs typeface="+mn-lt"/>
              </a:rPr>
              <a:t> have </a:t>
            </a:r>
            <a:r>
              <a:rPr lang="da-DK" sz="2000" b="1" dirty="0" err="1">
                <a:ea typeface="+mn-lt"/>
                <a:cs typeface="+mn-lt"/>
              </a:rPr>
              <a:t>experienced</a:t>
            </a:r>
            <a:r>
              <a:rPr lang="da-DK" sz="2000" b="1" dirty="0">
                <a:ea typeface="+mn-lt"/>
                <a:cs typeface="+mn-lt"/>
              </a:rPr>
              <a:t> sexist incidents.</a:t>
            </a:r>
          </a:p>
          <a:p>
            <a:endParaRPr lang="da-DK" sz="2000" dirty="0"/>
          </a:p>
          <a:p>
            <a:r>
              <a:rPr lang="da-DK" sz="2000" dirty="0">
                <a:ea typeface="+mn-lt"/>
                <a:cs typeface="+mn-lt"/>
              </a:rPr>
              <a:t>Source: VIVE </a:t>
            </a:r>
            <a:r>
              <a:rPr lang="da-DK" sz="2000" dirty="0" err="1">
                <a:ea typeface="+mn-lt"/>
                <a:cs typeface="+mn-lt"/>
              </a:rPr>
              <a:t>report</a:t>
            </a:r>
            <a:r>
              <a:rPr lang="da-DK" sz="2000" dirty="0">
                <a:ea typeface="+mn-lt"/>
                <a:cs typeface="+mn-lt"/>
              </a:rPr>
              <a:t>, p.39</a:t>
            </a:r>
          </a:p>
          <a:p>
            <a:endParaRPr lang="da-DK" sz="20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1040A7B-F707-1A63-A87E-DFBF5EA67EA9}"/>
              </a:ext>
            </a:extLst>
          </p:cNvPr>
          <p:cNvSpPr txBox="1">
            <a:spLocks/>
          </p:cNvSpPr>
          <p:nvPr/>
        </p:nvSpPr>
        <p:spPr>
          <a:xfrm>
            <a:off x="1774726" y="426127"/>
            <a:ext cx="9312374" cy="9727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kern="0" dirty="0">
                <a:cs typeface="Arial"/>
              </a:rPr>
              <a:t>VIVE rapporten </a:t>
            </a:r>
            <a:r>
              <a:rPr lang="da-DK" b="0" kern="0" dirty="0">
                <a:cs typeface="Arial"/>
              </a:rPr>
              <a:t>(</a:t>
            </a:r>
            <a:r>
              <a:rPr lang="da-DK" b="0" kern="0" dirty="0" err="1">
                <a:cs typeface="Arial"/>
              </a:rPr>
              <a:t>extract</a:t>
            </a:r>
            <a:r>
              <a:rPr lang="da-DK" b="0" kern="0" dirty="0">
                <a:cs typeface="Arial"/>
              </a:rPr>
              <a:t>)</a:t>
            </a:r>
            <a:br>
              <a:rPr lang="da-DK" b="0" kern="0" dirty="0">
                <a:cs typeface="Arial"/>
              </a:rPr>
            </a:br>
            <a:endParaRPr lang="da-DK" b="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70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E968F-CF32-A322-A191-1B58C1885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2758" y="1706328"/>
            <a:ext cx="8640960" cy="4545578"/>
          </a:xfrm>
        </p:spPr>
        <p:txBody>
          <a:bodyPr/>
          <a:lstStyle/>
          <a:p>
            <a:pPr marL="0" indent="0">
              <a:spcBef>
                <a:spcPts val="432"/>
              </a:spcBef>
              <a:buNone/>
            </a:pPr>
            <a:r>
              <a:rPr lang="en-US" sz="5400" dirty="0">
                <a:ea typeface="ＭＳ Ｐゴシック"/>
              </a:rPr>
              <a:t>The VIVE report makes an impression, we </a:t>
            </a:r>
            <a:r>
              <a:rPr lang="en-US" sz="4400" dirty="0">
                <a:latin typeface="Verdana"/>
                <a:ea typeface="ＭＳ Ｐゴシック"/>
              </a:rPr>
              <a:t>acknowledge</a:t>
            </a:r>
            <a:r>
              <a:rPr lang="en-US" sz="5400" dirty="0">
                <a:ea typeface="ＭＳ Ｐゴシック"/>
              </a:rPr>
              <a:t> the findings and the conclusions call for reflection and action</a:t>
            </a:r>
            <a:endParaRPr lang="en-US" sz="5400" dirty="0">
              <a:ea typeface="ＭＳ Ｐゴシック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9B047-F029-B821-184D-EA5FA25D1A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1040A7B-F707-1A63-A87E-DFBF5EA67EA9}"/>
              </a:ext>
            </a:extLst>
          </p:cNvPr>
          <p:cNvSpPr txBox="1">
            <a:spLocks/>
          </p:cNvSpPr>
          <p:nvPr/>
        </p:nvSpPr>
        <p:spPr>
          <a:xfrm>
            <a:off x="1927126" y="578527"/>
            <a:ext cx="9312374" cy="97271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kern="0" dirty="0">
                <a:cs typeface="Arial"/>
              </a:rPr>
              <a:t>VIVE rapporten </a:t>
            </a:r>
            <a:r>
              <a:rPr lang="da-DK" b="0" kern="0" dirty="0">
                <a:cs typeface="Arial"/>
              </a:rPr>
              <a:t>(DTU </a:t>
            </a:r>
            <a:r>
              <a:rPr lang="da-DK" b="0" kern="0" dirty="0" err="1">
                <a:cs typeface="Arial"/>
              </a:rPr>
              <a:t>executive</a:t>
            </a:r>
            <a:r>
              <a:rPr lang="da-DK" b="0" kern="0" dirty="0">
                <a:cs typeface="Arial"/>
              </a:rPr>
              <a:t> </a:t>
            </a:r>
            <a:r>
              <a:rPr lang="da-DK" b="0" kern="0" dirty="0" err="1">
                <a:cs typeface="Arial"/>
              </a:rPr>
              <a:t>board</a:t>
            </a:r>
            <a:r>
              <a:rPr lang="da-DK" b="0" kern="0" dirty="0">
                <a:cs typeface="Arial"/>
              </a:rPr>
              <a:t>)</a:t>
            </a:r>
            <a:br>
              <a:rPr lang="da-DK" b="0" kern="0" dirty="0">
                <a:cs typeface="Arial"/>
              </a:rPr>
            </a:br>
            <a:endParaRPr lang="da-DK" b="0" kern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92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74" y="1628800"/>
            <a:ext cx="10840028" cy="2706458"/>
          </a:xfrm>
        </p:spPr>
        <p:txBody>
          <a:bodyPr/>
          <a:lstStyle/>
          <a:p>
            <a:r>
              <a:rPr lang="en-GB" dirty="0"/>
              <a:t>Sexism, </a:t>
            </a:r>
            <a:br>
              <a:rPr lang="en-GB" dirty="0"/>
            </a:br>
            <a:r>
              <a:rPr lang="en-GB" dirty="0"/>
              <a:t>what is it?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856" y="5517232"/>
            <a:ext cx="10840028" cy="576064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8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88382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>
                <a:ea typeface="Calibri" panose="020F0502020204030204" pitchFamily="34" charset="0"/>
              </a:rPr>
              <a:t>Sexism</a:t>
            </a:r>
            <a:r>
              <a:rPr lang="da-DK" dirty="0">
                <a:ea typeface="Calibri" panose="020F0502020204030204" pitchFamily="34" charset="0"/>
              </a:rPr>
              <a:t> </a:t>
            </a:r>
            <a:r>
              <a:rPr lang="da-DK" b="0" dirty="0">
                <a:ea typeface="Calibri" panose="020F0502020204030204" pitchFamily="34" charset="0"/>
              </a:rPr>
              <a:t>(definition)</a:t>
            </a:r>
            <a:endParaRPr lang="da-DK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0" hangingPunct="0">
              <a:spcBef>
                <a:spcPct val="0"/>
              </a:spcBef>
              <a:buNone/>
            </a:pPr>
            <a:r>
              <a:rPr lang="en-US" sz="3600" b="1" dirty="0"/>
              <a:t> </a:t>
            </a:r>
            <a:r>
              <a:rPr lang="en-US" sz="3600" i="1" dirty="0"/>
              <a:t>“Sexism is any action, gesture, visual representation, spoken or written word, practice or behavior based on the idea that a person or group of persons is inferior because of their gender”</a:t>
            </a:r>
            <a:endParaRPr lang="en-US" sz="3600" i="1" dirty="0">
              <a:hlinkClick r:id="rId2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endParaRPr lang="da-DK" sz="3200" i="1" dirty="0">
              <a:ea typeface="Calibri" panose="020F0502020204030204" pitchFamily="34" charset="0"/>
              <a:hlinkClick r:id="rId2"/>
            </a:endParaRPr>
          </a:p>
          <a:p>
            <a:pPr marL="0" indent="0" eaLnBrk="0" hangingPunct="0">
              <a:spcBef>
                <a:spcPct val="0"/>
              </a:spcBef>
              <a:buNone/>
            </a:pPr>
            <a:r>
              <a:rPr lang="da-DK" sz="3200" i="1" dirty="0">
                <a:ea typeface="Calibri" panose="020F0502020204030204" pitchFamily="34" charset="0"/>
                <a:hlinkClick r:id="rId2"/>
              </a:rPr>
              <a:t>Reference: </a:t>
            </a:r>
            <a:r>
              <a:rPr lang="da-DK" sz="3200" i="1" dirty="0" err="1">
                <a:ea typeface="Calibri" panose="020F0502020204030204" pitchFamily="34" charset="0"/>
                <a:hlinkClick r:id="rId2"/>
              </a:rPr>
              <a:t>Council</a:t>
            </a:r>
            <a:r>
              <a:rPr lang="da-DK" sz="3200" i="1" dirty="0">
                <a:ea typeface="Calibri" panose="020F0502020204030204" pitchFamily="34" charset="0"/>
                <a:hlinkClick r:id="rId2"/>
              </a:rPr>
              <a:t> of Europe #Stop Sexisme</a:t>
            </a:r>
            <a:endParaRPr lang="da-DK" altLang="da-DK" sz="3200" i="1" dirty="0">
              <a:ea typeface="Calibri" panose="020F0502020204030204" pitchFamily="34" charset="0"/>
            </a:endParaRPr>
          </a:p>
          <a:p>
            <a:endParaRPr lang="da-DK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6886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C7634"/>
        </a:solidFill>
        <a:ln w="9525" cap="flat" cmpd="sng" algn="ctr">
          <a:solidFill>
            <a:schemeClr val="accent6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TU Template 16_9 - Orange.pptx" id="{A475149E-9650-46DA-B3A3-B534C234603C}" vid="{222637C2-F810-4D46-8C47-5244401C1DA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],"transformationConfigurations":[{"language":"{{DocumentLanguage}}","disableUpdates":false,"type":"proofingLanguage"}],"templateName":"DTU Template 16_9 - Orange","templateDescription":"","enableDocumentContentUpdater":true,"version":"1.2"}]]></TemplafyTemplateConfiguration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TemplafySlideTemplateConfiguration><![CDATA[{"elementsMetadata":[],"documentContentValidatorConfiguration":{"enableDocumentContentValidator":false,"documentContentValidatorVersion":0},"slideId":"636957681829076562","enableDocumentContentUpdater":true,"version":"1.2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]}]]></Templafy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DA1FD2B40FDA458284BB6FCA763489" ma:contentTypeVersion="5" ma:contentTypeDescription="Opprett et nytt dokument." ma:contentTypeScope="" ma:versionID="fd13edf5101e3b5e1dee61cb844bc2d6">
  <xsd:schema xmlns:xsd="http://www.w3.org/2001/XMLSchema" xmlns:xs="http://www.w3.org/2001/XMLSchema" xmlns:p="http://schemas.microsoft.com/office/2006/metadata/properties" xmlns:ns2="683dcda1-f8c3-442f-ae64-e236c052732d" xmlns:ns3="715bde23-c48d-41ea-a697-dffaa8fbae8d" targetNamespace="http://schemas.microsoft.com/office/2006/metadata/properties" ma:root="true" ma:fieldsID="e626b0b9908ce5fda91bb59bc65d097a" ns2:_="" ns3:_="">
    <xsd:import namespace="683dcda1-f8c3-442f-ae64-e236c052732d"/>
    <xsd:import namespace="715bde23-c48d-41ea-a697-dffaa8fbae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dcda1-f8c3-442f-ae64-e236c0527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bde23-c48d-41ea-a697-dffaa8fbae8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TemplafySlideTemplateConfiguration><![CDATA[{"elementsMetadata":[],"documentContentValidatorConfiguration":{"enableDocumentContentValidator":false,"documentContentValidatorVersion":0},"slideId":"636957681830325549","enableDocumentContentUpdater":true,"version":"1.2"}]]></TemplafySlideTemplateConfiguration>
</file>

<file path=customXml/item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Props1.xml><?xml version="1.0" encoding="utf-8"?>
<ds:datastoreItem xmlns:ds="http://schemas.openxmlformats.org/officeDocument/2006/customXml" ds:itemID="{1334258C-C3E7-4029-A615-C886A240FB15}">
  <ds:schemaRefs/>
</ds:datastoreItem>
</file>

<file path=customXml/itemProps10.xml><?xml version="1.0" encoding="utf-8"?>
<ds:datastoreItem xmlns:ds="http://schemas.openxmlformats.org/officeDocument/2006/customXml" ds:itemID="{6B5370FF-F383-454D-8B50-57454D0A3DA2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FDE56520-EF11-46A5-BA3F-9CB3C9AB1CE7}">
  <ds:schemaRefs/>
</ds:datastoreItem>
</file>

<file path=customXml/itemProps2.xml><?xml version="1.0" encoding="utf-8"?>
<ds:datastoreItem xmlns:ds="http://schemas.openxmlformats.org/officeDocument/2006/customXml" ds:itemID="{9FD9CCB2-EC38-4194-A84C-03809C0348FC}">
  <ds:schemaRefs/>
</ds:datastoreItem>
</file>

<file path=customXml/itemProps3.xml><?xml version="1.0" encoding="utf-8"?>
<ds:datastoreItem xmlns:ds="http://schemas.openxmlformats.org/officeDocument/2006/customXml" ds:itemID="{98A8915E-5650-4CB3-AE25-656C5753629D}">
  <ds:schemaRefs/>
</ds:datastoreItem>
</file>

<file path=customXml/itemProps4.xml><?xml version="1.0" encoding="utf-8"?>
<ds:datastoreItem xmlns:ds="http://schemas.openxmlformats.org/officeDocument/2006/customXml" ds:itemID="{13ED98DB-719C-43EE-B16F-8CD498E97E2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83dcda1-f8c3-442f-ae64-e236c052732d"/>
    <ds:schemaRef ds:uri="715bde23-c48d-41ea-a697-dffaa8fbae8d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32380D25-DF6E-4164-BBCB-B0CC432066AA}">
  <ds:schemaRefs/>
</ds:datastoreItem>
</file>

<file path=customXml/itemProps6.xml><?xml version="1.0" encoding="utf-8"?>
<ds:datastoreItem xmlns:ds="http://schemas.openxmlformats.org/officeDocument/2006/customXml" ds:itemID="{C6886480-E4F2-4649-A101-D81C4A6C1350}">
  <ds:schemaRefs/>
</ds:datastoreItem>
</file>

<file path=customXml/itemProps7.xml><?xml version="1.0" encoding="utf-8"?>
<ds:datastoreItem xmlns:ds="http://schemas.openxmlformats.org/officeDocument/2006/customXml" ds:itemID="{A71BB3CE-805A-4262-BA92-56FA3F7BF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3dcda1-f8c3-442f-ae64-e236c052732d"/>
    <ds:schemaRef ds:uri="715bde23-c48d-41ea-a697-dffaa8fbae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64167C79-4424-41FD-A23D-1FFDFC31709F}">
  <ds:schemaRefs/>
</ds:datastoreItem>
</file>

<file path=customXml/itemProps9.xml><?xml version="1.0" encoding="utf-8"?>
<ds:datastoreItem xmlns:ds="http://schemas.openxmlformats.org/officeDocument/2006/customXml" ds:itemID="{1B5A9457-8A00-4D42-9637-9B83D8568EC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DTU Template 16_9 - Orange</Template>
  <TotalTime>795</TotalTime>
  <Words>1432</Words>
  <Application>Microsoft Office PowerPoint</Application>
  <PresentationFormat>Brugerdefineret</PresentationFormat>
  <Paragraphs>206</Paragraphs>
  <Slides>23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Verdana</vt:lpstr>
      <vt:lpstr>Wingdings</vt:lpstr>
      <vt:lpstr>Blank</vt:lpstr>
      <vt:lpstr>PowerPoint-præsentation</vt:lpstr>
      <vt:lpstr>Sexism</vt:lpstr>
      <vt:lpstr>VIVE rapport (spring 2024) </vt:lpstr>
      <vt:lpstr>PowerPoint-præsentation</vt:lpstr>
      <vt:lpstr>PowerPoint-præsentation</vt:lpstr>
      <vt:lpstr>PowerPoint-præsentation</vt:lpstr>
      <vt:lpstr>PowerPoint-præsentation</vt:lpstr>
      <vt:lpstr>Sexism,  what is it?</vt:lpstr>
      <vt:lpstr>Sexism (definition)</vt:lpstr>
      <vt:lpstr>Sexism as a concept (example) </vt:lpstr>
      <vt:lpstr>You can</vt:lpstr>
      <vt:lpstr>You can work with sexism by</vt:lpstr>
      <vt:lpstr>Sexism is about gender (English versus Danish) </vt:lpstr>
      <vt:lpstr>Sexism is a continuum  </vt:lpstr>
      <vt:lpstr>Sexism is a continuum  The transitions are difficult to see, but the outer points are clear ...</vt:lpstr>
      <vt:lpstr>The many expressions of sexism (examples)  </vt:lpstr>
      <vt:lpstr>Reflection (individual) </vt:lpstr>
      <vt:lpstr>You can work on sexism by</vt:lpstr>
      <vt:lpstr>DTU dialogue tools (ask HR for more info)</vt:lpstr>
      <vt:lpstr>What is DTU (already) doing</vt:lpstr>
      <vt:lpstr>Sexism: What is DTU doing today  that we need to do more of in the future ...</vt:lpstr>
      <vt:lpstr>Offensive behaviour Can be about many other issues than sexism </vt:lpstr>
      <vt:lpstr>  Offensive behaviour Can be many other issues than sexism (gender)   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 Fog Møllegaard</dc:creator>
  <cp:lastModifiedBy>Maya Louise Koch</cp:lastModifiedBy>
  <cp:revision>43</cp:revision>
  <dcterms:created xsi:type="dcterms:W3CDTF">2024-08-20T10:47:53Z</dcterms:created>
  <dcterms:modified xsi:type="dcterms:W3CDTF">2024-09-09T06:34:42Z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imeStamp">
    <vt:lpwstr>2019-06-10T12:56:22.6932297Z</vt:lpwstr>
  </property>
  <property fmtid="{D5CDD505-2E9C-101B-9397-08002B2CF9AE}" pid="4" name="ContentTypeId">
    <vt:lpwstr>0x0101009ADA1FD2B40FDA458284BB6FCA763489</vt:lpwstr>
  </property>
</Properties>
</file>