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3"/>
  </p:sldMasterIdLst>
  <p:sldIdLst>
    <p:sldId id="302" r:id="rId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7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4" autoAdjust="0"/>
    <p:restoredTop sz="94660"/>
  </p:normalViewPr>
  <p:slideViewPr>
    <p:cSldViewPr snapToGrid="0">
      <p:cViewPr varScale="1">
        <p:scale>
          <a:sx n="68" d="100"/>
          <a:sy n="68" d="100"/>
        </p:scale>
        <p:origin x="40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8149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6123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832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1489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707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82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538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50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072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943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872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1D68E9-A94A-4497-9A5C-D4AB78B28D47}" type="datetimeFigureOut">
              <a:rPr lang="da-DK" smtClean="0"/>
              <a:t>17-06-2026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26C48D-82A4-44F8-A982-B4F632667C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35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3BB1D5A-3E1A-4B5D-ABC3-E673FB9FAAE5}"/>
              </a:ext>
            </a:extLst>
          </p:cNvPr>
          <p:cNvGrpSpPr/>
          <p:nvPr/>
        </p:nvGrpSpPr>
        <p:grpSpPr>
          <a:xfrm>
            <a:off x="251460" y="690738"/>
            <a:ext cx="6355079" cy="9418718"/>
            <a:chOff x="729000" y="1566634"/>
            <a:chExt cx="5399999" cy="715442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72411A6-C14F-3155-49DA-DDB17BDEEBF2}"/>
                </a:ext>
              </a:extLst>
            </p:cNvPr>
            <p:cNvGrpSpPr/>
            <p:nvPr/>
          </p:nvGrpSpPr>
          <p:grpSpPr>
            <a:xfrm>
              <a:off x="729000" y="1566634"/>
              <a:ext cx="5399998" cy="6254428"/>
              <a:chOff x="729000" y="1559014"/>
              <a:chExt cx="5399998" cy="6254428"/>
            </a:xfrm>
          </p:grpSpPr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FF071117-761F-09D0-C85C-73E146448688}"/>
                  </a:ext>
                </a:extLst>
              </p:cNvPr>
              <p:cNvGrpSpPr/>
              <p:nvPr/>
            </p:nvGrpSpPr>
            <p:grpSpPr>
              <a:xfrm>
                <a:off x="729000" y="1559014"/>
                <a:ext cx="5399998" cy="6254428"/>
                <a:chOff x="729000" y="-58770"/>
                <a:chExt cx="5399998" cy="6254428"/>
              </a:xfrm>
            </p:grpSpPr>
            <p:sp>
              <p:nvSpPr>
                <p:cNvPr id="103" name="Rectangle: Rounded Corners 102">
                  <a:extLst>
                    <a:ext uri="{FF2B5EF4-FFF2-40B4-BE49-F238E27FC236}">
                      <a16:creationId xmlns:a16="http://schemas.microsoft.com/office/drawing/2014/main" id="{31F26ED4-8EC3-93CF-3D98-45ADDA8A8757}"/>
                    </a:ext>
                  </a:extLst>
                </p:cNvPr>
                <p:cNvSpPr/>
                <p:nvPr/>
              </p:nvSpPr>
              <p:spPr>
                <a:xfrm>
                  <a:off x="4104003" y="-58770"/>
                  <a:ext cx="2024995" cy="4101022"/>
                </a:xfrm>
                <a:prstGeom prst="roundRect">
                  <a:avLst/>
                </a:prstGeom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89" name="Group 88">
                  <a:extLst>
                    <a:ext uri="{FF2B5EF4-FFF2-40B4-BE49-F238E27FC236}">
                      <a16:creationId xmlns:a16="http://schemas.microsoft.com/office/drawing/2014/main" id="{FDC8E161-D351-647C-6212-EC5CF83971FB}"/>
                    </a:ext>
                  </a:extLst>
                </p:cNvPr>
                <p:cNvGrpSpPr/>
                <p:nvPr/>
              </p:nvGrpSpPr>
              <p:grpSpPr>
                <a:xfrm>
                  <a:off x="729000" y="55582"/>
                  <a:ext cx="5210879" cy="6140076"/>
                  <a:chOff x="729000" y="663326"/>
                  <a:chExt cx="5210879" cy="6140076"/>
                </a:xfrm>
              </p:grpSpPr>
              <p:sp>
                <p:nvSpPr>
                  <p:cNvPr id="87" name="Rectangle 86">
                    <a:extLst>
                      <a:ext uri="{FF2B5EF4-FFF2-40B4-BE49-F238E27FC236}">
                        <a16:creationId xmlns:a16="http://schemas.microsoft.com/office/drawing/2014/main" id="{F0BCDF46-F623-0B94-F766-B95BBDF070B4}"/>
                      </a:ext>
                    </a:extLst>
                  </p:cNvPr>
                  <p:cNvSpPr/>
                  <p:nvPr/>
                </p:nvSpPr>
                <p:spPr>
                  <a:xfrm>
                    <a:off x="3159000" y="942607"/>
                    <a:ext cx="414108" cy="1632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>
                        <a:solidFill>
                          <a:srgbClr val="171748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No</a:t>
                    </a:r>
                  </a:p>
                </p:txBody>
              </p:sp>
              <p:sp>
                <p:nvSpPr>
                  <p:cNvPr id="74" name="Rectangle 73">
                    <a:extLst>
                      <a:ext uri="{FF2B5EF4-FFF2-40B4-BE49-F238E27FC236}">
                        <a16:creationId xmlns:a16="http://schemas.microsoft.com/office/drawing/2014/main" id="{3C3D91EB-F512-C5E2-E78B-DD49C457DDBB}"/>
                      </a:ext>
                    </a:extLst>
                  </p:cNvPr>
                  <p:cNvSpPr/>
                  <p:nvPr/>
                </p:nvSpPr>
                <p:spPr>
                  <a:xfrm>
                    <a:off x="1198881" y="3355832"/>
                    <a:ext cx="414108" cy="1632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>
                        <a:solidFill>
                          <a:srgbClr val="171748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No</a:t>
                    </a:r>
                  </a:p>
                </p:txBody>
              </p:sp>
              <p:sp>
                <p:nvSpPr>
                  <p:cNvPr id="84" name="Rectangle 83">
                    <a:extLst>
                      <a:ext uri="{FF2B5EF4-FFF2-40B4-BE49-F238E27FC236}">
                        <a16:creationId xmlns:a16="http://schemas.microsoft.com/office/drawing/2014/main" id="{DE661A03-5392-5527-9FB8-B7FD1A6281B3}"/>
                      </a:ext>
                    </a:extLst>
                  </p:cNvPr>
                  <p:cNvSpPr/>
                  <p:nvPr/>
                </p:nvSpPr>
                <p:spPr>
                  <a:xfrm>
                    <a:off x="2321945" y="4720698"/>
                    <a:ext cx="414108" cy="1632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>
                        <a:solidFill>
                          <a:srgbClr val="171748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No</a:t>
                    </a:r>
                  </a:p>
                </p:txBody>
              </p: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7BD65CB4-00ED-06DF-1367-2BB415ED24FB}"/>
                      </a:ext>
                    </a:extLst>
                  </p:cNvPr>
                  <p:cNvSpPr/>
                  <p:nvPr/>
                </p:nvSpPr>
                <p:spPr>
                  <a:xfrm>
                    <a:off x="3152775" y="3975951"/>
                    <a:ext cx="414108" cy="1632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>
                        <a:solidFill>
                          <a:srgbClr val="171748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Yes</a:t>
                    </a:r>
                  </a:p>
                </p:txBody>
              </p:sp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5A9288A2-A1EF-41AA-D873-1763F4C74A5A}"/>
                      </a:ext>
                    </a:extLst>
                  </p:cNvPr>
                  <p:cNvSpPr/>
                  <p:nvPr/>
                </p:nvSpPr>
                <p:spPr>
                  <a:xfrm>
                    <a:off x="3159000" y="2454437"/>
                    <a:ext cx="414108" cy="1632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>
                        <a:solidFill>
                          <a:srgbClr val="171748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Yes</a:t>
                    </a:r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:a16="http://schemas.microsoft.com/office/drawing/2014/main" id="{7CC12720-0991-D604-5810-13E754868ECD}"/>
                      </a:ext>
                    </a:extLst>
                  </p:cNvPr>
                  <p:cNvSpPr/>
                  <p:nvPr/>
                </p:nvSpPr>
                <p:spPr>
                  <a:xfrm>
                    <a:off x="1193361" y="1837982"/>
                    <a:ext cx="414108" cy="1632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>
                        <a:solidFill>
                          <a:srgbClr val="171748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Yes</a:t>
                    </a:r>
                  </a:p>
                </p:txBody>
              </p:sp>
              <p:sp>
                <p:nvSpPr>
                  <p:cNvPr id="4" name="Rectangle: Rounded Corners 3">
                    <a:extLst>
                      <a:ext uri="{FF2B5EF4-FFF2-40B4-BE49-F238E27FC236}">
                        <a16:creationId xmlns:a16="http://schemas.microsoft.com/office/drawing/2014/main" id="{5465746C-8FCA-DC5B-AEFE-AE672FEAB5CC}"/>
                      </a:ext>
                    </a:extLst>
                  </p:cNvPr>
                  <p:cNvSpPr/>
                  <p:nvPr/>
                </p:nvSpPr>
                <p:spPr>
                  <a:xfrm>
                    <a:off x="729000" y="709247"/>
                    <a:ext cx="1800000" cy="900000"/>
                  </a:xfrm>
                  <a:prstGeom prst="roundRect">
                    <a:avLst/>
                  </a:prstGeom>
                  <a:solidFill>
                    <a:srgbClr val="171748"/>
                  </a:solidFill>
                  <a:ln>
                    <a:solidFill>
                      <a:srgbClr val="171748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Does the person need access to DTU’s systems and/or facilities?</a:t>
                    </a:r>
                    <a:endParaRPr lang="da-DK" sz="1200" dirty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" name="Rectangle: Rounded Corners 4">
                    <a:extLst>
                      <a:ext uri="{FF2B5EF4-FFF2-40B4-BE49-F238E27FC236}">
                        <a16:creationId xmlns:a16="http://schemas.microsoft.com/office/drawing/2014/main" id="{29C14264-7A09-92CA-A2CB-F44AD94E9691}"/>
                      </a:ext>
                    </a:extLst>
                  </p:cNvPr>
                  <p:cNvSpPr/>
                  <p:nvPr/>
                </p:nvSpPr>
                <p:spPr>
                  <a:xfrm>
                    <a:off x="729000" y="2223685"/>
                    <a:ext cx="1800000" cy="900000"/>
                  </a:xfrm>
                  <a:prstGeom prst="roundRect">
                    <a:avLst/>
                  </a:prstGeom>
                  <a:solidFill>
                    <a:srgbClr val="171748"/>
                  </a:solidFill>
                  <a:ln>
                    <a:solidFill>
                      <a:srgbClr val="171748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Does the person only require a desk space, with no additional access?</a:t>
                    </a:r>
                    <a:endParaRPr lang="da-DK" sz="1200" dirty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" name="Rectangle: Rounded Corners 5">
                    <a:extLst>
                      <a:ext uri="{FF2B5EF4-FFF2-40B4-BE49-F238E27FC236}">
                        <a16:creationId xmlns:a16="http://schemas.microsoft.com/office/drawing/2014/main" id="{D05D829D-C83A-4D66-2EC7-05E20BCAEA59}"/>
                      </a:ext>
                    </a:extLst>
                  </p:cNvPr>
                  <p:cNvSpPr/>
                  <p:nvPr/>
                </p:nvSpPr>
                <p:spPr>
                  <a:xfrm>
                    <a:off x="729000" y="3753686"/>
                    <a:ext cx="1800000" cy="900000"/>
                  </a:xfrm>
                  <a:prstGeom prst="roundRect">
                    <a:avLst/>
                  </a:prstGeom>
                  <a:solidFill>
                    <a:srgbClr val="171748"/>
                  </a:solidFill>
                  <a:ln>
                    <a:solidFill>
                      <a:srgbClr val="171748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Will the person work on their own project, only requiring access to DTU equipment?</a:t>
                    </a:r>
                    <a:endParaRPr lang="da-DK" sz="1200" dirty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" name="Rectangle: Rounded Corners 6">
                    <a:extLst>
                      <a:ext uri="{FF2B5EF4-FFF2-40B4-BE49-F238E27FC236}">
                        <a16:creationId xmlns:a16="http://schemas.microsoft.com/office/drawing/2014/main" id="{60CA0D38-67ED-827B-9C0B-EE328D69C275}"/>
                      </a:ext>
                    </a:extLst>
                  </p:cNvPr>
                  <p:cNvSpPr/>
                  <p:nvPr/>
                </p:nvSpPr>
                <p:spPr>
                  <a:xfrm>
                    <a:off x="2529000" y="5278544"/>
                    <a:ext cx="1800000" cy="900000"/>
                  </a:xfrm>
                  <a:prstGeom prst="roundRect">
                    <a:avLst/>
                  </a:prstGeom>
                  <a:solidFill>
                    <a:srgbClr val="171748"/>
                  </a:solidFill>
                  <a:ln>
                    <a:solidFill>
                      <a:srgbClr val="171748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Is the stay part of a research collaboration, an exchange </a:t>
                    </a:r>
                    <a:r>
                      <a:rPr lang="en-US" sz="1200" dirty="0" err="1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programme</a:t>
                    </a:r>
                    <a:r>
                      <a:rPr lang="en-US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, or a strategic partnership?</a:t>
                    </a:r>
                    <a:endParaRPr lang="da-DK" sz="1200" dirty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9" name="Straight Arrow Connector 8">
                    <a:extLst>
                      <a:ext uri="{FF2B5EF4-FFF2-40B4-BE49-F238E27FC236}">
                        <a16:creationId xmlns:a16="http://schemas.microsoft.com/office/drawing/2014/main" id="{DE85E896-3FD7-9AA3-0095-BA73F711CA44}"/>
                      </a:ext>
                    </a:extLst>
                  </p:cNvPr>
                  <p:cNvCxnSpPr>
                    <a:cxnSpLocks/>
                    <a:stCxn id="4" idx="2"/>
                    <a:endCxn id="5" idx="0"/>
                  </p:cNvCxnSpPr>
                  <p:nvPr/>
                </p:nvCxnSpPr>
                <p:spPr>
                  <a:xfrm>
                    <a:off x="1629000" y="1609247"/>
                    <a:ext cx="0" cy="614438"/>
                  </a:xfrm>
                  <a:prstGeom prst="straightConnector1">
                    <a:avLst/>
                  </a:prstGeom>
                  <a:ln>
                    <a:solidFill>
                      <a:srgbClr val="171748"/>
                    </a:solidFill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Straight Arrow Connector 10">
                    <a:extLst>
                      <a:ext uri="{FF2B5EF4-FFF2-40B4-BE49-F238E27FC236}">
                        <a16:creationId xmlns:a16="http://schemas.microsoft.com/office/drawing/2014/main" id="{CA35C58F-475D-0BD0-C607-16AB4D30E10E}"/>
                      </a:ext>
                    </a:extLst>
                  </p:cNvPr>
                  <p:cNvCxnSpPr>
                    <a:cxnSpLocks/>
                    <a:stCxn id="5" idx="2"/>
                    <a:endCxn id="6" idx="0"/>
                  </p:cNvCxnSpPr>
                  <p:nvPr/>
                </p:nvCxnSpPr>
                <p:spPr>
                  <a:xfrm>
                    <a:off x="1629000" y="3123685"/>
                    <a:ext cx="0" cy="630001"/>
                  </a:xfrm>
                  <a:prstGeom prst="straightConnector1">
                    <a:avLst/>
                  </a:prstGeom>
                  <a:ln>
                    <a:solidFill>
                      <a:srgbClr val="171748"/>
                    </a:solidFill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Rectangle: Rounded Corners 14">
                    <a:extLst>
                      <a:ext uri="{FF2B5EF4-FFF2-40B4-BE49-F238E27FC236}">
                        <a16:creationId xmlns:a16="http://schemas.microsoft.com/office/drawing/2014/main" id="{1752C148-7B2C-F77F-FF0B-B7F1E0753BD1}"/>
                      </a:ext>
                    </a:extLst>
                  </p:cNvPr>
                  <p:cNvSpPr/>
                  <p:nvPr/>
                </p:nvSpPr>
                <p:spPr>
                  <a:xfrm>
                    <a:off x="4779000" y="3928543"/>
                    <a:ext cx="900000" cy="540000"/>
                  </a:xfrm>
                  <a:prstGeom prst="roundRect">
                    <a:avLst/>
                  </a:prstGeom>
                  <a:solidFill>
                    <a:srgbClr val="171748"/>
                  </a:solidFill>
                  <a:ln>
                    <a:solidFill>
                      <a:srgbClr val="171748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 noProof="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Facility-use</a:t>
                    </a:r>
                    <a:r>
                      <a:rPr lang="da-DK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agreement</a:t>
                    </a:r>
                  </a:p>
                </p:txBody>
              </p:sp>
              <p:sp>
                <p:nvSpPr>
                  <p:cNvPr id="40" name="Rectangle: Rounded Corners 39">
                    <a:extLst>
                      <a:ext uri="{FF2B5EF4-FFF2-40B4-BE49-F238E27FC236}">
                        <a16:creationId xmlns:a16="http://schemas.microsoft.com/office/drawing/2014/main" id="{AA265004-EFF8-6512-9DF1-37954280927D}"/>
                      </a:ext>
                    </a:extLst>
                  </p:cNvPr>
                  <p:cNvSpPr/>
                  <p:nvPr/>
                </p:nvSpPr>
                <p:spPr>
                  <a:xfrm>
                    <a:off x="4779000" y="2403685"/>
                    <a:ext cx="900000" cy="540000"/>
                  </a:xfrm>
                  <a:prstGeom prst="roundRect">
                    <a:avLst/>
                  </a:prstGeom>
                  <a:solidFill>
                    <a:srgbClr val="171748"/>
                  </a:solidFill>
                  <a:ln>
                    <a:solidFill>
                      <a:srgbClr val="171748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 err="1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Bench-fee</a:t>
                    </a:r>
                    <a:r>
                      <a:rPr lang="da-DK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 agreement</a:t>
                    </a:r>
                  </a:p>
                </p:txBody>
              </p:sp>
              <p:cxnSp>
                <p:nvCxnSpPr>
                  <p:cNvPr id="49" name="Connector: Curved 48" descr="dsgswhge&#10;">
                    <a:extLst>
                      <a:ext uri="{FF2B5EF4-FFF2-40B4-BE49-F238E27FC236}">
                        <a16:creationId xmlns:a16="http://schemas.microsoft.com/office/drawing/2014/main" id="{3F80D58A-032D-83AD-FB3D-D74FEA23C052}"/>
                      </a:ext>
                    </a:extLst>
                  </p:cNvPr>
                  <p:cNvCxnSpPr>
                    <a:cxnSpLocks/>
                    <a:stCxn id="7" idx="2"/>
                  </p:cNvCxnSpPr>
                  <p:nvPr/>
                </p:nvCxnSpPr>
                <p:spPr>
                  <a:xfrm rot="16200000" flipH="1">
                    <a:off x="4016571" y="5590973"/>
                    <a:ext cx="624858" cy="1800000"/>
                  </a:xfrm>
                  <a:prstGeom prst="curvedConnector3">
                    <a:avLst/>
                  </a:prstGeom>
                  <a:ln>
                    <a:solidFill>
                      <a:srgbClr val="171748"/>
                    </a:solidFill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0" name="Rectangle: Rounded Corners 79">
                    <a:extLst>
                      <a:ext uri="{FF2B5EF4-FFF2-40B4-BE49-F238E27FC236}">
                        <a16:creationId xmlns:a16="http://schemas.microsoft.com/office/drawing/2014/main" id="{A57BB6F3-3CD4-212F-B93D-7951CDE8D09A}"/>
                      </a:ext>
                    </a:extLst>
                  </p:cNvPr>
                  <p:cNvSpPr/>
                  <p:nvPr/>
                </p:nvSpPr>
                <p:spPr>
                  <a:xfrm>
                    <a:off x="4328990" y="663326"/>
                    <a:ext cx="1610889" cy="1026249"/>
                  </a:xfrm>
                  <a:prstGeom prst="roundRect">
                    <a:avLst/>
                  </a:prstGeom>
                  <a:solidFill>
                    <a:srgbClr val="171748"/>
                  </a:solidFill>
                  <a:ln>
                    <a:solidFill>
                      <a:srgbClr val="171748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The person is considered a visitor if they are at DTU for a short, limited period, without access to DTU systems and always accompanied by DTU staff</a:t>
                    </a:r>
                    <a:endParaRPr lang="da-DK" sz="1100" dirty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" name="Rectangle 82">
                    <a:extLst>
                      <a:ext uri="{FF2B5EF4-FFF2-40B4-BE49-F238E27FC236}">
                        <a16:creationId xmlns:a16="http://schemas.microsoft.com/office/drawing/2014/main" id="{E47AAD9F-30F9-555C-31B3-516DD24E9CD3}"/>
                      </a:ext>
                    </a:extLst>
                  </p:cNvPr>
                  <p:cNvSpPr/>
                  <p:nvPr/>
                </p:nvSpPr>
                <p:spPr>
                  <a:xfrm>
                    <a:off x="4104003" y="6245556"/>
                    <a:ext cx="414108" cy="1632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>
                        <a:solidFill>
                          <a:srgbClr val="171748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Yes</a:t>
                    </a:r>
                  </a:p>
                </p:txBody>
              </p:sp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id="{EFDA403A-80D5-C2E3-15B2-6F0948408ABC}"/>
                      </a:ext>
                    </a:extLst>
                  </p:cNvPr>
                  <p:cNvSpPr/>
                  <p:nvPr/>
                </p:nvSpPr>
                <p:spPr>
                  <a:xfrm>
                    <a:off x="2321946" y="6245556"/>
                    <a:ext cx="414108" cy="1632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a-DK" sz="1200" dirty="0">
                        <a:solidFill>
                          <a:srgbClr val="171748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No</a:t>
                    </a:r>
                  </a:p>
                </p:txBody>
              </p:sp>
            </p:grpSp>
            <p:cxnSp>
              <p:nvCxnSpPr>
                <p:cNvPr id="97" name="Straight Arrow Connector 96">
                  <a:extLst>
                    <a:ext uri="{FF2B5EF4-FFF2-40B4-BE49-F238E27FC236}">
                      <a16:creationId xmlns:a16="http://schemas.microsoft.com/office/drawing/2014/main" id="{01E4BE58-7DCC-8FD7-1616-92DD180C8404}"/>
                    </a:ext>
                  </a:extLst>
                </p:cNvPr>
                <p:cNvCxnSpPr>
                  <a:cxnSpLocks/>
                  <a:stCxn id="4" idx="3"/>
                  <a:endCxn id="80" idx="1"/>
                </p:cNvCxnSpPr>
                <p:nvPr/>
              </p:nvCxnSpPr>
              <p:spPr>
                <a:xfrm>
                  <a:off x="2529000" y="551503"/>
                  <a:ext cx="1799990" cy="1720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Arrow Connector 98">
                  <a:extLst>
                    <a:ext uri="{FF2B5EF4-FFF2-40B4-BE49-F238E27FC236}">
                      <a16:creationId xmlns:a16="http://schemas.microsoft.com/office/drawing/2014/main" id="{2B6678FF-DA60-AC5E-C03D-37959D554EB3}"/>
                    </a:ext>
                  </a:extLst>
                </p:cNvPr>
                <p:cNvCxnSpPr>
                  <a:cxnSpLocks/>
                  <a:stCxn id="5" idx="3"/>
                  <a:endCxn id="40" idx="1"/>
                </p:cNvCxnSpPr>
                <p:nvPr/>
              </p:nvCxnSpPr>
              <p:spPr>
                <a:xfrm>
                  <a:off x="2529000" y="2065941"/>
                  <a:ext cx="225000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Arrow Connector 100">
                  <a:extLst>
                    <a:ext uri="{FF2B5EF4-FFF2-40B4-BE49-F238E27FC236}">
                      <a16:creationId xmlns:a16="http://schemas.microsoft.com/office/drawing/2014/main" id="{6A12BE51-263B-B081-9776-715E01FD92EC}"/>
                    </a:ext>
                  </a:extLst>
                </p:cNvPr>
                <p:cNvCxnSpPr>
                  <a:cxnSpLocks/>
                  <a:stCxn id="6" idx="3"/>
                  <a:endCxn id="15" idx="1"/>
                </p:cNvCxnSpPr>
                <p:nvPr/>
              </p:nvCxnSpPr>
              <p:spPr>
                <a:xfrm flipV="1">
                  <a:off x="2529000" y="3590799"/>
                  <a:ext cx="2250000" cy="514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Connector: Curved 110">
                  <a:extLst>
                    <a:ext uri="{FF2B5EF4-FFF2-40B4-BE49-F238E27FC236}">
                      <a16:creationId xmlns:a16="http://schemas.microsoft.com/office/drawing/2014/main" id="{5A1C06F6-FDF4-8430-2830-2706E1237058}"/>
                    </a:ext>
                  </a:extLst>
                </p:cNvPr>
                <p:cNvCxnSpPr>
                  <a:cxnSpLocks/>
                  <a:stCxn id="7" idx="2"/>
                </p:cNvCxnSpPr>
                <p:nvPr/>
              </p:nvCxnSpPr>
              <p:spPr>
                <a:xfrm rot="5400000">
                  <a:off x="2216571" y="4983229"/>
                  <a:ext cx="624858" cy="1800000"/>
                </a:xfrm>
                <a:prstGeom prst="curvedConnector3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nector: Curved 116">
                  <a:extLst>
                    <a:ext uri="{FF2B5EF4-FFF2-40B4-BE49-F238E27FC236}">
                      <a16:creationId xmlns:a16="http://schemas.microsoft.com/office/drawing/2014/main" id="{E5A851C4-DDD2-D3D1-FC15-4AF687473C4E}"/>
                    </a:ext>
                  </a:extLst>
                </p:cNvPr>
                <p:cNvCxnSpPr>
                  <a:cxnSpLocks/>
                  <a:stCxn id="6" idx="2"/>
                  <a:endCxn id="7" idx="0"/>
                </p:cNvCxnSpPr>
                <p:nvPr/>
              </p:nvCxnSpPr>
              <p:spPr>
                <a:xfrm rot="16200000" flipH="1">
                  <a:off x="2216571" y="3458371"/>
                  <a:ext cx="624858" cy="1800000"/>
                </a:xfrm>
                <a:prstGeom prst="curvedConnector3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4FA3E8AE-CB75-A54F-C8EF-73427341B42D}"/>
                  </a:ext>
                </a:extLst>
              </p:cNvPr>
              <p:cNvSpPr txBox="1"/>
              <p:nvPr/>
            </p:nvSpPr>
            <p:spPr>
              <a:xfrm>
                <a:off x="4423555" y="2913525"/>
                <a:ext cx="1610889" cy="210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a-DK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VSA is </a:t>
                </a:r>
                <a:r>
                  <a:rPr lang="da-DK" sz="1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not</a:t>
                </a:r>
                <a:r>
                  <a:rPr lang="da-DK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a-DK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required</a:t>
                </a:r>
                <a:endParaRPr lang="da-DK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6BA02C14-8233-AF36-EF24-C1EC4EF36E6F}"/>
                  </a:ext>
                </a:extLst>
              </p:cNvPr>
              <p:cNvSpPr txBox="1"/>
              <p:nvPr/>
            </p:nvSpPr>
            <p:spPr>
              <a:xfrm>
                <a:off x="4423555" y="4320553"/>
                <a:ext cx="1610889" cy="210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a-DK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VSA is </a:t>
                </a:r>
                <a:r>
                  <a:rPr lang="da-DK" sz="1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not</a:t>
                </a:r>
                <a:r>
                  <a:rPr lang="da-DK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a-DK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required</a:t>
                </a:r>
                <a:endParaRPr lang="da-DK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F05EF08-16A3-1BFC-9650-37C7923F31DB}"/>
                </a:ext>
              </a:extLst>
            </p:cNvPr>
            <p:cNvSpPr/>
            <p:nvPr/>
          </p:nvSpPr>
          <p:spPr>
            <a:xfrm>
              <a:off x="729000" y="7821062"/>
              <a:ext cx="1800000" cy="900000"/>
            </a:xfrm>
            <a:prstGeom prst="roundRect">
              <a:avLst/>
            </a:prstGeom>
            <a:solidFill>
              <a:srgbClr val="171748"/>
            </a:solidFill>
            <a:ln>
              <a:solidFill>
                <a:srgbClr val="1717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 Visiting Scientist Agreement (VSA) must be established</a:t>
              </a:r>
              <a:endParaRPr lang="da-DK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95F0D95-DD24-DEAB-6C2D-BDAE543AA278}"/>
                </a:ext>
              </a:extLst>
            </p:cNvPr>
            <p:cNvSpPr/>
            <p:nvPr/>
          </p:nvSpPr>
          <p:spPr>
            <a:xfrm>
              <a:off x="4328999" y="7821062"/>
              <a:ext cx="1800000" cy="900000"/>
            </a:xfrm>
            <a:prstGeom prst="roundRect">
              <a:avLst/>
            </a:prstGeom>
            <a:solidFill>
              <a:srgbClr val="171748"/>
            </a:solidFill>
            <a:ln>
              <a:solidFill>
                <a:srgbClr val="1717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 Visiting Scientist Agreement (VSA) must be established + a relevant collaboration agreement must be attached</a:t>
              </a:r>
              <a:endParaRPr lang="da-DK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kstfelt 11">
            <a:extLst>
              <a:ext uri="{FF2B5EF4-FFF2-40B4-BE49-F238E27FC236}">
                <a16:creationId xmlns:a16="http://schemas.microsoft.com/office/drawing/2014/main" id="{F7732564-7357-FD4A-4262-D23EBBC1A706}"/>
              </a:ext>
            </a:extLst>
          </p:cNvPr>
          <p:cNvSpPr txBox="1"/>
          <p:nvPr/>
        </p:nvSpPr>
        <p:spPr>
          <a:xfrm>
            <a:off x="585639" y="165052"/>
            <a:ext cx="5894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Decision tree for guests and visitors at DTU</a:t>
            </a:r>
            <a:endParaRPr lang="da-D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5103A03F-09BE-40C1-CA52-23514BC724D0}"/>
              </a:ext>
            </a:extLst>
          </p:cNvPr>
          <p:cNvSpPr txBox="1"/>
          <p:nvPr/>
        </p:nvSpPr>
        <p:spPr>
          <a:xfrm>
            <a:off x="229425" y="10429051"/>
            <a:ext cx="637711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Employees of companies cannot be Visiting Scientists at DTU, and the VSA therefore does not apply to this group. If an employee of a company visits DTU as part of a specific research collaboration, a collaboration agreement must be in place. Regardless of whether the visit is part of a research collaboration or not, company employees can only be granted access to DTU as visitors.</a:t>
            </a:r>
            <a:endParaRPr lang="da-DK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456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TemplafySlideFormConfiguration><![CDATA[{"formFields":[],"formDataEntries":[]}]]></TemplafySlideFormConfiguration>
</file>

<file path=customXml/item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Props1.xml><?xml version="1.0" encoding="utf-8"?>
<ds:datastoreItem xmlns:ds="http://schemas.openxmlformats.org/officeDocument/2006/customXml" ds:itemID="{628E76CC-7256-4E5A-A55E-D71A5DBE4750}">
  <ds:schemaRefs/>
</ds:datastoreItem>
</file>

<file path=customXml/itemProps2.xml><?xml version="1.0" encoding="utf-8"?>
<ds:datastoreItem xmlns:ds="http://schemas.openxmlformats.org/officeDocument/2006/customXml" ds:itemID="{C814974B-90B7-43B8-B212-B7FDD6690C4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960</TotalTime>
  <Words>219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Bruun Andersen</dc:creator>
  <cp:lastModifiedBy>Kaya Marie Steensgaard Christensen</cp:lastModifiedBy>
  <cp:revision>32</cp:revision>
  <dcterms:created xsi:type="dcterms:W3CDTF">2025-10-22T08:10:47Z</dcterms:created>
  <dcterms:modified xsi:type="dcterms:W3CDTF">2026-06-17T08:21:09Z</dcterms:modified>
</cp:coreProperties>
</file>