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0" r:id="rId2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DD7EE"/>
    <a:srgbClr val="A6CAEC"/>
    <a:srgbClr val="98A5B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23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37C957-14DC-4203-8813-6C81B0FC9A61}" type="datetimeFigureOut">
              <a:rPr lang="da-DK" smtClean="0"/>
              <a:t>21-09-2026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8023C9-D65A-463B-B1E6-707D340B8234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177165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8023C9-D65A-463B-B1E6-707D340B8234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035465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A4DFF5-6FBB-5C14-D483-80B1B58032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84D48BD-E9A4-7C2B-8DFA-5827780996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da-D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D1CAC4-F723-517D-14CB-7DC1E7F4B0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ECD7B-BCE8-46A5-A881-D94C243DEACB}" type="datetimeFigureOut">
              <a:rPr lang="da-DK" smtClean="0"/>
              <a:t>21-09-2026</a:t>
            </a:fld>
            <a:endParaRPr 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10FF4E-426D-503F-A783-807CBB689A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57AC2A-81B8-6548-7299-15244C7F5C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6ED1A-68FC-46D7-99D6-85C2B2D2F7D7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381431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A542BB-44A0-106B-DCE2-3387C5D515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3F7479-460F-6FE9-B1C0-DDEC2FE340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A99494-1748-FA47-8541-8457AF9181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ECD7B-BCE8-46A5-A881-D94C243DEACB}" type="datetimeFigureOut">
              <a:rPr lang="da-DK" smtClean="0"/>
              <a:t>21-09-2026</a:t>
            </a:fld>
            <a:endParaRPr 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5EE5C5-6887-6AC4-6FC4-956C23CCE1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12DBB2-431A-1046-49A1-016637DE26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6ED1A-68FC-46D7-99D6-85C2B2D2F7D7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835330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971EC4-7A32-C9BC-FD53-BA962F0D8C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64CC88-DB2E-4E5C-189D-427DB3F1E3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2368E0-0806-F30B-701F-AB1481F457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ECD7B-BCE8-46A5-A881-D94C243DEACB}" type="datetimeFigureOut">
              <a:rPr lang="da-DK" smtClean="0"/>
              <a:t>21-09-2026</a:t>
            </a:fld>
            <a:endParaRPr 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3043C9-E1C1-CA62-133A-B325295105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93BA05-AB97-81FA-35E1-1BA23F678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6ED1A-68FC-46D7-99D6-85C2B2D2F7D7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10528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DBACEB-3B8E-CA69-2532-D344B99AE1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22F0B4-99CC-1C8C-AB59-DDB189EC79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646BA0-6B3B-1B77-A215-AD9B9BCA48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538F85-B608-5A5B-C40E-9EB5237577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ECD7B-BCE8-46A5-A881-D94C243DEACB}" type="datetimeFigureOut">
              <a:rPr lang="da-DK" smtClean="0"/>
              <a:t>21-09-2026</a:t>
            </a:fld>
            <a:endParaRPr lang="da-D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479102-9C11-D145-D142-B1A14FE295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0DD907-4CCE-F9FD-E3CF-636D792CD2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6ED1A-68FC-46D7-99D6-85C2B2D2F7D7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062437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0A2010-FACF-D449-B92D-80BD108191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275949-AE42-B232-0629-B8A07931CC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30CF8E7-82BB-3C0E-AA24-FFB905D407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6421466-B80D-B3AB-1789-FFEF739EB99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91A5157-63E1-F786-3075-F88E697F35A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4DD918E-BD9B-7825-805F-8D008D853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ECD7B-BCE8-46A5-A881-D94C243DEACB}" type="datetimeFigureOut">
              <a:rPr lang="da-DK" smtClean="0"/>
              <a:t>21-09-2026</a:t>
            </a:fld>
            <a:endParaRPr lang="da-DK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21314B9-307B-2ACD-2D8F-4DDAB278E7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488FFFB-57A8-24BB-5166-23DC1050CE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6ED1A-68FC-46D7-99D6-85C2B2D2F7D7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475471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EB5F2-BFC0-369B-EFEA-FF0B1248B0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B306D1E-A612-4EDD-F6EB-96BC33B3F5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ECD7B-BCE8-46A5-A881-D94C243DEACB}" type="datetimeFigureOut">
              <a:rPr lang="da-DK" smtClean="0"/>
              <a:t>21-09-2026</a:t>
            </a:fld>
            <a:endParaRPr lang="da-DK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281A736-8A23-4549-8DAF-B0445D8E0B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0FF675-B67A-8973-645C-56E76C9C52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6ED1A-68FC-46D7-99D6-85C2B2D2F7D7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679170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B421400-5AC9-55A2-83E9-04365F3E80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ECD7B-BCE8-46A5-A881-D94C243DEACB}" type="datetimeFigureOut">
              <a:rPr lang="da-DK" smtClean="0"/>
              <a:t>21-09-2026</a:t>
            </a:fld>
            <a:endParaRPr lang="da-DK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45117CC-9186-AF8F-A62A-B7C023077E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4E99B5-D760-1F60-F066-C78FE1F286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6ED1A-68FC-46D7-99D6-85C2B2D2F7D7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49883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E821B5-55AA-E1BE-45B2-4D94584855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2DCB2D-8A6B-F6BC-C031-A2CE57B95D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F2FC22-0664-1C92-75DE-EB9FCF8BA7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A85B96-B17B-1F9A-F358-3FACA5A8D3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ECD7B-BCE8-46A5-A881-D94C243DEACB}" type="datetimeFigureOut">
              <a:rPr lang="da-DK" smtClean="0"/>
              <a:t>21-09-2026</a:t>
            </a:fld>
            <a:endParaRPr lang="da-D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82BD81-288A-F9E7-E0C8-AC16E4042D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18B14C-25A9-1D62-C96C-98ADFB134A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6ED1A-68FC-46D7-99D6-85C2B2D2F7D7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27914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57A750-F7E1-9301-99C2-FCC448411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5ED33F1-4C7E-BB50-A60E-B7D16DB0BF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099AF7-0BA8-EB5C-C790-107F7D83F2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7AD86D-76B1-01A1-C334-B32C61810E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ECD7B-BCE8-46A5-A881-D94C243DEACB}" type="datetimeFigureOut">
              <a:rPr lang="da-DK" smtClean="0"/>
              <a:t>21-09-2026</a:t>
            </a:fld>
            <a:endParaRPr lang="da-D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05CD98-22B1-5888-FA3D-1059AC60D6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4AF401-44C5-56F5-13DB-F03AD8E884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6ED1A-68FC-46D7-99D6-85C2B2D2F7D7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191737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312DBD-85FC-520D-FCA6-C5C4ED9B5B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408834-69EA-EC02-5794-E1E207DBFD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6C0495-631D-BEB9-9371-FE93FFE87D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ECD7B-BCE8-46A5-A881-D94C243DEACB}" type="datetimeFigureOut">
              <a:rPr lang="da-DK" smtClean="0"/>
              <a:t>21-09-2026</a:t>
            </a:fld>
            <a:endParaRPr 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3C42FF-10DB-15EA-DA53-058F5542C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E2B271-F8E5-8BD9-9433-2FE3637879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6ED1A-68FC-46D7-99D6-85C2B2D2F7D7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612544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416BD68-DE72-7871-6F96-E19001D79E7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51C34A-FFAA-7D37-024F-C0B9FE5972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A19F8E-F5C1-9C94-4810-E5869B4705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ECD7B-BCE8-46A5-A881-D94C243DEACB}" type="datetimeFigureOut">
              <a:rPr lang="da-DK" smtClean="0"/>
              <a:t>21-09-2026</a:t>
            </a:fld>
            <a:endParaRPr 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48F20E-F502-E53F-79F5-A7E3277A6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768E2B-8519-DCD7-7672-8CB7E31C7B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6ED1A-68FC-46D7-99D6-85C2B2D2F7D7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642926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4F4E977-F1B2-23AC-4B2D-575F7DD0AD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281C2A-EE18-FDCD-3D6C-43FE861D24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8333F2-1C6A-6BE9-3960-A40A46EA80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94ECD7B-BCE8-46A5-A881-D94C243DEACB}" type="datetimeFigureOut">
              <a:rPr lang="da-DK" smtClean="0"/>
              <a:t>21-09-2026</a:t>
            </a:fld>
            <a:endParaRPr 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F4600C-420B-CC69-A383-2FE1BEACB7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149F54-4FAF-7683-CC6E-3B3C089799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666ED1A-68FC-46D7-99D6-85C2B2D2F7D7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84148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8D4BFB5B-7528-DA85-2734-6C18F39C633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45282228"/>
              </p:ext>
            </p:extLst>
          </p:nvPr>
        </p:nvGraphicFramePr>
        <p:xfrm>
          <a:off x="838200" y="1964317"/>
          <a:ext cx="10515604" cy="5128409"/>
        </p:xfrm>
        <a:graphic>
          <a:graphicData uri="http://schemas.openxmlformats.org/drawingml/2006/table">
            <a:tbl>
              <a:tblPr firstRow="1" bandRow="1"/>
              <a:tblGrid>
                <a:gridCol w="1981912">
                  <a:extLst>
                    <a:ext uri="{9D8B030D-6E8A-4147-A177-3AD203B41FA5}">
                      <a16:colId xmlns:a16="http://schemas.microsoft.com/office/drawing/2014/main" val="2211943053"/>
                    </a:ext>
                  </a:extLst>
                </a:gridCol>
                <a:gridCol w="2260771">
                  <a:extLst>
                    <a:ext uri="{9D8B030D-6E8A-4147-A177-3AD203B41FA5}">
                      <a16:colId xmlns:a16="http://schemas.microsoft.com/office/drawing/2014/main" val="2488778330"/>
                    </a:ext>
                  </a:extLst>
                </a:gridCol>
                <a:gridCol w="2099145">
                  <a:extLst>
                    <a:ext uri="{9D8B030D-6E8A-4147-A177-3AD203B41FA5}">
                      <a16:colId xmlns:a16="http://schemas.microsoft.com/office/drawing/2014/main" val="2196255198"/>
                    </a:ext>
                  </a:extLst>
                </a:gridCol>
                <a:gridCol w="2083242">
                  <a:extLst>
                    <a:ext uri="{9D8B030D-6E8A-4147-A177-3AD203B41FA5}">
                      <a16:colId xmlns:a16="http://schemas.microsoft.com/office/drawing/2014/main" val="1893381947"/>
                    </a:ext>
                  </a:extLst>
                </a:gridCol>
                <a:gridCol w="2090534">
                  <a:extLst>
                    <a:ext uri="{9D8B030D-6E8A-4147-A177-3AD203B41FA5}">
                      <a16:colId xmlns:a16="http://schemas.microsoft.com/office/drawing/2014/main" val="1026014497"/>
                    </a:ext>
                  </a:extLst>
                </a:gridCol>
              </a:tblGrid>
              <a:tr h="585620"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1100" b="0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Direktør </a:t>
                      </a:r>
                      <a:endParaRPr lang="da-DK" sz="1100" b="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1100" b="0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Jakob Fritz Hansen</a:t>
                      </a:r>
                      <a:endParaRPr lang="da-DK" sz="1100" b="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3660" marR="83660" marT="41830" marB="4183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a-DK"/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da-DK" sz="1100" b="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3660" marR="83660" marT="41830" marB="4183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1935390"/>
                  </a:ext>
                </a:extLst>
              </a:tr>
              <a:tr h="3869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buNone/>
                      </a:pPr>
                      <a:endParaRPr lang="da-DK" sz="1100" kern="10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3660" marR="83660" marT="41830" marB="4183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buNone/>
                      </a:pPr>
                      <a:endParaRPr lang="da-DK" sz="1100" kern="1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3660" marR="83660" marT="41830" marB="4183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buNone/>
                      </a:pPr>
                      <a:endParaRPr lang="da-DK" sz="1100" kern="1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3660" marR="83660" marT="41830" marB="4183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buNone/>
                      </a:pPr>
                      <a:endParaRPr lang="da-DK" sz="1100" kern="100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3660" marR="83660" marT="41830" marB="4183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buNone/>
                      </a:pPr>
                      <a:endParaRPr lang="da-DK" sz="1100" kern="1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3660" marR="83660" marT="41830" marB="4183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2163085"/>
                  </a:ext>
                </a:extLst>
              </a:tr>
              <a:tr h="5577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buNone/>
                      </a:pPr>
                      <a:endParaRPr lang="da-DK" sz="1100" kern="10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3660" marR="83660" marT="41830" marB="4183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1100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Sekretariat</a:t>
                      </a:r>
                      <a:endParaRPr lang="da-DK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1100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Angela Silke Petersen</a:t>
                      </a:r>
                    </a:p>
                  </a:txBody>
                  <a:tcPr marL="83660" marR="83660" marT="41830" marB="4183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1100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Forskningssikkerhed og -integritet</a:t>
                      </a:r>
                      <a:endParaRPr lang="da-DK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1100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Jakob Fritz Hansen</a:t>
                      </a:r>
                      <a:endParaRPr lang="da-DK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3660" marR="83660" marT="41830" marB="4183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buNone/>
                      </a:pPr>
                      <a:endParaRPr lang="da-DK" sz="1100" kern="1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3660" marR="83660" marT="41830" marB="4183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buNone/>
                      </a:pPr>
                      <a:endParaRPr lang="da-DK" sz="1100" kern="1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3660" marR="83660" marT="41830" marB="4183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1703488"/>
                  </a:ext>
                </a:extLst>
              </a:tr>
              <a:tr h="31434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buNone/>
                      </a:pPr>
                      <a:endParaRPr lang="da-DK" sz="1100" kern="10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3660" marR="83660" marT="41830" marB="4183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buNone/>
                      </a:pPr>
                      <a:endParaRPr lang="da-DK" sz="1100" kern="10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3660" marR="83660" marT="41830" marB="4183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buNone/>
                      </a:pPr>
                      <a:endParaRPr lang="da-DK" sz="1100" kern="1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3660" marR="83660" marT="41830" marB="4183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buNone/>
                      </a:pPr>
                      <a:endParaRPr lang="da-DK" sz="1100" kern="1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3660" marR="83660" marT="41830" marB="4183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buNone/>
                      </a:pPr>
                      <a:endParaRPr lang="da-DK" sz="1100" kern="10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3660" marR="83660" marT="41830" marB="4183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3681632"/>
                  </a:ext>
                </a:extLst>
              </a:tr>
              <a:tr h="5577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1100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DTU Bibliotek</a:t>
                      </a:r>
                      <a:endParaRPr lang="da-DK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1100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Gitte Bruun Jensen </a:t>
                      </a:r>
                      <a:endParaRPr lang="da-DK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3660" marR="83660" marT="41830" marB="4183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1100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Forskning</a:t>
                      </a:r>
                      <a:br>
                        <a:rPr lang="da-DK" sz="1100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da-DK" sz="1100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Lone Falsig Hansen </a:t>
                      </a:r>
                      <a:endParaRPr lang="da-DK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3660" marR="83660" marT="41830" marB="4183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Jura &amp; Tech Trans</a:t>
                      </a:r>
                      <a:endParaRPr lang="da-DK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Jes Herbert</a:t>
                      </a:r>
                      <a:endParaRPr lang="da-DK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3660" marR="83660" marT="41830" marB="4183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1100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Partnerskaber</a:t>
                      </a:r>
                      <a:endParaRPr lang="da-DK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1100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Jan Molzen</a:t>
                      </a:r>
                      <a:endParaRPr lang="da-DK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3660" marR="83660" marT="41830" marB="4183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11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Rådgivning, forsvar og samfundssikkerhed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11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Kasper Dam Schultz</a:t>
                      </a:r>
                    </a:p>
                  </a:txBody>
                  <a:tcPr marL="83660" marR="83660" marT="41830" marB="4183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163579"/>
                  </a:ext>
                </a:extLst>
              </a:tr>
              <a:tr h="33928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1100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Informationsressourcer</a:t>
                      </a:r>
                      <a:endParaRPr lang="da-DK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3660" marR="83660" marT="41830" marB="4183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1100" kern="1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Ansøgningsstøtte</a:t>
                      </a:r>
                      <a:endParaRPr lang="da-DK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3660" marR="83660" marT="41830" marB="4183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1100" kern="1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Kontrakter</a:t>
                      </a:r>
                      <a:endParaRPr lang="da-DK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3660" marR="83660" marT="41830" marB="4183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1100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Internationale alliancer</a:t>
                      </a:r>
                      <a:endParaRPr lang="da-DK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3660" marR="83660" marT="41830" marB="4183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100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+mn-ea"/>
                          <a:cs typeface="Times New Roman" panose="02020603050405020304" pitchFamily="18" charset="0"/>
                        </a:rPr>
                        <a:t>Forskningsbaseret myndighedsbetjening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a-DK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3660" marR="83660" marT="41830" marB="4183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5457110"/>
                  </a:ext>
                </a:extLst>
              </a:tr>
              <a:tr h="33928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1100" kern="1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Open Science</a:t>
                      </a:r>
                      <a:endParaRPr lang="da-DK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3660" marR="83660" marT="41830" marB="4183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1100" kern="1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Fondsdialog</a:t>
                      </a:r>
                      <a:endParaRPr lang="da-DK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3660" marR="83660" marT="41830" marB="4183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1100" kern="1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GDPR </a:t>
                      </a:r>
                      <a:endParaRPr lang="da-DK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3660" marR="83660" marT="41830" marB="4183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1100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Regionalisering</a:t>
                      </a:r>
                      <a:endParaRPr lang="da-DK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3660" marR="83660" marT="41830" marB="4183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100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+mn-ea"/>
                          <a:cs typeface="Times New Roman" panose="02020603050405020304" pitchFamily="18" charset="0"/>
                        </a:rPr>
                        <a:t>Tværgående centre </a:t>
                      </a:r>
                    </a:p>
                  </a:txBody>
                  <a:tcPr marL="83660" marR="83660" marT="41830" marB="4183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4667843"/>
                  </a:ext>
                </a:extLst>
              </a:tr>
              <a:tr h="33928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1100" kern="1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Forskningsregistrering</a:t>
                      </a:r>
                      <a:endParaRPr lang="da-DK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3660" marR="83660" marT="41830" marB="4183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1100" kern="1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EU-koordination</a:t>
                      </a:r>
                      <a:endParaRPr lang="da-DK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3660" marR="83660" marT="41830" marB="4183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1100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Koncernjura (</a:t>
                      </a:r>
                      <a:r>
                        <a:rPr lang="da-DK" sz="1100" kern="1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Aktindsigt etc.)</a:t>
                      </a:r>
                      <a:endParaRPr lang="da-DK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3660" marR="83660" marT="41830" marB="4183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1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da-DK" sz="1100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Erhvervspartnerskaber</a:t>
                      </a:r>
                      <a:endParaRPr lang="da-DK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3660" marR="83660" marT="41830" marB="4183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100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+mn-ea"/>
                          <a:cs typeface="Times New Roman" panose="02020603050405020304" pitchFamily="18" charset="0"/>
                        </a:rPr>
                        <a:t>Forskningsinfrastruktur / DANA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da-DK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3660" marR="83660" marT="41830" marB="4183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5419389"/>
                  </a:ext>
                </a:extLst>
              </a:tr>
              <a:tr h="33928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1100" kern="1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MediaLab</a:t>
                      </a:r>
                      <a:endParaRPr lang="da-DK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3660" marR="83660" marT="41830" marB="4183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1100" kern="1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Teknisk Universitetshospital (sekr)</a:t>
                      </a:r>
                      <a:endParaRPr lang="da-DK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3660" marR="83660" marT="41830" marB="4183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11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Whistleblower</a:t>
                      </a:r>
                    </a:p>
                  </a:txBody>
                  <a:tcPr marL="83660" marR="83660" marT="41830" marB="4183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da-DK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3660" marR="83660" marT="41830" marB="4183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da-DK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3660" marR="83660" marT="41830" marB="4183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0073493"/>
                  </a:ext>
                </a:extLst>
              </a:tr>
              <a:tr h="33928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1100" kern="1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Bibliotekssale</a:t>
                      </a:r>
                      <a:endParaRPr lang="da-DK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3660" marR="83660" marT="41830" marB="4183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1100" kern="1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Forskningsetik</a:t>
                      </a:r>
                      <a:endParaRPr lang="da-DK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3660" marR="83660" marT="41830" marB="4183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1100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Kommercialisering</a:t>
                      </a:r>
                      <a:endParaRPr lang="da-DK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3660" marR="83660" marT="41830" marB="4183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da-DK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3660" marR="83660" marT="41830" marB="4183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da-DK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3660" marR="83660" marT="41830" marB="4183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8789389"/>
                  </a:ext>
                </a:extLst>
              </a:tr>
            </a:tbl>
          </a:graphicData>
        </a:graphic>
      </p:graphicFrame>
      <p:sp>
        <p:nvSpPr>
          <p:cNvPr id="6" name="Tekstfelt 4">
            <a:extLst>
              <a:ext uri="{FF2B5EF4-FFF2-40B4-BE49-F238E27FC236}">
                <a16:creationId xmlns:a16="http://schemas.microsoft.com/office/drawing/2014/main" id="{27CA954C-EABB-6796-A0EA-8AA2420EF96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739632" y="815540"/>
            <a:ext cx="6712735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a-DK" sz="2400" b="1" dirty="0"/>
              <a:t>Afdeling for Forskning, Rådgivning &amp; Innovation (AFRI)</a:t>
            </a:r>
          </a:p>
        </p:txBody>
      </p:sp>
    </p:spTree>
    <p:extLst>
      <p:ext uri="{BB962C8B-B14F-4D97-AF65-F5344CB8AC3E}">
        <p14:creationId xmlns:p14="http://schemas.microsoft.com/office/powerpoint/2010/main" val="34293771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90</Words>
  <Application>Microsoft Office PowerPoint</Application>
  <PresentationFormat>Widescreen</PresentationFormat>
  <Paragraphs>38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Afdeling for Forskning, Rådgivning &amp; Innovation (AFRI)</vt:lpstr>
    </vt:vector>
  </TitlesOfParts>
  <Company>Technical University of Denmark - DTU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Jakob Fritz Hansen</dc:creator>
  <cp:lastModifiedBy>Katarina Wittrup Nielsen</cp:lastModifiedBy>
  <cp:revision>11</cp:revision>
  <dcterms:created xsi:type="dcterms:W3CDTF">2026-04-01T08:30:43Z</dcterms:created>
  <dcterms:modified xsi:type="dcterms:W3CDTF">2026-09-21T08:22:08Z</dcterms:modified>
</cp:coreProperties>
</file>