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62" r:id="rId12"/>
  </p:sldMasterIdLst>
  <p:notesMasterIdLst>
    <p:notesMasterId r:id="rId22"/>
  </p:notesMasterIdLst>
  <p:handoutMasterIdLst>
    <p:handoutMasterId r:id="rId23"/>
  </p:handoutMasterIdLst>
  <p:sldIdLst>
    <p:sldId id="256" r:id="rId13"/>
    <p:sldId id="260" r:id="rId14"/>
    <p:sldId id="257" r:id="rId15"/>
    <p:sldId id="266" r:id="rId16"/>
    <p:sldId id="261" r:id="rId17"/>
    <p:sldId id="262" r:id="rId18"/>
    <p:sldId id="263" r:id="rId19"/>
    <p:sldId id="264" r:id="rId20"/>
    <p:sldId id="265" r:id="rId21"/>
  </p:sldIdLst>
  <p:sldSz cx="12190413" cy="6858000"/>
  <p:notesSz cx="6858000" cy="9144000"/>
  <p:embeddedFontLst>
    <p:embeddedFont>
      <p:font typeface="Verdana" panose="020B0604030504040204" pitchFamily="34" charset="0"/>
      <p:regular r:id="rId24"/>
      <p:bold r:id="rId25"/>
      <p:italic r:id="rId26"/>
      <p:boldItalic r:id="rId27"/>
    </p:embeddedFont>
  </p:embeddedFontLst>
  <p:custDataLst>
    <p:tags r:id="rId28"/>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C7634"/>
    <a:srgbClr val="F6D04D"/>
    <a:srgbClr val="171748"/>
    <a:srgbClr val="1FD082"/>
    <a:srgbClr val="2F3EEA"/>
    <a:srgbClr val="990000"/>
    <a:srgbClr val="000000"/>
    <a:srgbClr val="FF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589" autoAdjust="0"/>
  </p:normalViewPr>
  <p:slideViewPr>
    <p:cSldViewPr showGuides="1">
      <p:cViewPr varScale="1">
        <p:scale>
          <a:sx n="58" d="100"/>
          <a:sy n="58" d="100"/>
        </p:scale>
        <p:origin x="988" y="48"/>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font" Target="fonts/font2.fntdata"/><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handoutMaster" Target="handoutMasters/handoutMaster1.xml"/><Relationship Id="rId28" Type="http://schemas.openxmlformats.org/officeDocument/2006/relationships/tags" Target="tags/tag1.xml"/><Relationship Id="rId10" Type="http://schemas.openxmlformats.org/officeDocument/2006/relationships/customXml" Target="../customXml/item10.xml"/><Relationship Id="rId19" Type="http://schemas.openxmlformats.org/officeDocument/2006/relationships/slide" Target="slides/slide7.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100540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2</a:t>
            </a:fld>
            <a:endParaRPr lang="da-DK" dirty="0"/>
          </a:p>
        </p:txBody>
      </p:sp>
    </p:spTree>
    <p:extLst>
      <p:ext uri="{BB962C8B-B14F-4D97-AF65-F5344CB8AC3E}">
        <p14:creationId xmlns:p14="http://schemas.microsoft.com/office/powerpoint/2010/main" val="1357400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step that has been pre-selected as the next step remains, and the appropriate time is inserted. The rest of "5" is deleted.</a:t>
            </a:r>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135639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Minimum four people in each group</a:t>
            </a:r>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4</a:t>
            </a:fld>
            <a:endParaRPr lang="da-DK" dirty="0"/>
          </a:p>
        </p:txBody>
      </p:sp>
    </p:spTree>
    <p:extLst>
      <p:ext uri="{BB962C8B-B14F-4D97-AF65-F5344CB8AC3E}">
        <p14:creationId xmlns:p14="http://schemas.microsoft.com/office/powerpoint/2010/main" val="634805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Everyone gets a set of cards and chooses three cards that say something about their personal experience with diversity, equality, and inclusion. The statements on the cards are both negatively and positively worded. You add your own interpretation by, for example, stating that you experience the opposite of the formulated statement.</a:t>
            </a:r>
          </a:p>
          <a:p>
            <a:r>
              <a:rPr lang="en-US" sz="2800" dirty="0"/>
              <a:t>There are different methods to select the three cards:</a:t>
            </a:r>
          </a:p>
          <a:p>
            <a:pPr>
              <a:buFont typeface="Arial" panose="020B0604020202020204" pitchFamily="34" charset="0"/>
              <a:buChar char="•"/>
            </a:pPr>
            <a:r>
              <a:rPr lang="en-US" sz="2800" dirty="0"/>
              <a:t>Some prefer to brainstorm individually before looking at the card statements,</a:t>
            </a:r>
          </a:p>
          <a:p>
            <a:pPr>
              <a:buFont typeface="Arial" panose="020B0604020202020204" pitchFamily="34" charset="0"/>
              <a:buChar char="•"/>
            </a:pPr>
            <a:r>
              <a:rPr lang="en-US" sz="2800" dirty="0"/>
              <a:t>Some prefer to lay all the cards out on the table, and</a:t>
            </a:r>
          </a:p>
          <a:p>
            <a:pPr>
              <a:buFont typeface="Arial" panose="020B0604020202020204" pitchFamily="34" charset="0"/>
              <a:buChar char="•"/>
            </a:pPr>
            <a:r>
              <a:rPr lang="en-US" sz="2800" dirty="0"/>
              <a:t>Some prefer to choose cards as they go through the pile, ultimately selecting the three most important ones.</a:t>
            </a:r>
          </a:p>
          <a:p>
            <a:r>
              <a:rPr lang="en-US" sz="2800" dirty="0"/>
              <a:t>There are three rounds, where participants take turns sharing their cards (one per round) and elaborating on why they chose them. The others in the group can ask questions (without judging or discussing).</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5</a:t>
            </a:fld>
            <a:endParaRPr lang="da-DK" dirty="0"/>
          </a:p>
        </p:txBody>
      </p:sp>
    </p:spTree>
    <p:extLst>
      <p:ext uri="{BB962C8B-B14F-4D97-AF65-F5344CB8AC3E}">
        <p14:creationId xmlns:p14="http://schemas.microsoft.com/office/powerpoint/2010/main" val="3281508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2800" dirty="0"/>
              <a:t>Each participant is given the document “Own Reflection," which is filled out individually and not shared.</a:t>
            </a:r>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6</a:t>
            </a:fld>
            <a:endParaRPr lang="da-DK" dirty="0"/>
          </a:p>
        </p:txBody>
      </p:sp>
    </p:spTree>
    <p:extLst>
      <p:ext uri="{BB962C8B-B14F-4D97-AF65-F5344CB8AC3E}">
        <p14:creationId xmlns:p14="http://schemas.microsoft.com/office/powerpoint/2010/main" val="1806322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Participants pair up two by two. The " Dialogue Framework" is handed out to everyone.</a:t>
            </a:r>
          </a:p>
          <a:p>
            <a:r>
              <a:rPr lang="en-US" sz="2800" dirty="0"/>
              <a:t>The groups take turns asking about themes based on the "Dialogue Framework".</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7</a:t>
            </a:fld>
            <a:endParaRPr lang="da-DK" dirty="0"/>
          </a:p>
        </p:txBody>
      </p:sp>
    </p:spTree>
    <p:extLst>
      <p:ext uri="{BB962C8B-B14F-4D97-AF65-F5344CB8AC3E}">
        <p14:creationId xmlns:p14="http://schemas.microsoft.com/office/powerpoint/2010/main" val="3944650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the "Summary Sheet" to each group. (5 minutes per group presentation)</a:t>
            </a:r>
            <a:endParaRPr lang="da-DK"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8</a:t>
            </a:fld>
            <a:endParaRPr lang="da-DK" dirty="0"/>
          </a:p>
        </p:txBody>
      </p:sp>
    </p:spTree>
    <p:extLst>
      <p:ext uri="{BB962C8B-B14F-4D97-AF65-F5344CB8AC3E}">
        <p14:creationId xmlns:p14="http://schemas.microsoft.com/office/powerpoint/2010/main" val="3963820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 the next step you have chosen (see under process, 5 A-E).</a:t>
            </a:r>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9</a:t>
            </a:fld>
            <a:endParaRPr lang="da-DK" dirty="0"/>
          </a:p>
        </p:txBody>
      </p:sp>
    </p:spTree>
    <p:extLst>
      <p:ext uri="{BB962C8B-B14F-4D97-AF65-F5344CB8AC3E}">
        <p14:creationId xmlns:p14="http://schemas.microsoft.com/office/powerpoint/2010/main" val="2741472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6"/>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FC7634"/>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solidFill>
                  <a:schemeClr val="bg1"/>
                </a:solidFill>
              </a:defRPr>
            </a:lvl1pPr>
          </a:lstStyle>
          <a:p>
            <a:r>
              <a:rPr lang="en-GB"/>
              <a:t>Titel</a:t>
            </a:r>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5" name="Date Placeholder 4">
            <a:extLst>
              <a:ext uri="{FF2B5EF4-FFF2-40B4-BE49-F238E27FC236}">
                <a16:creationId xmlns:a16="http://schemas.microsoft.com/office/drawing/2014/main" id="{389654E3-8C97-7C79-5D4F-2B98E799C9E3}"/>
              </a:ext>
            </a:extLst>
          </p:cNvPr>
          <p:cNvSpPr>
            <a:spLocks noGrp="1"/>
          </p:cNvSpPr>
          <p:nvPr>
            <p:ph type="dt" sz="half" idx="18"/>
          </p:nvPr>
        </p:nvSpPr>
        <p:spPr/>
        <p:txBody>
          <a:bodyPr/>
          <a:lstStyle/>
          <a:p>
            <a:r>
              <a:rPr lang="en-GB"/>
              <a:t>Dato</a:t>
            </a:r>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rgbClr val="FC7634"/>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en-GB"/>
              <a:t>Dato</a:t>
            </a:r>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C7634"/>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en-GB"/>
              <a:t>Dato</a:t>
            </a:r>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5C8B6288-E3A4-25D7-4A73-88CD67FC644A}"/>
              </a:ext>
            </a:extLst>
          </p:cNvPr>
          <p:cNvSpPr>
            <a:spLocks noGrp="1"/>
          </p:cNvSpPr>
          <p:nvPr>
            <p:ph type="dt" sz="half" idx="18"/>
          </p:nvPr>
        </p:nvSpPr>
        <p:spPr/>
        <p:txBody>
          <a:bodyPr/>
          <a:lstStyle/>
          <a:p>
            <a:r>
              <a:rPr lang="en-GB"/>
              <a:t>Dato</a:t>
            </a:r>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E65F6643-3F1A-C522-8B10-AAA4126632AB}"/>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US"/>
              <a:t>Click to edit Master title style</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r>
              <a:rPr lang="en-GB"/>
              <a:t>Titel</a:t>
            </a:r>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58306A58-3FFC-AF7F-632E-13C006F10686}"/>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415057320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42094E2B-D4AD-C3AB-889B-170180697282}"/>
              </a:ext>
            </a:extLst>
          </p:cNvPr>
          <p:cNvSpPr>
            <a:spLocks noGrp="1"/>
          </p:cNvSpPr>
          <p:nvPr>
            <p:ph type="dt" sz="half" idx="17"/>
          </p:nvPr>
        </p:nvSpPr>
        <p:spPr/>
        <p:txBody>
          <a:bodyPr/>
          <a:lstStyle/>
          <a:p>
            <a:r>
              <a:rPr lang="en-GB"/>
              <a:t>Dato</a:t>
            </a:r>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31BAEEAF-FCEB-199C-0717-FEF6150710A2}"/>
              </a:ext>
            </a:extLst>
          </p:cNvPr>
          <p:cNvSpPr>
            <a:spLocks noGrp="1"/>
          </p:cNvSpPr>
          <p:nvPr>
            <p:ph type="dt" sz="half" idx="17"/>
          </p:nvPr>
        </p:nvSpPr>
        <p:spPr/>
        <p:txBody>
          <a:bodyPr/>
          <a:lstStyle/>
          <a:p>
            <a:r>
              <a:rPr lang="en-GB"/>
              <a:t>Dato</a:t>
            </a:r>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US" dirty="0"/>
              <a:t>Click to add title one line</a:t>
            </a:r>
            <a:endParaRPr lang="en-GB" dirty="0"/>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US"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US"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5" name="Date Placeholder 4">
            <a:extLst>
              <a:ext uri="{FF2B5EF4-FFF2-40B4-BE49-F238E27FC236}">
                <a16:creationId xmlns:a16="http://schemas.microsoft.com/office/drawing/2014/main" id="{59AD88DD-5B30-3D5A-E7F4-7747CDBAC693}"/>
              </a:ext>
            </a:extLst>
          </p:cNvPr>
          <p:cNvSpPr>
            <a:spLocks noGrp="1"/>
          </p:cNvSpPr>
          <p:nvPr>
            <p:ph type="dt" sz="half" idx="25"/>
          </p:nvPr>
        </p:nvSpPr>
        <p:spPr/>
        <p:txBody>
          <a:bodyPr/>
          <a:lstStyle/>
          <a:p>
            <a:r>
              <a:rPr lang="en-GB"/>
              <a:t>Dato</a:t>
            </a:r>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US"/>
              <a:t>Click to edit Master title style</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3" name="Date Placeholder 2">
            <a:extLst>
              <a:ext uri="{FF2B5EF4-FFF2-40B4-BE49-F238E27FC236}">
                <a16:creationId xmlns:a16="http://schemas.microsoft.com/office/drawing/2014/main" id="{775A6BE9-F41E-A57E-0BF2-0A6E1F1952A4}"/>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4A4FFBD5-0449-5A5E-DE23-2C203FBBEF98}"/>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C7634"/>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5590800" y="6541200"/>
            <a:ext cx="5497200" cy="316800"/>
          </a:xfrm>
          <a:prstGeom prst="rect">
            <a:avLst/>
          </a:prstGeom>
        </p:spPr>
        <p:txBody>
          <a:bodyPr vert="horz" lIns="0" tIns="0" rIns="0" bIns="0" rtlCol="0" anchor="ctr" anchorCtr="0"/>
          <a:lstStyle>
            <a:lvl1pPr algn="r">
              <a:spcBef>
                <a:spcPts val="0"/>
              </a:spcBef>
              <a:defRPr sz="700" b="0">
                <a:solidFill>
                  <a:schemeClr val="bg1"/>
                </a:solidFill>
                <a:latin typeface="+mn-lt"/>
              </a:defRPr>
            </a:lvl1pPr>
          </a:lstStyle>
          <a:p>
            <a:r>
              <a:rPr lang="da-DK"/>
              <a:t>Titel</a:t>
            </a:r>
            <a:endParaRPr lang="da-DK"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j-lt"/>
              </a:defRPr>
            </a:lvl1pPr>
          </a:lstStyle>
          <a:p>
            <a:fld id="{103EA872-A674-449B-A120-B97244F8E91D}" type="slidenum">
              <a:rPr lang="da-DK" smtClean="0"/>
              <a:pPr/>
              <a:t>‹#›</a:t>
            </a:fld>
            <a:endParaRPr lang="da-DK"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dirty="0"/>
              <a:t>Click to edit Master title style</a:t>
            </a:r>
            <a:endParaRPr lang="da-DK"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3676" name="text" descr="{&quot;templafy&quot;:{&quot;type&quot;:&quot;text&quot;,&quot;binding&quot;:&quot;UserProfile.Offices.Workarea_{{DocumentLanguage}}&quot;}}" title="UserProfile.Offices.Workarea_{{DocumentLanguage}}"/>
          <p:cNvSpPr>
            <a:spLocks noChangeArrowheads="1"/>
          </p:cNvSpPr>
          <p:nvPr userDrawn="1"/>
        </p:nvSpPr>
        <p:spPr bwMode="auto">
          <a:xfrm>
            <a:off x="1774726" y="6541200"/>
            <a:ext cx="3397071" cy="316800"/>
          </a:xfrm>
          <a:prstGeom prst="rect">
            <a:avLst/>
          </a:prstGeom>
          <a:noFill/>
          <a:ln>
            <a:noFill/>
          </a:ln>
        </p:spPr>
        <p:txBody>
          <a:bodyPr lIns="0" tIns="0" rIns="0" bIns="0" anchor="ctr" anchorCtr="0"/>
          <a:lstStyle/>
          <a:p>
            <a:pPr algn="l" eaLnBrk="0" hangingPunct="0">
              <a:spcBef>
                <a:spcPct val="0"/>
              </a:spcBef>
            </a:pPr>
            <a:r>
              <a:rPr lang="da-DK" sz="700" b="1" kern="1200" dirty="0">
                <a:solidFill>
                  <a:srgbClr val="FFFFFF"/>
                </a:solidFill>
                <a:effectLst/>
                <a:latin typeface="+mj-lt"/>
                <a:ea typeface="ＭＳ Ｐゴシック" panose="020B0600070205080204" pitchFamily="34" charset="-128"/>
                <a:cs typeface="+mn-cs"/>
              </a:rPr>
              <a:t>Danmarks Tekniske Universitet</a:t>
            </a:r>
            <a:endParaRPr lang="da-DK" sz="700" b="1" dirty="0">
              <a:solidFill>
                <a:schemeClr val="bg1"/>
              </a:solidFill>
              <a:latin typeface="+mj-lt"/>
            </a:endParaRPr>
          </a:p>
        </p:txBody>
      </p:sp>
      <p:sp>
        <p:nvSpPr>
          <p:cNvPr id="5" name="date" descr="{&quot;templafy&quot;:{&quot;type&quot;:&quot;date&quot;,&quot;binding&quot;:&quot;Form.Date&quot;,&quot;format&quot;:&quot;{{DateFormats.GeneralDate}}&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da-DK" sz="700" b="1" i="0" u="none" strike="noStrike" cap="none" normalizeH="0" baseline="0" dirty="0">
              <a:ln>
                <a:noFill/>
              </a:ln>
              <a:solidFill>
                <a:schemeClr val="bg1"/>
              </a:solidFill>
              <a:effectLst/>
              <a:latin typeface="+mn-lt"/>
              <a:ea typeface="ＭＳ Ｐゴシック" pitchFamily="-80" charset="-128"/>
            </a:endParaRP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6" name="Date Placeholder 5">
            <a:extLst>
              <a:ext uri="{FF2B5EF4-FFF2-40B4-BE49-F238E27FC236}">
                <a16:creationId xmlns:a16="http://schemas.microsoft.com/office/drawing/2014/main" id="{2C7BF58D-5873-05BF-C94A-0EFD3E1BF943}"/>
              </a:ext>
            </a:extLst>
          </p:cNvPr>
          <p:cNvSpPr>
            <a:spLocks noGrp="1"/>
          </p:cNvSpPr>
          <p:nvPr>
            <p:ph type="dt" sz="half" idx="2"/>
          </p:nvPr>
        </p:nvSpPr>
        <p:spPr>
          <a:xfrm>
            <a:off x="252000" y="6541200"/>
            <a:ext cx="1105200" cy="316800"/>
          </a:xfrm>
          <a:prstGeom prst="rect">
            <a:avLst/>
          </a:prstGeom>
        </p:spPr>
        <p:txBody>
          <a:bodyPr vert="horz" lIns="0" tIns="0" rIns="0" bIns="0" rtlCol="0" anchor="ctr"/>
          <a:lstStyle>
            <a:lvl1pPr algn="r">
              <a:defRPr sz="700" b="1">
                <a:solidFill>
                  <a:schemeClr val="bg1"/>
                </a:solidFill>
                <a:latin typeface="+mj-lt"/>
              </a:defRPr>
            </a:lvl1pPr>
          </a:lstStyle>
          <a:p>
            <a:r>
              <a:rPr lang="en-GB"/>
              <a:t>Dato</a:t>
            </a:r>
            <a:endParaRPr lang="en-GB" dirty="0"/>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p:txStyles>
    <p:titleStyle>
      <a:lvl1pPr algn="l" rtl="0" eaLnBrk="1" fontAlgn="base" hangingPunct="1">
        <a:spcBef>
          <a:spcPct val="0"/>
        </a:spcBef>
        <a:spcAft>
          <a:spcPct val="0"/>
        </a:spcAft>
        <a:defRPr sz="3000" b="1">
          <a:solidFill>
            <a:srgbClr val="000000"/>
          </a:solidFill>
          <a:latin typeface="Neo Sans Pro Medium" panose="020B0704030504040204" pitchFamily="34" charset="0"/>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cs typeface="+mn-cs"/>
        </a:defRPr>
      </a:lvl1pPr>
      <a:lvl2pPr marL="414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2pPr>
      <a:lvl3pPr marL="6156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3pPr>
      <a:lvl4pPr marL="828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4pPr>
      <a:lvl5pPr marL="1026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3.xml"/><Relationship Id="rId1" Type="http://schemas.openxmlformats.org/officeDocument/2006/relationships/customXml" Target="../../customXml/item8.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11.xml"/><Relationship Id="rId1" Type="http://schemas.openxmlformats.org/officeDocument/2006/relationships/customXml" Target="../../customXml/item4.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6.xml"/><Relationship Id="rId1" Type="http://schemas.openxmlformats.org/officeDocument/2006/relationships/customXml" Target="../../customXml/item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sv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20772F9-F0FC-4258-943A-483E60A348E1}"/>
              </a:ext>
            </a:extLst>
          </p:cNvPr>
          <p:cNvSpPr>
            <a:spLocks noGrp="1"/>
          </p:cNvSpPr>
          <p:nvPr>
            <p:ph type="ftr" sz="quarter" idx="11"/>
          </p:nvPr>
        </p:nvSpPr>
        <p:spPr/>
        <p:txBody>
          <a:bodyPr/>
          <a:lstStyle/>
          <a:p>
            <a:r>
              <a:rPr lang="en-GB"/>
              <a:t>Titel</a:t>
            </a:r>
            <a:endParaRPr lang="en-GB" dirty="0"/>
          </a:p>
        </p:txBody>
      </p:sp>
      <p:sp>
        <p:nvSpPr>
          <p:cNvPr id="3" name="Slide Number Placeholder 2">
            <a:extLst>
              <a:ext uri="{FF2B5EF4-FFF2-40B4-BE49-F238E27FC236}">
                <a16:creationId xmlns:a16="http://schemas.microsoft.com/office/drawing/2014/main" id="{0013EF6E-BC23-40A0-80D4-1EBE64DCC5D9}"/>
              </a:ext>
            </a:extLst>
          </p:cNvPr>
          <p:cNvSpPr>
            <a:spLocks noGrp="1"/>
          </p:cNvSpPr>
          <p:nvPr>
            <p:ph type="sldNum" sz="quarter" idx="12"/>
          </p:nvPr>
        </p:nvSpPr>
        <p:spPr/>
        <p:txBody>
          <a:bodyPr/>
          <a:lstStyle/>
          <a:p>
            <a:fld id="{103EA872-A674-449B-A120-B97244F8E91D}" type="slidenum">
              <a:rPr lang="en-GB" smtClean="0"/>
              <a:pPr/>
              <a:t>1</a:t>
            </a:fld>
            <a:endParaRPr lang="en-GB" dirty="0"/>
          </a:p>
        </p:txBody>
      </p:sp>
      <p:sp>
        <p:nvSpPr>
          <p:cNvPr id="4" name="Date Placeholder 3">
            <a:extLst>
              <a:ext uri="{FF2B5EF4-FFF2-40B4-BE49-F238E27FC236}">
                <a16:creationId xmlns:a16="http://schemas.microsoft.com/office/drawing/2014/main" id="{BD32BF6C-9164-B306-3BC0-DB0CF699E068}"/>
              </a:ext>
            </a:extLst>
          </p:cNvPr>
          <p:cNvSpPr>
            <a:spLocks noGrp="1"/>
          </p:cNvSpPr>
          <p:nvPr>
            <p:ph type="dt" sz="half" idx="10"/>
          </p:nvPr>
        </p:nvSpPr>
        <p:spPr/>
        <p:txBody>
          <a:bodyPr/>
          <a:lstStyle/>
          <a:p>
            <a:r>
              <a:rPr lang="en-GB"/>
              <a:t>Dato</a:t>
            </a:r>
            <a:endParaRPr lang="en-GB" dirty="0"/>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09C6D51-A462-3D8B-831E-BFC0A6CC61D6}"/>
              </a:ext>
            </a:extLst>
          </p:cNvPr>
          <p:cNvSpPr>
            <a:spLocks noGrp="1"/>
          </p:cNvSpPr>
          <p:nvPr>
            <p:ph type="ctrTitle"/>
          </p:nvPr>
        </p:nvSpPr>
        <p:spPr>
          <a:xfrm>
            <a:off x="249858" y="3545117"/>
            <a:ext cx="10741892" cy="2706458"/>
          </a:xfrm>
        </p:spPr>
        <p:txBody>
          <a:bodyPr/>
          <a:lstStyle/>
          <a:p>
            <a:r>
              <a:rPr lang="en-GB" sz="6000" dirty="0"/>
              <a:t>Map your diversity, equity, and </a:t>
            </a:r>
            <a:r>
              <a:rPr lang="en-GB" sz="6000" dirty="0">
                <a:solidFill>
                  <a:srgbClr val="FFFFFF"/>
                </a:solidFill>
              </a:rPr>
              <a:t>inclusion in your unit</a:t>
            </a:r>
          </a:p>
        </p:txBody>
      </p:sp>
      <p:sp>
        <p:nvSpPr>
          <p:cNvPr id="9" name="Subtitle 8">
            <a:extLst>
              <a:ext uri="{FF2B5EF4-FFF2-40B4-BE49-F238E27FC236}">
                <a16:creationId xmlns:a16="http://schemas.microsoft.com/office/drawing/2014/main" id="{932F85F2-7B5A-67B1-EFBA-AA36EF535390}"/>
              </a:ext>
            </a:extLst>
          </p:cNvPr>
          <p:cNvSpPr>
            <a:spLocks noGrp="1"/>
          </p:cNvSpPr>
          <p:nvPr>
            <p:ph type="subTitle" idx="1"/>
          </p:nvPr>
        </p:nvSpPr>
        <p:spPr/>
        <p:txBody>
          <a:bodyPr/>
          <a:lstStyle/>
          <a:p>
            <a:r>
              <a:rPr lang="en-GB" sz="1600" b="1" cap="all" dirty="0"/>
              <a:t>Group exercise</a:t>
            </a:r>
          </a:p>
        </p:txBody>
      </p:sp>
      <p:sp>
        <p:nvSpPr>
          <p:cNvPr id="2" name="Footer Placeholder 1">
            <a:extLst>
              <a:ext uri="{FF2B5EF4-FFF2-40B4-BE49-F238E27FC236}">
                <a16:creationId xmlns:a16="http://schemas.microsoft.com/office/drawing/2014/main" id="{A45995EB-10E4-4119-B468-5CD7D10A0933}"/>
              </a:ext>
            </a:extLst>
          </p:cNvPr>
          <p:cNvSpPr>
            <a:spLocks noGrp="1"/>
          </p:cNvSpPr>
          <p:nvPr>
            <p:ph type="ftr" sz="quarter" idx="16"/>
          </p:nvPr>
        </p:nvSpPr>
        <p:spPr>
          <a:xfrm>
            <a:off x="5590800" y="6541200"/>
            <a:ext cx="5497200" cy="316800"/>
          </a:xfrm>
        </p:spPr>
        <p:txBody>
          <a:bodyPr/>
          <a:lstStyle/>
          <a:p>
            <a:r>
              <a:rPr lang="en-GB" dirty="0" err="1"/>
              <a:t>Titel</a:t>
            </a:r>
            <a:endParaRPr lang="en-GB" dirty="0"/>
          </a:p>
        </p:txBody>
      </p:sp>
      <p:sp>
        <p:nvSpPr>
          <p:cNvPr id="3" name="Slide Number Placeholder 2">
            <a:extLst>
              <a:ext uri="{FF2B5EF4-FFF2-40B4-BE49-F238E27FC236}">
                <a16:creationId xmlns:a16="http://schemas.microsoft.com/office/drawing/2014/main" id="{0AA221E4-1851-497D-90EE-984C7112166A}"/>
              </a:ext>
            </a:extLst>
          </p:cNvPr>
          <p:cNvSpPr>
            <a:spLocks noGrp="1"/>
          </p:cNvSpPr>
          <p:nvPr>
            <p:ph type="sldNum" sz="quarter" idx="17"/>
          </p:nvPr>
        </p:nvSpPr>
        <p:spPr>
          <a:xfrm>
            <a:off x="11506450" y="6541200"/>
            <a:ext cx="432600" cy="316800"/>
          </a:xfrm>
        </p:spPr>
        <p:txBody>
          <a:bodyPr/>
          <a:lstStyle/>
          <a:p>
            <a:fld id="{24C8C45C-947F-4981-8B3F-4F32E973C901}" type="slidenum">
              <a:rPr lang="en-GB" smtClean="0"/>
              <a:pPr/>
              <a:t>2</a:t>
            </a:fld>
            <a:endParaRPr lang="en-GB" dirty="0"/>
          </a:p>
        </p:txBody>
      </p:sp>
      <p:sp>
        <p:nvSpPr>
          <p:cNvPr id="10" name="Date Placeholder 9">
            <a:extLst>
              <a:ext uri="{FF2B5EF4-FFF2-40B4-BE49-F238E27FC236}">
                <a16:creationId xmlns:a16="http://schemas.microsoft.com/office/drawing/2014/main" id="{4882B0FA-7BE3-EA3E-0B84-02066097039E}"/>
              </a:ext>
            </a:extLst>
          </p:cNvPr>
          <p:cNvSpPr>
            <a:spLocks noGrp="1"/>
          </p:cNvSpPr>
          <p:nvPr>
            <p:ph type="dt" sz="half" idx="18"/>
          </p:nvPr>
        </p:nvSpPr>
        <p:spPr/>
        <p:txBody>
          <a:bodyPr/>
          <a:lstStyle/>
          <a:p>
            <a:r>
              <a:rPr lang="en-GB"/>
              <a:t>Dato</a:t>
            </a:r>
            <a:endParaRPr lang="en-GB" dirty="0"/>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6665221-5DB5-17E8-9F8A-10E1E38D5331}"/>
              </a:ext>
            </a:extLst>
          </p:cNvPr>
          <p:cNvSpPr/>
          <p:nvPr/>
        </p:nvSpPr>
        <p:spPr bwMode="auto">
          <a:xfrm>
            <a:off x="1774726" y="1700808"/>
            <a:ext cx="8358198" cy="1149957"/>
          </a:xfrm>
          <a:prstGeom prst="rect">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0"/>
              </a:spcBef>
              <a:spcAft>
                <a:spcPct val="0"/>
              </a:spcAft>
              <a:buClrTx/>
              <a:buSzTx/>
              <a:buFontTx/>
              <a:buNone/>
              <a:tabLst/>
            </a:pPr>
            <a:endParaRPr kumimoji="0" lang="da-DK" sz="1800" b="1" i="0" u="none" strike="noStrike" cap="none" normalizeH="0" baseline="0" dirty="0">
              <a:ln>
                <a:noFill/>
              </a:ln>
              <a:solidFill>
                <a:schemeClr val="bg1"/>
              </a:solidFill>
              <a:effectLst/>
              <a:latin typeface="+mn-lt"/>
              <a:ea typeface="ＭＳ Ｐゴシック" pitchFamily="-80" charset="-128"/>
            </a:endParaRPr>
          </a:p>
        </p:txBody>
      </p:sp>
      <p:grpSp>
        <p:nvGrpSpPr>
          <p:cNvPr id="21" name="Group 20">
            <a:extLst>
              <a:ext uri="{FF2B5EF4-FFF2-40B4-BE49-F238E27FC236}">
                <a16:creationId xmlns:a16="http://schemas.microsoft.com/office/drawing/2014/main" id="{0E60DB5A-16E3-C5B5-55A3-0CEB11A9B06B}"/>
              </a:ext>
            </a:extLst>
          </p:cNvPr>
          <p:cNvGrpSpPr/>
          <p:nvPr/>
        </p:nvGrpSpPr>
        <p:grpSpPr>
          <a:xfrm>
            <a:off x="1774726" y="3112739"/>
            <a:ext cx="8358199" cy="744684"/>
            <a:chOff x="1386936" y="3031106"/>
            <a:chExt cx="8797167" cy="744684"/>
          </a:xfrm>
        </p:grpSpPr>
        <p:sp>
          <p:nvSpPr>
            <p:cNvPr id="22" name="Flowchart: Merge 21">
              <a:extLst>
                <a:ext uri="{FF2B5EF4-FFF2-40B4-BE49-F238E27FC236}">
                  <a16:creationId xmlns:a16="http://schemas.microsoft.com/office/drawing/2014/main" id="{E91DE93B-DA52-AADD-E3CE-B5C7213A25D2}"/>
                </a:ext>
              </a:extLst>
            </p:cNvPr>
            <p:cNvSpPr/>
            <p:nvPr/>
          </p:nvSpPr>
          <p:spPr bwMode="auto">
            <a:xfrm>
              <a:off x="1386936" y="3347907"/>
              <a:ext cx="8797167" cy="427883"/>
            </a:xfrm>
            <a:prstGeom prst="flowChartMerge">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23" name="Rectangle 22">
              <a:extLst>
                <a:ext uri="{FF2B5EF4-FFF2-40B4-BE49-F238E27FC236}">
                  <a16:creationId xmlns:a16="http://schemas.microsoft.com/office/drawing/2014/main" id="{0A4EF490-56E6-A0E2-94B0-114450202B0C}"/>
                </a:ext>
              </a:extLst>
            </p:cNvPr>
            <p:cNvSpPr/>
            <p:nvPr/>
          </p:nvSpPr>
          <p:spPr bwMode="auto">
            <a:xfrm>
              <a:off x="1386936" y="3031106"/>
              <a:ext cx="8797167" cy="324851"/>
            </a:xfrm>
            <a:prstGeom prst="rect">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0"/>
                </a:spcBef>
                <a:spcAft>
                  <a:spcPct val="0"/>
                </a:spcAft>
                <a:buClrTx/>
                <a:buSzTx/>
                <a:buFontTx/>
                <a:buNone/>
                <a:tabLst/>
              </a:pPr>
              <a:endParaRPr kumimoji="0" lang="da-DK" sz="1800" b="1" i="0" u="none" strike="noStrike" cap="none" normalizeH="0" baseline="0" dirty="0">
                <a:ln>
                  <a:noFill/>
                </a:ln>
                <a:solidFill>
                  <a:schemeClr val="bg1"/>
                </a:solidFill>
                <a:effectLst/>
                <a:latin typeface="+mn-lt"/>
                <a:ea typeface="ＭＳ Ｐゴシック" pitchFamily="-80" charset="-128"/>
              </a:endParaRPr>
            </a:p>
          </p:txBody>
        </p:sp>
      </p:grpSp>
      <p:sp>
        <p:nvSpPr>
          <p:cNvPr id="24" name="Flowchart: Merge 23">
            <a:extLst>
              <a:ext uri="{FF2B5EF4-FFF2-40B4-BE49-F238E27FC236}">
                <a16:creationId xmlns:a16="http://schemas.microsoft.com/office/drawing/2014/main" id="{628E539C-793F-209A-EE23-4D277CE2E569}"/>
              </a:ext>
            </a:extLst>
          </p:cNvPr>
          <p:cNvSpPr/>
          <p:nvPr/>
        </p:nvSpPr>
        <p:spPr bwMode="auto">
          <a:xfrm rot="16200000">
            <a:off x="9821217" y="2012517"/>
            <a:ext cx="1149956" cy="526535"/>
          </a:xfrm>
          <a:prstGeom prst="flowChartMerge">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p:txBody>
          <a:bodyPr/>
          <a:lstStyle/>
          <a:p>
            <a:r>
              <a:rPr lang="da-DK" dirty="0" err="1"/>
              <a:t>Process</a:t>
            </a:r>
            <a:r>
              <a:rPr lang="da-DK" dirty="0"/>
              <a:t> for the </a:t>
            </a:r>
            <a:r>
              <a:rPr lang="da-DK" dirty="0" err="1"/>
              <a:t>Exercise</a:t>
            </a:r>
            <a:endParaRPr lang="en-GB" dirty="0"/>
          </a:p>
        </p:txBody>
      </p:sp>
      <p:sp>
        <p:nvSpPr>
          <p:cNvPr id="15" name="Freeform: Shape 14">
            <a:extLst>
              <a:ext uri="{FF2B5EF4-FFF2-40B4-BE49-F238E27FC236}">
                <a16:creationId xmlns:a16="http://schemas.microsoft.com/office/drawing/2014/main" id="{26D7B969-1CBA-1F00-00F3-08E2278D9A3A}"/>
              </a:ext>
            </a:extLst>
          </p:cNvPr>
          <p:cNvSpPr/>
          <p:nvPr/>
        </p:nvSpPr>
        <p:spPr>
          <a:xfrm>
            <a:off x="7967414" y="1047517"/>
            <a:ext cx="2445328" cy="2340000"/>
          </a:xfrm>
          <a:custGeom>
            <a:avLst/>
            <a:gdLst>
              <a:gd name="connsiteX0" fmla="*/ 0 w 1560740"/>
              <a:gd name="connsiteY0" fmla="*/ 0 h 2340000"/>
              <a:gd name="connsiteX1" fmla="*/ 1560740 w 1560740"/>
              <a:gd name="connsiteY1" fmla="*/ 0 h 2340000"/>
              <a:gd name="connsiteX2" fmla="*/ 1560740 w 1560740"/>
              <a:gd name="connsiteY2" fmla="*/ 2340000 h 2340000"/>
              <a:gd name="connsiteX3" fmla="*/ 0 w 1560740"/>
              <a:gd name="connsiteY3" fmla="*/ 2340000 h 2340000"/>
              <a:gd name="connsiteX4" fmla="*/ 0 w 1560740"/>
              <a:gd name="connsiteY4" fmla="*/ 0 h 234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0740" h="2340000">
                <a:moveTo>
                  <a:pt x="0" y="0"/>
                </a:moveTo>
                <a:lnTo>
                  <a:pt x="1560740" y="0"/>
                </a:lnTo>
                <a:lnTo>
                  <a:pt x="1560740" y="2340000"/>
                </a:lnTo>
                <a:lnTo>
                  <a:pt x="0" y="234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82880" rIns="0" bIns="182880" numCol="1" spcCol="1270" anchor="ctr" anchorCtr="0">
            <a:noAutofit/>
          </a:bodyPr>
          <a:lstStyle/>
          <a:p>
            <a:pPr marL="0" lvl="0" indent="0" algn="ctr" defTabSz="800100">
              <a:lnSpc>
                <a:spcPct val="100000"/>
              </a:lnSpc>
              <a:spcBef>
                <a:spcPct val="0"/>
              </a:spcBef>
              <a:spcAft>
                <a:spcPts val="0"/>
              </a:spcAft>
              <a:buNone/>
            </a:pPr>
            <a:r>
              <a:rPr lang="da-DK" sz="1800" b="1" kern="1200" dirty="0">
                <a:solidFill>
                  <a:schemeClr val="bg1"/>
                </a:solidFill>
                <a:latin typeface="Neo Sans Pro" panose="020B0504030504040204" pitchFamily="34" charset="0"/>
              </a:rPr>
              <a:t>4. </a:t>
            </a:r>
          </a:p>
          <a:p>
            <a:pPr marL="0" lvl="0" indent="0" algn="ctr" defTabSz="800100">
              <a:lnSpc>
                <a:spcPct val="100000"/>
              </a:lnSpc>
              <a:spcBef>
                <a:spcPct val="0"/>
              </a:spcBef>
              <a:spcAft>
                <a:spcPts val="0"/>
              </a:spcAft>
              <a:buNone/>
            </a:pPr>
            <a:r>
              <a:rPr lang="da-DK" sz="1800" b="1" kern="1200" dirty="0" err="1">
                <a:solidFill>
                  <a:schemeClr val="bg1"/>
                </a:solidFill>
                <a:latin typeface="Neo Sans Pro" panose="020B0504030504040204" pitchFamily="34" charset="0"/>
              </a:rPr>
              <a:t>Plenary</a:t>
            </a:r>
            <a:r>
              <a:rPr lang="da-DK" sz="1800" b="1" kern="1200" dirty="0">
                <a:solidFill>
                  <a:schemeClr val="bg1"/>
                </a:solidFill>
                <a:latin typeface="Neo Sans Pro" panose="020B0504030504040204" pitchFamily="34" charset="0"/>
              </a:rPr>
              <a:t> session</a:t>
            </a:r>
          </a:p>
          <a:p>
            <a:pPr marL="0" lvl="0" indent="0" algn="ctr" defTabSz="800100">
              <a:lnSpc>
                <a:spcPct val="100000"/>
              </a:lnSpc>
              <a:spcBef>
                <a:spcPct val="0"/>
              </a:spcBef>
              <a:spcAft>
                <a:spcPts val="0"/>
              </a:spcAft>
              <a:buNone/>
            </a:pPr>
            <a:r>
              <a:rPr lang="da-DK" sz="1800" kern="1200" dirty="0">
                <a:solidFill>
                  <a:schemeClr val="bg1"/>
                </a:solidFill>
                <a:latin typeface="Neo Sans Pro" panose="020B0504030504040204" pitchFamily="34" charset="0"/>
              </a:rPr>
              <a:t>(min. 25 min.)</a:t>
            </a:r>
          </a:p>
        </p:txBody>
      </p:sp>
      <p:sp>
        <p:nvSpPr>
          <p:cNvPr id="16" name="Freeform: Shape 15">
            <a:extLst>
              <a:ext uri="{FF2B5EF4-FFF2-40B4-BE49-F238E27FC236}">
                <a16:creationId xmlns:a16="http://schemas.microsoft.com/office/drawing/2014/main" id="{F359E373-52EB-8BAE-FA4B-62A98B72916F}"/>
              </a:ext>
            </a:extLst>
          </p:cNvPr>
          <p:cNvSpPr/>
          <p:nvPr/>
        </p:nvSpPr>
        <p:spPr>
          <a:xfrm>
            <a:off x="3862958" y="1047517"/>
            <a:ext cx="2407007" cy="2340000"/>
          </a:xfrm>
          <a:custGeom>
            <a:avLst/>
            <a:gdLst>
              <a:gd name="connsiteX0" fmla="*/ 0 w 2641894"/>
              <a:gd name="connsiteY0" fmla="*/ 0 h 2340000"/>
              <a:gd name="connsiteX1" fmla="*/ 2641894 w 2641894"/>
              <a:gd name="connsiteY1" fmla="*/ 0 h 2340000"/>
              <a:gd name="connsiteX2" fmla="*/ 2641894 w 2641894"/>
              <a:gd name="connsiteY2" fmla="*/ 2340000 h 2340000"/>
              <a:gd name="connsiteX3" fmla="*/ 0 w 2641894"/>
              <a:gd name="connsiteY3" fmla="*/ 2340000 h 2340000"/>
              <a:gd name="connsiteX4" fmla="*/ 0 w 2641894"/>
              <a:gd name="connsiteY4" fmla="*/ 0 h 234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1894" h="2340000">
                <a:moveTo>
                  <a:pt x="0" y="0"/>
                </a:moveTo>
                <a:lnTo>
                  <a:pt x="2641894" y="0"/>
                </a:lnTo>
                <a:lnTo>
                  <a:pt x="2641894" y="2340000"/>
                </a:lnTo>
                <a:lnTo>
                  <a:pt x="0" y="234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82880" rIns="0" bIns="182880" numCol="1" spcCol="1270" anchor="ctr" anchorCtr="0">
            <a:noAutofit/>
          </a:bodyPr>
          <a:lstStyle/>
          <a:p>
            <a:pPr marL="0" lvl="0" indent="0" algn="ctr" defTabSz="800100">
              <a:lnSpc>
                <a:spcPct val="100000"/>
              </a:lnSpc>
              <a:spcBef>
                <a:spcPct val="0"/>
              </a:spcBef>
              <a:spcAft>
                <a:spcPts val="0"/>
              </a:spcAft>
              <a:buNone/>
            </a:pPr>
            <a:r>
              <a:rPr lang="da-DK" sz="1800" b="1" kern="1200" dirty="0">
                <a:solidFill>
                  <a:schemeClr val="bg1"/>
                </a:solidFill>
                <a:latin typeface="Neo Sans Pro" panose="020B0504030504040204" pitchFamily="34" charset="0"/>
              </a:rPr>
              <a:t>2. </a:t>
            </a:r>
          </a:p>
          <a:p>
            <a:pPr marL="0" lvl="0" indent="0" algn="ctr" defTabSz="800100">
              <a:lnSpc>
                <a:spcPct val="100000"/>
              </a:lnSpc>
              <a:spcBef>
                <a:spcPct val="0"/>
              </a:spcBef>
              <a:spcAft>
                <a:spcPts val="0"/>
              </a:spcAft>
              <a:buNone/>
            </a:pPr>
            <a:r>
              <a:rPr lang="da-DK" sz="1800" b="1" kern="1200" dirty="0" err="1">
                <a:solidFill>
                  <a:schemeClr val="bg1"/>
                </a:solidFill>
                <a:latin typeface="Neo Sans Pro" panose="020B0504030504040204" pitchFamily="34" charset="0"/>
              </a:rPr>
              <a:t>Individual</a:t>
            </a:r>
            <a:r>
              <a:rPr lang="da-DK" sz="1800" b="1" kern="1200" dirty="0">
                <a:solidFill>
                  <a:schemeClr val="bg1"/>
                </a:solidFill>
                <a:latin typeface="Neo Sans Pro" panose="020B0504030504040204" pitchFamily="34" charset="0"/>
              </a:rPr>
              <a:t> </a:t>
            </a:r>
            <a:r>
              <a:rPr lang="da-DK" sz="1800" b="1" kern="1200" dirty="0" err="1">
                <a:solidFill>
                  <a:schemeClr val="bg1"/>
                </a:solidFill>
                <a:latin typeface="Neo Sans Pro" panose="020B0504030504040204" pitchFamily="34" charset="0"/>
              </a:rPr>
              <a:t>reflection</a:t>
            </a:r>
            <a:endParaRPr lang="da-DK" sz="1800" b="1" kern="1200" dirty="0">
              <a:solidFill>
                <a:schemeClr val="bg1"/>
              </a:solidFill>
              <a:latin typeface="Neo Sans Pro" panose="020B0504030504040204" pitchFamily="34" charset="0"/>
            </a:endParaRPr>
          </a:p>
          <a:p>
            <a:pPr marL="0" lvl="0" indent="0" algn="ctr" defTabSz="800100">
              <a:lnSpc>
                <a:spcPct val="100000"/>
              </a:lnSpc>
              <a:spcBef>
                <a:spcPct val="0"/>
              </a:spcBef>
              <a:spcAft>
                <a:spcPts val="0"/>
              </a:spcAft>
              <a:buNone/>
            </a:pPr>
            <a:r>
              <a:rPr lang="da-DK" sz="1800" kern="1200" dirty="0">
                <a:solidFill>
                  <a:schemeClr val="bg1"/>
                </a:solidFill>
                <a:latin typeface="Neo Sans Pro" panose="020B0504030504040204" pitchFamily="34" charset="0"/>
              </a:rPr>
              <a:t>(15 min.)</a:t>
            </a:r>
          </a:p>
        </p:txBody>
      </p:sp>
      <p:sp>
        <p:nvSpPr>
          <p:cNvPr id="18" name="Freeform: Shape 17">
            <a:extLst>
              <a:ext uri="{FF2B5EF4-FFF2-40B4-BE49-F238E27FC236}">
                <a16:creationId xmlns:a16="http://schemas.microsoft.com/office/drawing/2014/main" id="{0071D62B-FEE8-CD85-09FD-2D6EAA23339F}"/>
              </a:ext>
            </a:extLst>
          </p:cNvPr>
          <p:cNvSpPr/>
          <p:nvPr/>
        </p:nvSpPr>
        <p:spPr>
          <a:xfrm>
            <a:off x="1918742" y="1047517"/>
            <a:ext cx="1874911" cy="2340000"/>
          </a:xfrm>
          <a:custGeom>
            <a:avLst/>
            <a:gdLst>
              <a:gd name="connsiteX0" fmla="*/ 0 w 1874911"/>
              <a:gd name="connsiteY0" fmla="*/ 0 h 2340000"/>
              <a:gd name="connsiteX1" fmla="*/ 1874911 w 1874911"/>
              <a:gd name="connsiteY1" fmla="*/ 0 h 2340000"/>
              <a:gd name="connsiteX2" fmla="*/ 1874911 w 1874911"/>
              <a:gd name="connsiteY2" fmla="*/ 2340000 h 2340000"/>
              <a:gd name="connsiteX3" fmla="*/ 0 w 1874911"/>
              <a:gd name="connsiteY3" fmla="*/ 2340000 h 2340000"/>
              <a:gd name="connsiteX4" fmla="*/ 0 w 1874911"/>
              <a:gd name="connsiteY4" fmla="*/ 0 h 234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4911" h="2340000">
                <a:moveTo>
                  <a:pt x="0" y="0"/>
                </a:moveTo>
                <a:lnTo>
                  <a:pt x="1874911" y="0"/>
                </a:lnTo>
                <a:lnTo>
                  <a:pt x="1874911" y="2340000"/>
                </a:lnTo>
                <a:lnTo>
                  <a:pt x="0" y="234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82880" rIns="0" bIns="182880" numCol="1" spcCol="1270" anchor="ctr" anchorCtr="0">
            <a:noAutofit/>
          </a:bodyPr>
          <a:lstStyle/>
          <a:p>
            <a:pPr marL="0" lvl="0" indent="0" algn="ctr" defTabSz="800100">
              <a:lnSpc>
                <a:spcPct val="100000"/>
              </a:lnSpc>
              <a:spcBef>
                <a:spcPct val="0"/>
              </a:spcBef>
              <a:spcAft>
                <a:spcPts val="0"/>
              </a:spcAft>
              <a:buNone/>
            </a:pPr>
            <a:r>
              <a:rPr lang="da-DK" sz="1800" b="1" kern="1200" dirty="0">
                <a:solidFill>
                  <a:schemeClr val="bg1"/>
                </a:solidFill>
                <a:latin typeface="Neo Sans Pro" panose="020B0504030504040204" pitchFamily="34" charset="0"/>
              </a:rPr>
              <a:t>1. </a:t>
            </a:r>
          </a:p>
          <a:p>
            <a:pPr marL="0" lvl="0" indent="0" algn="ctr" defTabSz="800100">
              <a:lnSpc>
                <a:spcPct val="100000"/>
              </a:lnSpc>
              <a:spcBef>
                <a:spcPct val="0"/>
              </a:spcBef>
              <a:spcAft>
                <a:spcPts val="0"/>
              </a:spcAft>
              <a:buNone/>
            </a:pPr>
            <a:r>
              <a:rPr lang="da-DK" sz="1800" b="1" kern="1200" dirty="0">
                <a:solidFill>
                  <a:schemeClr val="bg1"/>
                </a:solidFill>
                <a:latin typeface="Neo Sans Pro" panose="020B0504030504040204" pitchFamily="34" charset="0"/>
              </a:rPr>
              <a:t>Group </a:t>
            </a:r>
            <a:r>
              <a:rPr lang="da-DK" sz="1800" b="1" kern="1200" dirty="0" err="1">
                <a:solidFill>
                  <a:schemeClr val="bg1"/>
                </a:solidFill>
                <a:latin typeface="Neo Sans Pro" panose="020B0504030504040204" pitchFamily="34" charset="0"/>
              </a:rPr>
              <a:t>dialogue</a:t>
            </a:r>
            <a:r>
              <a:rPr lang="da-DK" sz="1800" b="1" kern="1200" dirty="0">
                <a:solidFill>
                  <a:schemeClr val="bg1"/>
                </a:solidFill>
                <a:latin typeface="Neo Sans Pro" panose="020B0504030504040204" pitchFamily="34" charset="0"/>
              </a:rPr>
              <a:t> </a:t>
            </a:r>
          </a:p>
          <a:p>
            <a:pPr marL="0" lvl="0" indent="0" algn="ctr" defTabSz="800100">
              <a:lnSpc>
                <a:spcPct val="100000"/>
              </a:lnSpc>
              <a:spcBef>
                <a:spcPct val="0"/>
              </a:spcBef>
              <a:spcAft>
                <a:spcPts val="0"/>
              </a:spcAft>
              <a:buNone/>
            </a:pPr>
            <a:r>
              <a:rPr lang="da-DK" sz="1800" kern="1200" dirty="0">
                <a:solidFill>
                  <a:schemeClr val="bg1"/>
                </a:solidFill>
                <a:latin typeface="Neo Sans Pro" panose="020B0504030504040204" pitchFamily="34" charset="0"/>
              </a:rPr>
              <a:t>(45 min.)</a:t>
            </a:r>
          </a:p>
        </p:txBody>
      </p:sp>
      <p:sp>
        <p:nvSpPr>
          <p:cNvPr id="19" name="Freeform: Shape 18">
            <a:extLst>
              <a:ext uri="{FF2B5EF4-FFF2-40B4-BE49-F238E27FC236}">
                <a16:creationId xmlns:a16="http://schemas.microsoft.com/office/drawing/2014/main" id="{F5D1E101-1FE4-1115-18EA-EA40F29364AA}"/>
              </a:ext>
            </a:extLst>
          </p:cNvPr>
          <p:cNvSpPr/>
          <p:nvPr/>
        </p:nvSpPr>
        <p:spPr>
          <a:xfrm>
            <a:off x="6383238" y="1047517"/>
            <a:ext cx="1797640" cy="2340000"/>
          </a:xfrm>
          <a:custGeom>
            <a:avLst/>
            <a:gdLst>
              <a:gd name="connsiteX0" fmla="*/ 0 w 1797640"/>
              <a:gd name="connsiteY0" fmla="*/ 0 h 2340000"/>
              <a:gd name="connsiteX1" fmla="*/ 1797640 w 1797640"/>
              <a:gd name="connsiteY1" fmla="*/ 0 h 2340000"/>
              <a:gd name="connsiteX2" fmla="*/ 1797640 w 1797640"/>
              <a:gd name="connsiteY2" fmla="*/ 2340000 h 2340000"/>
              <a:gd name="connsiteX3" fmla="*/ 0 w 1797640"/>
              <a:gd name="connsiteY3" fmla="*/ 2340000 h 2340000"/>
              <a:gd name="connsiteX4" fmla="*/ 0 w 1797640"/>
              <a:gd name="connsiteY4" fmla="*/ 0 h 234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7640" h="2340000">
                <a:moveTo>
                  <a:pt x="0" y="0"/>
                </a:moveTo>
                <a:lnTo>
                  <a:pt x="1797640" y="0"/>
                </a:lnTo>
                <a:lnTo>
                  <a:pt x="1797640" y="2340000"/>
                </a:lnTo>
                <a:lnTo>
                  <a:pt x="0" y="234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82880" rIns="0" bIns="182880" numCol="1" spcCol="1270" anchor="ctr" anchorCtr="0">
            <a:noAutofit/>
          </a:bodyPr>
          <a:lstStyle/>
          <a:p>
            <a:pPr marL="0" lvl="0" indent="0" algn="ctr" defTabSz="800100">
              <a:lnSpc>
                <a:spcPct val="100000"/>
              </a:lnSpc>
              <a:spcBef>
                <a:spcPct val="0"/>
              </a:spcBef>
              <a:spcAft>
                <a:spcPts val="0"/>
              </a:spcAft>
              <a:buNone/>
            </a:pPr>
            <a:r>
              <a:rPr lang="da-DK" sz="1800" b="1" kern="1200" dirty="0">
                <a:solidFill>
                  <a:schemeClr val="bg1"/>
                </a:solidFill>
                <a:latin typeface="Neo Sans Pro" panose="020B0504030504040204" pitchFamily="34" charset="0"/>
              </a:rPr>
              <a:t>3. </a:t>
            </a:r>
          </a:p>
          <a:p>
            <a:pPr marL="0" lvl="0" indent="0" algn="ctr" defTabSz="800100">
              <a:lnSpc>
                <a:spcPct val="100000"/>
              </a:lnSpc>
              <a:spcBef>
                <a:spcPct val="0"/>
              </a:spcBef>
              <a:spcAft>
                <a:spcPts val="0"/>
              </a:spcAft>
              <a:buNone/>
            </a:pPr>
            <a:r>
              <a:rPr lang="da-DK" sz="1800" b="1" kern="1200" dirty="0" err="1">
                <a:solidFill>
                  <a:schemeClr val="bg1"/>
                </a:solidFill>
                <a:latin typeface="Neo Sans Pro" panose="020B0504030504040204" pitchFamily="34" charset="0"/>
              </a:rPr>
              <a:t>Dialogue</a:t>
            </a:r>
            <a:r>
              <a:rPr lang="da-DK" sz="1800" b="1" kern="1200" dirty="0">
                <a:solidFill>
                  <a:schemeClr val="bg1"/>
                </a:solidFill>
                <a:latin typeface="Neo Sans Pro" panose="020B0504030504040204" pitchFamily="34" charset="0"/>
              </a:rPr>
              <a:t> (2+2)</a:t>
            </a:r>
          </a:p>
          <a:p>
            <a:pPr marL="0" lvl="0" indent="0" algn="ctr" defTabSz="800100">
              <a:lnSpc>
                <a:spcPct val="100000"/>
              </a:lnSpc>
              <a:spcBef>
                <a:spcPct val="0"/>
              </a:spcBef>
              <a:spcAft>
                <a:spcPts val="0"/>
              </a:spcAft>
              <a:buNone/>
            </a:pPr>
            <a:r>
              <a:rPr lang="da-DK" sz="1800" kern="1200" dirty="0">
                <a:solidFill>
                  <a:schemeClr val="bg1"/>
                </a:solidFill>
                <a:latin typeface="Neo Sans Pro" panose="020B0504030504040204" pitchFamily="34" charset="0"/>
              </a:rPr>
              <a:t>(30 min.)</a:t>
            </a:r>
          </a:p>
        </p:txBody>
      </p:sp>
      <p:sp>
        <p:nvSpPr>
          <p:cNvPr id="10" name="FLD_Presentation Title"/>
          <p:cNvSpPr>
            <a:spLocks noGrp="1"/>
          </p:cNvSpPr>
          <p:nvPr>
            <p:ph type="ftr" sz="quarter" idx="10"/>
          </p:nvPr>
        </p:nvSpPr>
        <p:spPr/>
        <p:txBody>
          <a:bodyPr/>
          <a:lstStyle/>
          <a:p>
            <a:r>
              <a:rPr lang="en-GB"/>
              <a:t>Titel</a:t>
            </a:r>
            <a:endParaRPr lang="en-GB"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3</a:t>
            </a:fld>
            <a:endParaRPr lang="en-GB" dirty="0"/>
          </a:p>
        </p:txBody>
      </p:sp>
      <p:sp>
        <p:nvSpPr>
          <p:cNvPr id="2" name="Date Placeholder 1">
            <a:extLst>
              <a:ext uri="{FF2B5EF4-FFF2-40B4-BE49-F238E27FC236}">
                <a16:creationId xmlns:a16="http://schemas.microsoft.com/office/drawing/2014/main" id="{9D60B2B7-8F10-5FF7-363F-59E1411483EF}"/>
              </a:ext>
            </a:extLst>
          </p:cNvPr>
          <p:cNvSpPr>
            <a:spLocks noGrp="1"/>
          </p:cNvSpPr>
          <p:nvPr>
            <p:ph type="dt" sz="half" idx="12"/>
          </p:nvPr>
        </p:nvSpPr>
        <p:spPr/>
        <p:txBody>
          <a:bodyPr/>
          <a:lstStyle/>
          <a:p>
            <a:r>
              <a:rPr lang="en-GB"/>
              <a:t>Dato</a:t>
            </a:r>
            <a:endParaRPr lang="en-GB" dirty="0"/>
          </a:p>
        </p:txBody>
      </p:sp>
      <p:sp>
        <p:nvSpPr>
          <p:cNvPr id="7" name="Rectangle 6">
            <a:extLst>
              <a:ext uri="{FF2B5EF4-FFF2-40B4-BE49-F238E27FC236}">
                <a16:creationId xmlns:a16="http://schemas.microsoft.com/office/drawing/2014/main" id="{A539EFBE-FDF6-19CF-D58E-AEB01B7D56BC}"/>
              </a:ext>
            </a:extLst>
          </p:cNvPr>
          <p:cNvSpPr/>
          <p:nvPr/>
        </p:nvSpPr>
        <p:spPr bwMode="auto">
          <a:xfrm>
            <a:off x="1685701" y="3944626"/>
            <a:ext cx="1241153" cy="1994760"/>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A. </a:t>
            </a:r>
            <a:br>
              <a:rPr lang="da-DK" sz="1400" b="1" dirty="0">
                <a:latin typeface="Neo Sans Pro" panose="020B0504030504040204" pitchFamily="34" charset="0"/>
              </a:rPr>
            </a:br>
            <a:r>
              <a:rPr lang="en-US" sz="1400" dirty="0">
                <a:latin typeface="Neo Sans Pro" panose="020B0504030504040204" pitchFamily="34" charset="0"/>
              </a:rPr>
              <a:t>We will not continue for now and will let the exercise stand alone.</a:t>
            </a:r>
            <a:endParaRPr lang="da-DK" sz="1400" dirty="0">
              <a:latin typeface="Neo Sans Pro" panose="020B0504030504040204" pitchFamily="34" charset="0"/>
            </a:endParaRPr>
          </a:p>
          <a:p>
            <a:pPr lvl="0"/>
            <a:endParaRPr lang="da-DK" sz="1400" dirty="0">
              <a:latin typeface="Neo Sans Pro" panose="020B0504030504040204" pitchFamily="34" charset="0"/>
            </a:endParaRPr>
          </a:p>
        </p:txBody>
      </p:sp>
      <p:sp>
        <p:nvSpPr>
          <p:cNvPr id="8" name="Rectangle 7">
            <a:extLst>
              <a:ext uri="{FF2B5EF4-FFF2-40B4-BE49-F238E27FC236}">
                <a16:creationId xmlns:a16="http://schemas.microsoft.com/office/drawing/2014/main" id="{6F51D178-F06C-6E6D-32F4-1A7C766B992A}"/>
              </a:ext>
            </a:extLst>
          </p:cNvPr>
          <p:cNvSpPr/>
          <p:nvPr/>
        </p:nvSpPr>
        <p:spPr bwMode="auto">
          <a:xfrm>
            <a:off x="5158591" y="3152730"/>
            <a:ext cx="1713548" cy="576064"/>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0"/>
              </a:spcBef>
              <a:spcAft>
                <a:spcPct val="0"/>
              </a:spcAft>
              <a:buClrTx/>
              <a:buSzTx/>
              <a:buFontTx/>
              <a:buNone/>
              <a:tabLst/>
            </a:pPr>
            <a:r>
              <a:rPr kumimoji="0" lang="da-DK" sz="1800" b="1" i="0" u="none" strike="noStrike" cap="none" normalizeH="0" baseline="0" dirty="0">
                <a:ln>
                  <a:noFill/>
                </a:ln>
                <a:solidFill>
                  <a:schemeClr val="bg1"/>
                </a:solidFill>
                <a:effectLst/>
                <a:latin typeface="Neo Sans Pro" panose="020B0504030504040204" pitchFamily="34" charset="0"/>
              </a:rPr>
              <a:t>5. </a:t>
            </a:r>
          </a:p>
          <a:p>
            <a:pPr marL="0" marR="0" indent="0" algn="ctr" defTabSz="914400" rtl="0" eaLnBrk="1" fontAlgn="base" latinLnBrk="0" hangingPunct="1">
              <a:lnSpc>
                <a:spcPct val="100000"/>
              </a:lnSpc>
              <a:spcBef>
                <a:spcPts val="0"/>
              </a:spcBef>
              <a:spcAft>
                <a:spcPct val="0"/>
              </a:spcAft>
              <a:buClrTx/>
              <a:buSzTx/>
              <a:buFontTx/>
              <a:buNone/>
              <a:tabLst/>
            </a:pPr>
            <a:r>
              <a:rPr kumimoji="0" lang="da-DK" sz="1800" b="1" i="0" u="none" strike="noStrike" cap="none" normalizeH="0" baseline="0" dirty="0" err="1">
                <a:ln>
                  <a:noFill/>
                </a:ln>
                <a:solidFill>
                  <a:schemeClr val="bg1"/>
                </a:solidFill>
                <a:effectLst/>
                <a:latin typeface="Neo Sans Pro" panose="020B0504030504040204" pitchFamily="34" charset="0"/>
              </a:rPr>
              <a:t>Next</a:t>
            </a:r>
            <a:r>
              <a:rPr kumimoji="0" lang="da-DK" sz="1800" b="1" i="0" u="none" strike="noStrike" cap="none" normalizeH="0" baseline="0" dirty="0">
                <a:ln>
                  <a:noFill/>
                </a:ln>
                <a:solidFill>
                  <a:schemeClr val="bg1"/>
                </a:solidFill>
                <a:effectLst/>
                <a:latin typeface="Neo Sans Pro" panose="020B0504030504040204" pitchFamily="34" charset="0"/>
              </a:rPr>
              <a:t> step </a:t>
            </a:r>
          </a:p>
        </p:txBody>
      </p:sp>
      <p:sp>
        <p:nvSpPr>
          <p:cNvPr id="11" name="Rectangle 10">
            <a:extLst>
              <a:ext uri="{FF2B5EF4-FFF2-40B4-BE49-F238E27FC236}">
                <a16:creationId xmlns:a16="http://schemas.microsoft.com/office/drawing/2014/main" id="{2EEE7073-DCF9-4CAD-7AFD-47041D748042}"/>
              </a:ext>
            </a:extLst>
          </p:cNvPr>
          <p:cNvSpPr/>
          <p:nvPr/>
        </p:nvSpPr>
        <p:spPr bwMode="auto">
          <a:xfrm>
            <a:off x="3070870" y="3944625"/>
            <a:ext cx="1537110" cy="1963197"/>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B. </a:t>
            </a:r>
            <a:br>
              <a:rPr lang="da-DK" b="1" dirty="0">
                <a:latin typeface="Neo Sans Pro" panose="020B0504030504040204" pitchFamily="34" charset="0"/>
              </a:rPr>
            </a:br>
            <a:r>
              <a:rPr lang="en-US" sz="1400" dirty="0">
                <a:latin typeface="Neo Sans Pro" panose="020B0504030504040204" pitchFamily="34" charset="0"/>
              </a:rPr>
              <a:t>We set up one or more working groups to continue working on a selected theme (themes).</a:t>
            </a:r>
            <a:endParaRPr lang="da-DK" sz="1400" dirty="0">
              <a:latin typeface="Neo Sans Pro" panose="020B0504030504040204" pitchFamily="34" charset="0"/>
            </a:endParaRPr>
          </a:p>
        </p:txBody>
      </p:sp>
      <p:sp>
        <p:nvSpPr>
          <p:cNvPr id="12" name="Rectangle 11">
            <a:extLst>
              <a:ext uri="{FF2B5EF4-FFF2-40B4-BE49-F238E27FC236}">
                <a16:creationId xmlns:a16="http://schemas.microsoft.com/office/drawing/2014/main" id="{39BD1729-21BD-1DE7-BC76-53AC94157853}"/>
              </a:ext>
            </a:extLst>
          </p:cNvPr>
          <p:cNvSpPr/>
          <p:nvPr/>
        </p:nvSpPr>
        <p:spPr bwMode="auto">
          <a:xfrm>
            <a:off x="4819541" y="3944626"/>
            <a:ext cx="2313181" cy="1994761"/>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C. </a:t>
            </a:r>
            <a:br>
              <a:rPr lang="da-DK" sz="1400" b="1" dirty="0">
                <a:latin typeface="Neo Sans Pro" panose="020B0504030504040204" pitchFamily="34" charset="0"/>
              </a:rPr>
            </a:br>
            <a:r>
              <a:rPr lang="en-US" sz="1400" dirty="0">
                <a:latin typeface="Neo Sans Pro" panose="020B0504030504040204" pitchFamily="34" charset="0"/>
              </a:rPr>
              <a:t>We decide which themes we will bring to the next LSU/work environment group meeting (e.g., how can the office be arranged to ensure everyone thrives as much as possible).</a:t>
            </a:r>
            <a:endParaRPr lang="da-DK" sz="1400" dirty="0">
              <a:latin typeface="Neo Sans Pro" panose="020B0504030504040204" pitchFamily="34" charset="0"/>
            </a:endParaRPr>
          </a:p>
        </p:txBody>
      </p:sp>
      <p:sp>
        <p:nvSpPr>
          <p:cNvPr id="13" name="Rectangle 12">
            <a:extLst>
              <a:ext uri="{FF2B5EF4-FFF2-40B4-BE49-F238E27FC236}">
                <a16:creationId xmlns:a16="http://schemas.microsoft.com/office/drawing/2014/main" id="{1C12AEB2-1702-32C1-4315-FD7492FEDCFD}"/>
              </a:ext>
            </a:extLst>
          </p:cNvPr>
          <p:cNvSpPr/>
          <p:nvPr/>
        </p:nvSpPr>
        <p:spPr bwMode="auto">
          <a:xfrm>
            <a:off x="7267813" y="3934882"/>
            <a:ext cx="1713548" cy="1994761"/>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r>
              <a:rPr lang="da-DK" sz="1800" b="1" dirty="0">
                <a:latin typeface="Neo Sans Pro" panose="020B0504030504040204" pitchFamily="34" charset="0"/>
              </a:rPr>
              <a:t>5 D. </a:t>
            </a:r>
            <a:br>
              <a:rPr lang="da-DK" sz="1400" b="1" dirty="0">
                <a:latin typeface="Neo Sans Pro" panose="020B0504030504040204" pitchFamily="34" charset="0"/>
              </a:rPr>
            </a:br>
            <a:r>
              <a:rPr lang="en-US" sz="1400" dirty="0">
                <a:latin typeface="Neo Sans Pro" panose="020B0504030504040204" pitchFamily="34" charset="0"/>
              </a:rPr>
              <a:t>We select one or more themes and ask our leader to put them on the agenda for the next joint meeting.</a:t>
            </a:r>
            <a:endParaRPr lang="da-DK" sz="1400" b="1" dirty="0">
              <a:latin typeface="Neo Sans Pro" panose="020B0504030504040204" pitchFamily="34" charset="0"/>
            </a:endParaRPr>
          </a:p>
        </p:txBody>
      </p:sp>
      <p:sp>
        <p:nvSpPr>
          <p:cNvPr id="17" name="Rectangle 16">
            <a:extLst>
              <a:ext uri="{FF2B5EF4-FFF2-40B4-BE49-F238E27FC236}">
                <a16:creationId xmlns:a16="http://schemas.microsoft.com/office/drawing/2014/main" id="{5B292909-7060-22AC-6896-69ECE762C298}"/>
              </a:ext>
            </a:extLst>
          </p:cNvPr>
          <p:cNvSpPr/>
          <p:nvPr/>
        </p:nvSpPr>
        <p:spPr bwMode="auto">
          <a:xfrm>
            <a:off x="9119335" y="3944626"/>
            <a:ext cx="1266303" cy="1994760"/>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E. </a:t>
            </a:r>
            <a:br>
              <a:rPr lang="da-DK" sz="1400" b="1" dirty="0">
                <a:latin typeface="Neo Sans Pro" panose="020B0504030504040204" pitchFamily="34" charset="0"/>
              </a:rPr>
            </a:br>
            <a:r>
              <a:rPr lang="en-US" sz="1400" dirty="0">
                <a:latin typeface="Neo Sans Pro" panose="020B0504030504040204" pitchFamily="34" charset="0"/>
              </a:rPr>
              <a:t>Another next step that we come up with ourselves.</a:t>
            </a:r>
            <a:endParaRPr lang="da-DK" sz="1400" dirty="0">
              <a:latin typeface="Neo Sans Pro" panose="020B0504030504040204" pitchFamily="34" charset="0"/>
            </a:endParaRPr>
          </a:p>
          <a:p>
            <a:pPr lvl="0"/>
            <a:endParaRPr lang="da-DK" sz="1400" dirty="0">
              <a:latin typeface="Neo Sans Pro" panose="020B0504030504040204" pitchFamily="34" charset="0"/>
            </a:endParaRPr>
          </a:p>
        </p:txBody>
      </p:sp>
    </p:spTree>
    <p:custDataLst>
      <p:custData r:id="rId1"/>
      <p:custData r:id="rId2"/>
    </p:custDataLst>
    <p:extLst>
      <p:ext uri="{BB962C8B-B14F-4D97-AF65-F5344CB8AC3E}">
        <p14:creationId xmlns:p14="http://schemas.microsoft.com/office/powerpoint/2010/main" val="1796381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50B35-B68A-F5F2-841F-D6DF0291EB68}"/>
              </a:ext>
            </a:extLst>
          </p:cNvPr>
          <p:cNvSpPr>
            <a:spLocks noGrp="1"/>
          </p:cNvSpPr>
          <p:nvPr>
            <p:ph type="title"/>
          </p:nvPr>
        </p:nvSpPr>
        <p:spPr/>
        <p:txBody>
          <a:bodyPr/>
          <a:lstStyle/>
          <a:p>
            <a:r>
              <a:rPr lang="da-DK" dirty="0"/>
              <a:t>Group formation</a:t>
            </a:r>
          </a:p>
        </p:txBody>
      </p:sp>
      <p:sp>
        <p:nvSpPr>
          <p:cNvPr id="3" name="Content Placeholder 2">
            <a:extLst>
              <a:ext uri="{FF2B5EF4-FFF2-40B4-BE49-F238E27FC236}">
                <a16:creationId xmlns:a16="http://schemas.microsoft.com/office/drawing/2014/main" id="{D071E5EB-BCC1-FEB7-16DC-935B5F97C882}"/>
              </a:ext>
            </a:extLst>
          </p:cNvPr>
          <p:cNvSpPr>
            <a:spLocks noGrp="1"/>
          </p:cNvSpPr>
          <p:nvPr>
            <p:ph idx="1"/>
          </p:nvPr>
        </p:nvSpPr>
        <p:spPr/>
        <p:txBody>
          <a:bodyPr/>
          <a:lstStyle/>
          <a:p>
            <a:endParaRPr lang="da-DK" dirty="0"/>
          </a:p>
        </p:txBody>
      </p:sp>
      <p:sp>
        <p:nvSpPr>
          <p:cNvPr id="4" name="Footer Placeholder 3">
            <a:extLst>
              <a:ext uri="{FF2B5EF4-FFF2-40B4-BE49-F238E27FC236}">
                <a16:creationId xmlns:a16="http://schemas.microsoft.com/office/drawing/2014/main" id="{6996B737-BC5F-3349-9C2A-27E587BC43B0}"/>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DA5C6A64-9D60-AF5F-30E1-C8E7690E210F}"/>
              </a:ext>
            </a:extLst>
          </p:cNvPr>
          <p:cNvSpPr>
            <a:spLocks noGrp="1"/>
          </p:cNvSpPr>
          <p:nvPr>
            <p:ph type="sldNum" sz="quarter" idx="11"/>
          </p:nvPr>
        </p:nvSpPr>
        <p:spPr/>
        <p:txBody>
          <a:bodyPr/>
          <a:lstStyle/>
          <a:p>
            <a:fld id="{103EA872-A674-449B-A120-B97244F8E91D}" type="slidenum">
              <a:rPr lang="en-GB" smtClean="0"/>
              <a:pPr/>
              <a:t>4</a:t>
            </a:fld>
            <a:endParaRPr lang="en-GB" dirty="0"/>
          </a:p>
        </p:txBody>
      </p:sp>
      <p:sp>
        <p:nvSpPr>
          <p:cNvPr id="6" name="Date Placeholder 5">
            <a:extLst>
              <a:ext uri="{FF2B5EF4-FFF2-40B4-BE49-F238E27FC236}">
                <a16:creationId xmlns:a16="http://schemas.microsoft.com/office/drawing/2014/main" id="{96F38D8B-AC0E-F13E-4D7C-5C822FC7F414}"/>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75769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F5CD7-AE31-51A8-DED1-02F4A388DCE7}"/>
              </a:ext>
            </a:extLst>
          </p:cNvPr>
          <p:cNvSpPr>
            <a:spLocks noGrp="1"/>
          </p:cNvSpPr>
          <p:nvPr>
            <p:ph type="title"/>
          </p:nvPr>
        </p:nvSpPr>
        <p:spPr/>
        <p:txBody>
          <a:bodyPr/>
          <a:lstStyle/>
          <a:p>
            <a:r>
              <a:rPr lang="da-DK" dirty="0"/>
              <a:t>Group </a:t>
            </a:r>
            <a:r>
              <a:rPr lang="da-DK" dirty="0" err="1"/>
              <a:t>dialogue</a:t>
            </a:r>
            <a:endParaRPr lang="da-DK" dirty="0"/>
          </a:p>
        </p:txBody>
      </p:sp>
      <p:sp>
        <p:nvSpPr>
          <p:cNvPr id="3" name="Content Placeholder 2">
            <a:extLst>
              <a:ext uri="{FF2B5EF4-FFF2-40B4-BE49-F238E27FC236}">
                <a16:creationId xmlns:a16="http://schemas.microsoft.com/office/drawing/2014/main" id="{98433693-C2F9-62A7-EE2B-DBFCE0443BF1}"/>
              </a:ext>
            </a:extLst>
          </p:cNvPr>
          <p:cNvSpPr>
            <a:spLocks noGrp="1"/>
          </p:cNvSpPr>
          <p:nvPr>
            <p:ph idx="1"/>
          </p:nvPr>
        </p:nvSpPr>
        <p:spPr>
          <a:xfrm>
            <a:off x="1726307" y="1916832"/>
            <a:ext cx="5088979" cy="4180057"/>
          </a:xfrm>
        </p:spPr>
        <p:txBody>
          <a:bodyPr/>
          <a:lstStyle/>
          <a:p>
            <a:pPr marL="342900" indent="-342900">
              <a:buFont typeface="+mj-lt"/>
              <a:buAutoNum type="alphaUcPeriod"/>
            </a:pPr>
            <a:r>
              <a:rPr lang="en-US" b="1" dirty="0"/>
              <a:t>Each of you selects three cards that say something about your experience with diversity, equity, and inclusion in your unit </a:t>
            </a:r>
            <a:r>
              <a:rPr lang="en-US" dirty="0"/>
              <a:t>(the cards can be interpreted freely).</a:t>
            </a:r>
            <a:endParaRPr lang="da-DK" dirty="0"/>
          </a:p>
          <a:p>
            <a:pPr marL="342900" indent="-342900">
              <a:buFont typeface="+mj-lt"/>
              <a:buAutoNum type="alphaUcPeriod"/>
            </a:pPr>
            <a:endParaRPr lang="da-DK" dirty="0"/>
          </a:p>
          <a:p>
            <a:pPr marL="342900" indent="-342900">
              <a:buFont typeface="+mj-lt"/>
              <a:buAutoNum type="alphaUcPeriod"/>
            </a:pPr>
            <a:endParaRPr lang="da-DK" b="1" dirty="0"/>
          </a:p>
          <a:p>
            <a:pPr marL="342900" indent="-342900">
              <a:buFont typeface="+mj-lt"/>
              <a:buAutoNum type="alphaUcPeriod"/>
            </a:pPr>
            <a:r>
              <a:rPr lang="en-US" b="1" dirty="0"/>
              <a:t>Conduct three rounds, where participants take turns elaborating on their choice of cards </a:t>
            </a:r>
            <a:r>
              <a:rPr lang="en-US" dirty="0"/>
              <a:t>(one card per round). </a:t>
            </a:r>
            <a:r>
              <a:rPr lang="en-US" b="1" dirty="0"/>
              <a:t>The group can ask questions about the card without judging or discussing it.</a:t>
            </a:r>
            <a:endParaRPr lang="da-DK" b="1" dirty="0"/>
          </a:p>
          <a:p>
            <a:pPr marL="342900" indent="-342900">
              <a:buFont typeface="+mj-lt"/>
              <a:buAutoNum type="alphaUcPeriod"/>
            </a:pPr>
            <a:endParaRPr lang="da-DK" dirty="0"/>
          </a:p>
          <a:p>
            <a:pPr marL="342900" indent="-342900">
              <a:buFont typeface="+mj-lt"/>
              <a:buAutoNum type="alphaUcPeriod"/>
            </a:pPr>
            <a:endParaRPr lang="da-DK" dirty="0"/>
          </a:p>
        </p:txBody>
      </p:sp>
      <p:sp>
        <p:nvSpPr>
          <p:cNvPr id="4" name="Footer Placeholder 3">
            <a:extLst>
              <a:ext uri="{FF2B5EF4-FFF2-40B4-BE49-F238E27FC236}">
                <a16:creationId xmlns:a16="http://schemas.microsoft.com/office/drawing/2014/main" id="{3FC89897-20DE-CA0F-8B9D-15BF3D65FF0E}"/>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F447FB67-70CC-926A-9DA4-EF021A426DA3}"/>
              </a:ext>
            </a:extLst>
          </p:cNvPr>
          <p:cNvSpPr>
            <a:spLocks noGrp="1"/>
          </p:cNvSpPr>
          <p:nvPr>
            <p:ph type="sldNum" sz="quarter" idx="11"/>
          </p:nvPr>
        </p:nvSpPr>
        <p:spPr/>
        <p:txBody>
          <a:bodyPr/>
          <a:lstStyle/>
          <a:p>
            <a:fld id="{103EA872-A674-449B-A120-B97244F8E91D}" type="slidenum">
              <a:rPr lang="en-GB" smtClean="0"/>
              <a:pPr/>
              <a:t>5</a:t>
            </a:fld>
            <a:endParaRPr lang="en-GB" dirty="0"/>
          </a:p>
        </p:txBody>
      </p:sp>
      <p:sp>
        <p:nvSpPr>
          <p:cNvPr id="6" name="Date Placeholder 5">
            <a:extLst>
              <a:ext uri="{FF2B5EF4-FFF2-40B4-BE49-F238E27FC236}">
                <a16:creationId xmlns:a16="http://schemas.microsoft.com/office/drawing/2014/main" id="{B5F0A781-178F-B7CA-55DE-3E08744A4AAC}"/>
              </a:ext>
            </a:extLst>
          </p:cNvPr>
          <p:cNvSpPr>
            <a:spLocks noGrp="1"/>
          </p:cNvSpPr>
          <p:nvPr>
            <p:ph type="dt" sz="half" idx="12"/>
          </p:nvPr>
        </p:nvSpPr>
        <p:spPr/>
        <p:txBody>
          <a:bodyPr/>
          <a:lstStyle/>
          <a:p>
            <a:r>
              <a:rPr lang="en-GB"/>
              <a:t>Dato</a:t>
            </a:r>
            <a:endParaRPr lang="en-GB" dirty="0"/>
          </a:p>
        </p:txBody>
      </p:sp>
      <p:sp>
        <p:nvSpPr>
          <p:cNvPr id="11" name="Text Box 1">
            <a:extLst>
              <a:ext uri="{FF2B5EF4-FFF2-40B4-BE49-F238E27FC236}">
                <a16:creationId xmlns:a16="http://schemas.microsoft.com/office/drawing/2014/main" id="{5622D448-6C68-5864-692A-45D046DAF347}"/>
              </a:ext>
            </a:extLst>
          </p:cNvPr>
          <p:cNvSpPr txBox="1">
            <a:spLocks noChangeArrowheads="1"/>
          </p:cNvSpPr>
          <p:nvPr/>
        </p:nvSpPr>
        <p:spPr bwMode="auto">
          <a:xfrm>
            <a:off x="526256" y="324409"/>
            <a:ext cx="212725" cy="166688"/>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1.</a:t>
            </a:r>
            <a:endParaRPr kumimoji="0" lang="da-DK" altLang="da-DK" sz="1800" b="0" i="0" u="none" strike="noStrike" cap="none" normalizeH="0" baseline="0">
              <a:ln>
                <a:noFill/>
              </a:ln>
              <a:solidFill>
                <a:schemeClr val="tx1"/>
              </a:solidFill>
              <a:effectLst/>
              <a:latin typeface="Arial" panose="020B0604020202020204" pitchFamily="34" charset="0"/>
            </a:endParaRPr>
          </a:p>
        </p:txBody>
      </p:sp>
      <p:sp>
        <p:nvSpPr>
          <p:cNvPr id="15" name="Rectangle 5">
            <a:extLst>
              <a:ext uri="{FF2B5EF4-FFF2-40B4-BE49-F238E27FC236}">
                <a16:creationId xmlns:a16="http://schemas.microsoft.com/office/drawing/2014/main" id="{DD0EE7D1-7D50-2CF4-9923-E3502D2459DC}"/>
              </a:ext>
            </a:extLst>
          </p:cNvPr>
          <p:cNvSpPr>
            <a:spLocks noChangeArrowheads="1"/>
          </p:cNvSpPr>
          <p:nvPr/>
        </p:nvSpPr>
        <p:spPr bwMode="auto">
          <a:xfrm>
            <a:off x="-48419" y="-155016"/>
            <a:ext cx="12190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a:ln>
                <a:noFill/>
              </a:ln>
              <a:solidFill>
                <a:schemeClr val="tx1"/>
              </a:solidFill>
              <a:effectLst/>
              <a:latin typeface="Arial" panose="020B0604020202020204" pitchFamily="34" charset="0"/>
            </a:endParaRPr>
          </a:p>
        </p:txBody>
      </p:sp>
      <p:sp>
        <p:nvSpPr>
          <p:cNvPr id="16" name="Rectangle 9">
            <a:extLst>
              <a:ext uri="{FF2B5EF4-FFF2-40B4-BE49-F238E27FC236}">
                <a16:creationId xmlns:a16="http://schemas.microsoft.com/office/drawing/2014/main" id="{3D458CD6-663F-CC81-F2A1-302DDAA9FC60}"/>
              </a:ext>
            </a:extLst>
          </p:cNvPr>
          <p:cNvSpPr>
            <a:spLocks noChangeArrowheads="1"/>
          </p:cNvSpPr>
          <p:nvPr/>
        </p:nvSpPr>
        <p:spPr bwMode="auto">
          <a:xfrm>
            <a:off x="-48419" y="302184"/>
            <a:ext cx="1219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a-DK"/>
          </a:p>
        </p:txBody>
      </p:sp>
      <p:sp>
        <p:nvSpPr>
          <p:cNvPr id="17" name="Rectangle 11">
            <a:extLst>
              <a:ext uri="{FF2B5EF4-FFF2-40B4-BE49-F238E27FC236}">
                <a16:creationId xmlns:a16="http://schemas.microsoft.com/office/drawing/2014/main" id="{12FD95AA-9709-B822-553F-152C305C7EEE}"/>
              </a:ext>
            </a:extLst>
          </p:cNvPr>
          <p:cNvSpPr>
            <a:spLocks noChangeArrowheads="1"/>
          </p:cNvSpPr>
          <p:nvPr/>
        </p:nvSpPr>
        <p:spPr bwMode="auto">
          <a:xfrm>
            <a:off x="408781" y="302184"/>
            <a:ext cx="1219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a:p>
        </p:txBody>
      </p:sp>
      <p:sp>
        <p:nvSpPr>
          <p:cNvPr id="26" name="Rectangle 5">
            <a:extLst>
              <a:ext uri="{FF2B5EF4-FFF2-40B4-BE49-F238E27FC236}">
                <a16:creationId xmlns:a16="http://schemas.microsoft.com/office/drawing/2014/main" id="{F347A0AF-03B1-C288-8F5C-4A8BCBBC390F}"/>
              </a:ext>
            </a:extLst>
          </p:cNvPr>
          <p:cNvSpPr>
            <a:spLocks noChangeArrowheads="1"/>
          </p:cNvSpPr>
          <p:nvPr/>
        </p:nvSpPr>
        <p:spPr bwMode="auto">
          <a:xfrm rot="382114">
            <a:off x="8521890" y="1398020"/>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1</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sp>
        <p:nvSpPr>
          <p:cNvPr id="27" name="Rectangle 5">
            <a:extLst>
              <a:ext uri="{FF2B5EF4-FFF2-40B4-BE49-F238E27FC236}">
                <a16:creationId xmlns:a16="http://schemas.microsoft.com/office/drawing/2014/main" id="{6C7B04AF-FE2A-9AB5-B1E4-0A897371C5CC}"/>
              </a:ext>
            </a:extLst>
          </p:cNvPr>
          <p:cNvSpPr>
            <a:spLocks noChangeArrowheads="1"/>
          </p:cNvSpPr>
          <p:nvPr/>
        </p:nvSpPr>
        <p:spPr bwMode="auto">
          <a:xfrm rot="21342186">
            <a:off x="8219300" y="2101868"/>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2</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sp>
        <p:nvSpPr>
          <p:cNvPr id="28" name="Rectangle 5">
            <a:extLst>
              <a:ext uri="{FF2B5EF4-FFF2-40B4-BE49-F238E27FC236}">
                <a16:creationId xmlns:a16="http://schemas.microsoft.com/office/drawing/2014/main" id="{861710AD-6BB8-710A-AC0C-9529E8BFAF29}"/>
              </a:ext>
            </a:extLst>
          </p:cNvPr>
          <p:cNvSpPr>
            <a:spLocks noChangeArrowheads="1"/>
          </p:cNvSpPr>
          <p:nvPr/>
        </p:nvSpPr>
        <p:spPr bwMode="auto">
          <a:xfrm rot="21156859">
            <a:off x="8947691" y="2371224"/>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3</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grpSp>
        <p:nvGrpSpPr>
          <p:cNvPr id="29" name="Group 28">
            <a:extLst>
              <a:ext uri="{FF2B5EF4-FFF2-40B4-BE49-F238E27FC236}">
                <a16:creationId xmlns:a16="http://schemas.microsoft.com/office/drawing/2014/main" id="{32664346-89BE-C6BE-9905-CAEF3B5C8940}"/>
              </a:ext>
            </a:extLst>
          </p:cNvPr>
          <p:cNvGrpSpPr/>
          <p:nvPr/>
        </p:nvGrpSpPr>
        <p:grpSpPr>
          <a:xfrm>
            <a:off x="8111430" y="3593552"/>
            <a:ext cx="2172623" cy="2172623"/>
            <a:chOff x="8111430" y="3788031"/>
            <a:chExt cx="2172623" cy="2172623"/>
          </a:xfrm>
        </p:grpSpPr>
        <p:pic>
          <p:nvPicPr>
            <p:cNvPr id="30" name="Graphic 29" descr="Meeting outline">
              <a:extLst>
                <a:ext uri="{FF2B5EF4-FFF2-40B4-BE49-F238E27FC236}">
                  <a16:creationId xmlns:a16="http://schemas.microsoft.com/office/drawing/2014/main" id="{BE8420CF-F6D1-3E6F-E559-22696AD835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11430" y="3788031"/>
              <a:ext cx="2172623" cy="2172623"/>
            </a:xfrm>
            <a:prstGeom prst="rect">
              <a:avLst/>
            </a:prstGeom>
          </p:spPr>
        </p:pic>
        <p:grpSp>
          <p:nvGrpSpPr>
            <p:cNvPr id="31" name="Group 30">
              <a:extLst>
                <a:ext uri="{FF2B5EF4-FFF2-40B4-BE49-F238E27FC236}">
                  <a16:creationId xmlns:a16="http://schemas.microsoft.com/office/drawing/2014/main" id="{EE6058FD-FB31-51EF-B1F6-D9BFE42D61C1}"/>
                </a:ext>
              </a:extLst>
            </p:cNvPr>
            <p:cNvGrpSpPr/>
            <p:nvPr/>
          </p:nvGrpSpPr>
          <p:grpSpPr>
            <a:xfrm>
              <a:off x="8745556" y="5008204"/>
              <a:ext cx="904369" cy="639829"/>
              <a:chOff x="2643273" y="3010616"/>
              <a:chExt cx="5492095" cy="3885583"/>
            </a:xfrm>
          </p:grpSpPr>
          <p:sp>
            <p:nvSpPr>
              <p:cNvPr id="33" name="Arrow: U-Turn 32">
                <a:extLst>
                  <a:ext uri="{FF2B5EF4-FFF2-40B4-BE49-F238E27FC236}">
                    <a16:creationId xmlns:a16="http://schemas.microsoft.com/office/drawing/2014/main" id="{673EF910-EAEC-7CCA-0BFA-489C809DA640}"/>
                  </a:ext>
                </a:extLst>
              </p:cNvPr>
              <p:cNvSpPr/>
              <p:nvPr/>
            </p:nvSpPr>
            <p:spPr bwMode="auto">
              <a:xfrm rot="16200000">
                <a:off x="2794701" y="2859188"/>
                <a:ext cx="3515793" cy="3818649"/>
              </a:xfrm>
              <a:prstGeom prst="uturnArrow">
                <a:avLst>
                  <a:gd name="adj1" fmla="val 14823"/>
                  <a:gd name="adj2" fmla="val 17791"/>
                  <a:gd name="adj3" fmla="val 21891"/>
                  <a:gd name="adj4" fmla="val 50000"/>
                  <a:gd name="adj5" fmla="val 80739"/>
                </a:avLst>
              </a:prstGeom>
              <a:solidFill>
                <a:schemeClr val="accent6">
                  <a:lumMod val="40000"/>
                  <a:lumOff val="60000"/>
                </a:schemeClr>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34" name="Arrow: U-Turn 33">
                <a:extLst>
                  <a:ext uri="{FF2B5EF4-FFF2-40B4-BE49-F238E27FC236}">
                    <a16:creationId xmlns:a16="http://schemas.microsoft.com/office/drawing/2014/main" id="{C427C1FE-8127-CF5A-1417-E42221A6A87A}"/>
                  </a:ext>
                </a:extLst>
              </p:cNvPr>
              <p:cNvSpPr/>
              <p:nvPr/>
            </p:nvSpPr>
            <p:spPr bwMode="auto">
              <a:xfrm rot="5400000">
                <a:off x="4468147" y="3228978"/>
                <a:ext cx="3515793" cy="3818649"/>
              </a:xfrm>
              <a:prstGeom prst="uturnArrow">
                <a:avLst>
                  <a:gd name="adj1" fmla="val 14823"/>
                  <a:gd name="adj2" fmla="val 17791"/>
                  <a:gd name="adj3" fmla="val 21891"/>
                  <a:gd name="adj4" fmla="val 50000"/>
                  <a:gd name="adj5" fmla="val 80739"/>
                </a:avLst>
              </a:prstGeom>
              <a:solidFill>
                <a:schemeClr val="accent6">
                  <a:lumMod val="40000"/>
                  <a:lumOff val="60000"/>
                </a:schemeClr>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grpSp>
        <p:sp>
          <p:nvSpPr>
            <p:cNvPr id="32" name="TextBox 31">
              <a:extLst>
                <a:ext uri="{FF2B5EF4-FFF2-40B4-BE49-F238E27FC236}">
                  <a16:creationId xmlns:a16="http://schemas.microsoft.com/office/drawing/2014/main" id="{800E165F-95DC-BB94-08E3-D49DF8DE3A7F}"/>
                </a:ext>
              </a:extLst>
            </p:cNvPr>
            <p:cNvSpPr txBox="1"/>
            <p:nvPr/>
          </p:nvSpPr>
          <p:spPr>
            <a:xfrm>
              <a:off x="9103966" y="5174989"/>
              <a:ext cx="601987" cy="307777"/>
            </a:xfrm>
            <a:prstGeom prst="rect">
              <a:avLst/>
            </a:prstGeom>
            <a:noFill/>
          </p:spPr>
          <p:txBody>
            <a:bodyPr wrap="square" lIns="0" tIns="0" rIns="0" bIns="0" rtlCol="0">
              <a:spAutoFit/>
            </a:bodyPr>
            <a:lstStyle/>
            <a:p>
              <a:pPr algn="l">
                <a:spcBef>
                  <a:spcPts val="432"/>
                </a:spcBef>
              </a:pPr>
              <a:r>
                <a:rPr lang="da-DK" sz="2000" b="1" dirty="0">
                  <a:solidFill>
                    <a:srgbClr val="FC7634"/>
                  </a:solidFill>
                  <a:latin typeface="Neo Sans Pro Medium" panose="020B0704030504040204" pitchFamily="34" charset="0"/>
                </a:rPr>
                <a:t>3</a:t>
              </a:r>
            </a:p>
          </p:txBody>
        </p:sp>
      </p:grpSp>
    </p:spTree>
    <p:extLst>
      <p:ext uri="{BB962C8B-B14F-4D97-AF65-F5344CB8AC3E}">
        <p14:creationId xmlns:p14="http://schemas.microsoft.com/office/powerpoint/2010/main" val="1680459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aper with text on it&#10;&#10;Description automatically generated">
            <a:extLst>
              <a:ext uri="{FF2B5EF4-FFF2-40B4-BE49-F238E27FC236}">
                <a16:creationId xmlns:a16="http://schemas.microsoft.com/office/drawing/2014/main" id="{EC5DBD99-6869-F7BB-4DD0-A80E0D1559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33681" y="1860216"/>
            <a:ext cx="2966442" cy="4196080"/>
          </a:xfrm>
          <a:prstGeom prst="rect">
            <a:avLst/>
          </a:prstGeom>
          <a:effectLst>
            <a:outerShdw blurRad="76200" dist="25400" dir="2700000" algn="tl" rotWithShape="0">
              <a:prstClr val="black">
                <a:alpha val="22000"/>
              </a:prstClr>
            </a:outerShdw>
          </a:effectLst>
        </p:spPr>
      </p:pic>
      <p:sp>
        <p:nvSpPr>
          <p:cNvPr id="2" name="Title 1">
            <a:extLst>
              <a:ext uri="{FF2B5EF4-FFF2-40B4-BE49-F238E27FC236}">
                <a16:creationId xmlns:a16="http://schemas.microsoft.com/office/drawing/2014/main" id="{5649FEB1-0E86-DFB4-2519-6BFB06605E8D}"/>
              </a:ext>
            </a:extLst>
          </p:cNvPr>
          <p:cNvSpPr>
            <a:spLocks noGrp="1"/>
          </p:cNvSpPr>
          <p:nvPr>
            <p:ph type="title"/>
          </p:nvPr>
        </p:nvSpPr>
        <p:spPr/>
        <p:txBody>
          <a:bodyPr/>
          <a:lstStyle/>
          <a:p>
            <a:r>
              <a:rPr lang="da-DK" dirty="0" err="1"/>
              <a:t>Own</a:t>
            </a:r>
            <a:r>
              <a:rPr lang="da-DK" dirty="0"/>
              <a:t> </a:t>
            </a:r>
            <a:r>
              <a:rPr lang="da-DK" dirty="0" err="1"/>
              <a:t>reflection</a:t>
            </a:r>
            <a:endParaRPr lang="da-DK" dirty="0"/>
          </a:p>
        </p:txBody>
      </p:sp>
      <p:sp>
        <p:nvSpPr>
          <p:cNvPr id="4" name="Footer Placeholder 3">
            <a:extLst>
              <a:ext uri="{FF2B5EF4-FFF2-40B4-BE49-F238E27FC236}">
                <a16:creationId xmlns:a16="http://schemas.microsoft.com/office/drawing/2014/main" id="{ADC32772-40CB-3C67-34AA-7092DB38E84A}"/>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CC417B08-C559-948D-C66E-0ABCAAA03227}"/>
              </a:ext>
            </a:extLst>
          </p:cNvPr>
          <p:cNvSpPr>
            <a:spLocks noGrp="1"/>
          </p:cNvSpPr>
          <p:nvPr>
            <p:ph type="sldNum" sz="quarter" idx="11"/>
          </p:nvPr>
        </p:nvSpPr>
        <p:spPr/>
        <p:txBody>
          <a:bodyPr/>
          <a:lstStyle/>
          <a:p>
            <a:fld id="{103EA872-A674-449B-A120-B97244F8E91D}" type="slidenum">
              <a:rPr lang="en-GB" smtClean="0"/>
              <a:pPr/>
              <a:t>6</a:t>
            </a:fld>
            <a:endParaRPr lang="en-GB" dirty="0"/>
          </a:p>
        </p:txBody>
      </p:sp>
      <p:sp>
        <p:nvSpPr>
          <p:cNvPr id="6" name="Date Placeholder 5">
            <a:extLst>
              <a:ext uri="{FF2B5EF4-FFF2-40B4-BE49-F238E27FC236}">
                <a16:creationId xmlns:a16="http://schemas.microsoft.com/office/drawing/2014/main" id="{0B4DD274-EB3B-91E1-0049-D4CEEC36DE26}"/>
              </a:ext>
            </a:extLst>
          </p:cNvPr>
          <p:cNvSpPr>
            <a:spLocks noGrp="1"/>
          </p:cNvSpPr>
          <p:nvPr>
            <p:ph type="dt" sz="half" idx="12"/>
          </p:nvPr>
        </p:nvSpPr>
        <p:spPr/>
        <p:txBody>
          <a:bodyPr/>
          <a:lstStyle/>
          <a:p>
            <a:r>
              <a:rPr lang="en-GB"/>
              <a:t>Dato</a:t>
            </a:r>
            <a:endParaRPr lang="en-GB" dirty="0"/>
          </a:p>
        </p:txBody>
      </p:sp>
      <p:pic>
        <p:nvPicPr>
          <p:cNvPr id="11" name="Content Placeholder 7" descr="Head with gears with solid fill">
            <a:extLst>
              <a:ext uri="{FF2B5EF4-FFF2-40B4-BE49-F238E27FC236}">
                <a16:creationId xmlns:a16="http://schemas.microsoft.com/office/drawing/2014/main" id="{D119D6F6-84FF-E404-CAFE-BC1CB2BEB3CB}"/>
              </a:ext>
            </a:extLst>
          </p:cNvPr>
          <p:cNvPicPr>
            <a:picLocks noGrp="1" noChangeAspect="1"/>
          </p:cNvPicPr>
          <p:nvPr>
            <p:ph idx="1"/>
          </p:nvPr>
        </p:nvPicPr>
        <p:blipFill>
          <a:blip r:embed="rId4">
            <a:extLst>
              <a:ext uri="{96DAC541-7B7A-43D3-8B79-37D633B846F1}">
                <asvg:svgBlip xmlns:asvg="http://schemas.microsoft.com/office/drawing/2016/SVG/main" r:embed="rId5"/>
              </a:ext>
            </a:extLst>
          </a:blip>
          <a:stretch>
            <a:fillRect/>
          </a:stretch>
        </p:blipFill>
        <p:spPr>
          <a:xfrm>
            <a:off x="2484309" y="1932243"/>
            <a:ext cx="3311696" cy="3311696"/>
          </a:xfrm>
        </p:spPr>
      </p:pic>
      <p:pic>
        <p:nvPicPr>
          <p:cNvPr id="13" name="Graphic 12" descr="Pen outline">
            <a:extLst>
              <a:ext uri="{FF2B5EF4-FFF2-40B4-BE49-F238E27FC236}">
                <a16:creationId xmlns:a16="http://schemas.microsoft.com/office/drawing/2014/main" id="{D0E8958F-ACD3-E301-A3A6-7B32B8A8A2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607374" y="2481858"/>
            <a:ext cx="914400" cy="914400"/>
          </a:xfrm>
          <a:prstGeom prst="rect">
            <a:avLst/>
          </a:prstGeom>
        </p:spPr>
      </p:pic>
    </p:spTree>
    <p:extLst>
      <p:ext uri="{BB962C8B-B14F-4D97-AF65-F5344CB8AC3E}">
        <p14:creationId xmlns:p14="http://schemas.microsoft.com/office/powerpoint/2010/main" val="2045348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aper with lines and text&#10;&#10;Description automatically generated">
            <a:extLst>
              <a:ext uri="{FF2B5EF4-FFF2-40B4-BE49-F238E27FC236}">
                <a16:creationId xmlns:a16="http://schemas.microsoft.com/office/drawing/2014/main" id="{E718BBF4-6A62-E506-EB25-3FF9D7CFF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418695">
            <a:off x="6314633" y="3379138"/>
            <a:ext cx="2993545" cy="4234417"/>
          </a:xfrm>
          <a:prstGeom prst="rect">
            <a:avLst/>
          </a:prstGeom>
          <a:effectLst>
            <a:outerShdw blurRad="76200" dist="25400" dir="2700000" algn="tl" rotWithShape="0">
              <a:prstClr val="black">
                <a:alpha val="22000"/>
              </a:prstClr>
            </a:outerShdw>
          </a:effectLst>
        </p:spPr>
      </p:pic>
      <p:sp>
        <p:nvSpPr>
          <p:cNvPr id="2" name="Title 1">
            <a:extLst>
              <a:ext uri="{FF2B5EF4-FFF2-40B4-BE49-F238E27FC236}">
                <a16:creationId xmlns:a16="http://schemas.microsoft.com/office/drawing/2014/main" id="{D37BE49C-A778-C22C-9244-A69D9E330682}"/>
              </a:ext>
            </a:extLst>
          </p:cNvPr>
          <p:cNvSpPr>
            <a:spLocks noGrp="1"/>
          </p:cNvSpPr>
          <p:nvPr>
            <p:ph type="title"/>
          </p:nvPr>
        </p:nvSpPr>
        <p:spPr/>
        <p:txBody>
          <a:bodyPr/>
          <a:lstStyle/>
          <a:p>
            <a:r>
              <a:rPr lang="da-DK" dirty="0" err="1"/>
              <a:t>Dialogue</a:t>
            </a:r>
            <a:endParaRPr lang="da-DK" dirty="0"/>
          </a:p>
        </p:txBody>
      </p:sp>
      <p:sp>
        <p:nvSpPr>
          <p:cNvPr id="3" name="Content Placeholder 2">
            <a:extLst>
              <a:ext uri="{FF2B5EF4-FFF2-40B4-BE49-F238E27FC236}">
                <a16:creationId xmlns:a16="http://schemas.microsoft.com/office/drawing/2014/main" id="{B6226099-32CB-A689-D4B3-AC3DE2B1668C}"/>
              </a:ext>
            </a:extLst>
          </p:cNvPr>
          <p:cNvSpPr>
            <a:spLocks noGrp="1"/>
          </p:cNvSpPr>
          <p:nvPr>
            <p:ph idx="1"/>
          </p:nvPr>
        </p:nvSpPr>
        <p:spPr>
          <a:xfrm>
            <a:off x="1774726" y="2084110"/>
            <a:ext cx="3888432" cy="4545578"/>
          </a:xfrm>
        </p:spPr>
        <p:txBody>
          <a:bodyPr/>
          <a:lstStyle/>
          <a:p>
            <a:pPr marL="342900" indent="-342900">
              <a:buFont typeface="+mj-lt"/>
              <a:buAutoNum type="alphaUcPeriod"/>
            </a:pPr>
            <a:r>
              <a:rPr lang="en-US" b="1" dirty="0"/>
              <a:t>Pair up two by two.</a:t>
            </a:r>
          </a:p>
          <a:p>
            <a:pPr marL="342900" indent="-342900">
              <a:buFont typeface="+mj-lt"/>
              <a:buAutoNum type="alphaUcPeriod"/>
            </a:pPr>
            <a:endParaRPr lang="da-DK" b="1" dirty="0"/>
          </a:p>
          <a:p>
            <a:pPr marL="342900" indent="-342900">
              <a:buFont typeface="+mj-lt"/>
              <a:buAutoNum type="alphaUcPeriod"/>
            </a:pPr>
            <a:endParaRPr lang="da-DK" b="1" dirty="0"/>
          </a:p>
          <a:p>
            <a:pPr marL="342900" indent="-342900">
              <a:buFont typeface="+mj-lt"/>
              <a:buAutoNum type="alphaUcPeriod"/>
            </a:pPr>
            <a:endParaRPr lang="da-DK" b="1" dirty="0"/>
          </a:p>
          <a:p>
            <a:pPr marL="342900" indent="-342900">
              <a:buFont typeface="+mj-lt"/>
              <a:buAutoNum type="alphaUcPeriod"/>
            </a:pPr>
            <a:endParaRPr lang="da-DK" b="1" dirty="0"/>
          </a:p>
          <a:p>
            <a:pPr marL="342900" indent="-342900">
              <a:buFont typeface="+mj-lt"/>
              <a:buAutoNum type="alphaUcPeriod"/>
            </a:pPr>
            <a:r>
              <a:rPr lang="en-US" b="1" dirty="0"/>
              <a:t>Ask each other questions based on the “Dialogue Framework" </a:t>
            </a:r>
            <a:r>
              <a:rPr lang="en-US" dirty="0"/>
              <a:t>(15 minutes per participant)</a:t>
            </a:r>
            <a:r>
              <a:rPr lang="en-US" b="1" dirty="0"/>
              <a:t>.</a:t>
            </a:r>
            <a:endParaRPr lang="da-DK" b="1" dirty="0"/>
          </a:p>
        </p:txBody>
      </p:sp>
      <p:sp>
        <p:nvSpPr>
          <p:cNvPr id="4" name="Footer Placeholder 3">
            <a:extLst>
              <a:ext uri="{FF2B5EF4-FFF2-40B4-BE49-F238E27FC236}">
                <a16:creationId xmlns:a16="http://schemas.microsoft.com/office/drawing/2014/main" id="{C3580194-5F47-3CE8-FE13-91217F399FCC}"/>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92F0FDD2-4652-FAB7-6454-CEC9257F814C}"/>
              </a:ext>
            </a:extLst>
          </p:cNvPr>
          <p:cNvSpPr>
            <a:spLocks noGrp="1"/>
          </p:cNvSpPr>
          <p:nvPr>
            <p:ph type="sldNum" sz="quarter" idx="11"/>
          </p:nvPr>
        </p:nvSpPr>
        <p:spPr/>
        <p:txBody>
          <a:bodyPr/>
          <a:lstStyle/>
          <a:p>
            <a:fld id="{103EA872-A674-449B-A120-B97244F8E91D}" type="slidenum">
              <a:rPr lang="en-GB" smtClean="0"/>
              <a:pPr/>
              <a:t>7</a:t>
            </a:fld>
            <a:endParaRPr lang="en-GB" dirty="0"/>
          </a:p>
        </p:txBody>
      </p:sp>
      <p:sp>
        <p:nvSpPr>
          <p:cNvPr id="6" name="Date Placeholder 5">
            <a:extLst>
              <a:ext uri="{FF2B5EF4-FFF2-40B4-BE49-F238E27FC236}">
                <a16:creationId xmlns:a16="http://schemas.microsoft.com/office/drawing/2014/main" id="{F76C1E26-E426-E7AD-197F-3E2D9C311520}"/>
              </a:ext>
            </a:extLst>
          </p:cNvPr>
          <p:cNvSpPr>
            <a:spLocks noGrp="1"/>
          </p:cNvSpPr>
          <p:nvPr>
            <p:ph type="dt" sz="half" idx="12"/>
          </p:nvPr>
        </p:nvSpPr>
        <p:spPr/>
        <p:txBody>
          <a:bodyPr/>
          <a:lstStyle/>
          <a:p>
            <a:r>
              <a:rPr lang="en-GB"/>
              <a:t>Dato</a:t>
            </a:r>
            <a:endParaRPr lang="en-GB" dirty="0"/>
          </a:p>
        </p:txBody>
      </p:sp>
      <p:pic>
        <p:nvPicPr>
          <p:cNvPr id="7" name="Graphic 6" descr="Man and woman outline">
            <a:extLst>
              <a:ext uri="{FF2B5EF4-FFF2-40B4-BE49-F238E27FC236}">
                <a16:creationId xmlns:a16="http://schemas.microsoft.com/office/drawing/2014/main" id="{CC8B0651-82F9-8161-45A6-1C80EF78A2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383238" y="1652400"/>
            <a:ext cx="914400" cy="914400"/>
          </a:xfrm>
          <a:prstGeom prst="rect">
            <a:avLst/>
          </a:prstGeom>
        </p:spPr>
      </p:pic>
      <p:pic>
        <p:nvPicPr>
          <p:cNvPr id="9" name="Graphic 8" descr="Two Men outline">
            <a:extLst>
              <a:ext uri="{FF2B5EF4-FFF2-40B4-BE49-F238E27FC236}">
                <a16:creationId xmlns:a16="http://schemas.microsoft.com/office/drawing/2014/main" id="{1B8151C6-44E2-0BC7-D6A9-083443D0A9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16380" y="1652400"/>
            <a:ext cx="914400" cy="914400"/>
          </a:xfrm>
          <a:prstGeom prst="rect">
            <a:avLst/>
          </a:prstGeom>
        </p:spPr>
      </p:pic>
      <p:pic>
        <p:nvPicPr>
          <p:cNvPr id="11" name="Graphic 10" descr="Two women outline">
            <a:extLst>
              <a:ext uri="{FF2B5EF4-FFF2-40B4-BE49-F238E27FC236}">
                <a16:creationId xmlns:a16="http://schemas.microsoft.com/office/drawing/2014/main" id="{3D16ADBB-A9FD-A440-5716-4B384390FEA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71470" y="1652400"/>
            <a:ext cx="914400" cy="914400"/>
          </a:xfrm>
          <a:prstGeom prst="rect">
            <a:avLst/>
          </a:prstGeom>
        </p:spPr>
      </p:pic>
    </p:spTree>
    <p:extLst>
      <p:ext uri="{BB962C8B-B14F-4D97-AF65-F5344CB8AC3E}">
        <p14:creationId xmlns:p14="http://schemas.microsoft.com/office/powerpoint/2010/main" val="2202505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EFBF-8EC7-34BF-6A60-538516CCDBCB}"/>
              </a:ext>
            </a:extLst>
          </p:cNvPr>
          <p:cNvSpPr>
            <a:spLocks noGrp="1"/>
          </p:cNvSpPr>
          <p:nvPr>
            <p:ph type="title"/>
          </p:nvPr>
        </p:nvSpPr>
        <p:spPr/>
        <p:txBody>
          <a:bodyPr/>
          <a:lstStyle/>
          <a:p>
            <a:r>
              <a:rPr lang="da-DK" dirty="0" err="1"/>
              <a:t>Plenary</a:t>
            </a:r>
            <a:r>
              <a:rPr lang="da-DK" dirty="0"/>
              <a:t> session</a:t>
            </a:r>
          </a:p>
        </p:txBody>
      </p:sp>
      <p:sp>
        <p:nvSpPr>
          <p:cNvPr id="3" name="Content Placeholder 2">
            <a:extLst>
              <a:ext uri="{FF2B5EF4-FFF2-40B4-BE49-F238E27FC236}">
                <a16:creationId xmlns:a16="http://schemas.microsoft.com/office/drawing/2014/main" id="{8D19EC44-A5B6-617E-4142-4524853ECF1F}"/>
              </a:ext>
            </a:extLst>
          </p:cNvPr>
          <p:cNvSpPr>
            <a:spLocks noGrp="1"/>
          </p:cNvSpPr>
          <p:nvPr>
            <p:ph idx="1"/>
          </p:nvPr>
        </p:nvSpPr>
        <p:spPr/>
        <p:txBody>
          <a:bodyPr wrap="square"/>
          <a:lstStyle/>
          <a:p>
            <a:pPr marL="0" indent="0">
              <a:lnSpc>
                <a:spcPct val="107000"/>
              </a:lnSpc>
              <a:buFont typeface="+mj-lt"/>
              <a:buAutoNum type="alphaUcPeriod"/>
            </a:pPr>
            <a:r>
              <a:rPr lang="en-US" b="1" dirty="0"/>
              <a:t>  The original groups come back together.</a:t>
            </a:r>
          </a:p>
          <a:p>
            <a:pPr marL="0" lvl="0" indent="0">
              <a:lnSpc>
                <a:spcPct val="107000"/>
              </a:lnSpc>
              <a:buFont typeface="+mj-lt"/>
              <a:buAutoNum type="alphaUcPeriod"/>
            </a:pPr>
            <a:endParaRPr lang="da-DK"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buFont typeface="+mj-lt"/>
              <a:buAutoNum type="alphaUcPeriod"/>
            </a:pPr>
            <a:r>
              <a:rPr lang="en-US" b="1" dirty="0"/>
              <a:t>  In the groups, a secretary and a presenter are selected.</a:t>
            </a:r>
          </a:p>
          <a:p>
            <a:pPr marL="0" lvl="0" indent="0">
              <a:lnSpc>
                <a:spcPct val="107000"/>
              </a:lnSpc>
              <a:buFont typeface="+mj-lt"/>
              <a:buAutoNum type="alphaUcPeriod"/>
            </a:pPr>
            <a:endParaRPr lang="da-DK"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buFont typeface="+mj-lt"/>
              <a:buAutoNum type="alphaUcPeriod"/>
            </a:pPr>
            <a:r>
              <a:rPr lang="en-US" b="1" dirty="0"/>
              <a:t>  You take turns sharing what you have come up with in the two-person </a:t>
            </a:r>
            <a:br>
              <a:rPr lang="en-US" b="1" dirty="0"/>
            </a:br>
            <a:r>
              <a:rPr lang="en-US" b="1" dirty="0"/>
              <a:t>     groups, while the secretary writes it down on the summary sheet </a:t>
            </a:r>
            <a:r>
              <a:rPr lang="en-US" dirty="0"/>
              <a:t>(15 minutes)</a:t>
            </a:r>
            <a:r>
              <a:rPr lang="en-US" b="1" dirty="0"/>
              <a:t>.</a:t>
            </a:r>
          </a:p>
          <a:p>
            <a:pPr marL="0" lvl="0" indent="0">
              <a:lnSpc>
                <a:spcPct val="107000"/>
              </a:lnSpc>
              <a:buFont typeface="+mj-lt"/>
              <a:buAutoNum type="alphaUcPeriod"/>
            </a:pPr>
            <a:endParaRPr lang="da-DK"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buFont typeface="+mj-lt"/>
              <a:buAutoNum type="alphaUcPeriod"/>
            </a:pPr>
            <a:r>
              <a:rPr lang="en-US" b="1" dirty="0"/>
              <a:t>  The facilitator asks each group to present:</a:t>
            </a:r>
            <a:br>
              <a:rPr lang="en-US" b="1" dirty="0"/>
            </a:br>
            <a:r>
              <a:rPr lang="en-US" b="1" dirty="0"/>
              <a:t>      </a:t>
            </a:r>
            <a:r>
              <a:rPr lang="en-US" dirty="0"/>
              <a:t>1.  What the groups have chosen to highlight as important themes.</a:t>
            </a:r>
            <a:br>
              <a:rPr lang="en-US" dirty="0"/>
            </a:br>
            <a:r>
              <a:rPr lang="en-US" dirty="0"/>
              <a:t>      2.  And why they are important.</a:t>
            </a:r>
          </a:p>
          <a:p>
            <a:pPr marL="0" lvl="0" indent="0">
              <a:lnSpc>
                <a:spcPct val="107000"/>
              </a:lnSpc>
              <a:spcAft>
                <a:spcPts val="800"/>
              </a:spcAft>
              <a:buFont typeface="+mj-lt"/>
              <a:buAutoNum type="alphaUcPeriod"/>
            </a:pPr>
            <a:endParaRPr lang="en-US" b="1" dirty="0"/>
          </a:p>
          <a:p>
            <a:pPr marL="0" lvl="0" indent="0">
              <a:lnSpc>
                <a:spcPct val="107000"/>
              </a:lnSpc>
              <a:spcAft>
                <a:spcPts val="800"/>
              </a:spcAft>
              <a:buFont typeface="+mj-lt"/>
              <a:buAutoNum type="alphaUcPeriod"/>
            </a:pPr>
            <a:r>
              <a:rPr lang="da-DK"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b="1" dirty="0"/>
              <a:t>The summary sheets are then hung on the wall.</a:t>
            </a:r>
            <a:endParaRPr lang="da-DK" b="1" dirty="0"/>
          </a:p>
        </p:txBody>
      </p:sp>
      <p:sp>
        <p:nvSpPr>
          <p:cNvPr id="4" name="Footer Placeholder 3">
            <a:extLst>
              <a:ext uri="{FF2B5EF4-FFF2-40B4-BE49-F238E27FC236}">
                <a16:creationId xmlns:a16="http://schemas.microsoft.com/office/drawing/2014/main" id="{2DC36EF1-BE4C-C48F-51D7-CE7648F76173}"/>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0D5B8826-DA2B-1118-3BD9-32CBED2D58CC}"/>
              </a:ext>
            </a:extLst>
          </p:cNvPr>
          <p:cNvSpPr>
            <a:spLocks noGrp="1"/>
          </p:cNvSpPr>
          <p:nvPr>
            <p:ph type="sldNum" sz="quarter" idx="11"/>
          </p:nvPr>
        </p:nvSpPr>
        <p:spPr/>
        <p:txBody>
          <a:bodyPr/>
          <a:lstStyle/>
          <a:p>
            <a:fld id="{103EA872-A674-449B-A120-B97244F8E91D}" type="slidenum">
              <a:rPr lang="en-GB" smtClean="0"/>
              <a:pPr/>
              <a:t>8</a:t>
            </a:fld>
            <a:endParaRPr lang="en-GB" dirty="0"/>
          </a:p>
        </p:txBody>
      </p:sp>
      <p:sp>
        <p:nvSpPr>
          <p:cNvPr id="6" name="Date Placeholder 5">
            <a:extLst>
              <a:ext uri="{FF2B5EF4-FFF2-40B4-BE49-F238E27FC236}">
                <a16:creationId xmlns:a16="http://schemas.microsoft.com/office/drawing/2014/main" id="{08FB9005-4D8A-EEAF-5139-E85F01C621CC}"/>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296388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11580-6D84-EF7B-64D2-B2347D11222B}"/>
              </a:ext>
            </a:extLst>
          </p:cNvPr>
          <p:cNvSpPr>
            <a:spLocks noGrp="1"/>
          </p:cNvSpPr>
          <p:nvPr>
            <p:ph type="title"/>
          </p:nvPr>
        </p:nvSpPr>
        <p:spPr/>
        <p:txBody>
          <a:bodyPr/>
          <a:lstStyle/>
          <a:p>
            <a:r>
              <a:rPr lang="da-DK" dirty="0" err="1"/>
              <a:t>Next</a:t>
            </a:r>
            <a:r>
              <a:rPr lang="da-DK" dirty="0"/>
              <a:t> step</a:t>
            </a:r>
          </a:p>
        </p:txBody>
      </p:sp>
      <p:sp>
        <p:nvSpPr>
          <p:cNvPr id="3" name="Content Placeholder 2">
            <a:extLst>
              <a:ext uri="{FF2B5EF4-FFF2-40B4-BE49-F238E27FC236}">
                <a16:creationId xmlns:a16="http://schemas.microsoft.com/office/drawing/2014/main" id="{E06A62F6-90FA-0A31-AEC9-4263E94C844D}"/>
              </a:ext>
            </a:extLst>
          </p:cNvPr>
          <p:cNvSpPr>
            <a:spLocks noGrp="1"/>
          </p:cNvSpPr>
          <p:nvPr>
            <p:ph idx="1"/>
          </p:nvPr>
        </p:nvSpPr>
        <p:spPr/>
        <p:txBody>
          <a:bodyPr/>
          <a:lstStyle/>
          <a:p>
            <a:endParaRPr lang="da-DK"/>
          </a:p>
        </p:txBody>
      </p:sp>
      <p:sp>
        <p:nvSpPr>
          <p:cNvPr id="4" name="Footer Placeholder 3">
            <a:extLst>
              <a:ext uri="{FF2B5EF4-FFF2-40B4-BE49-F238E27FC236}">
                <a16:creationId xmlns:a16="http://schemas.microsoft.com/office/drawing/2014/main" id="{9BCE9FEC-B8E6-4B27-EAC3-D50D99CA8D31}"/>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8057AF16-3C47-872D-AB6E-2D7E5358D02C}"/>
              </a:ext>
            </a:extLst>
          </p:cNvPr>
          <p:cNvSpPr>
            <a:spLocks noGrp="1"/>
          </p:cNvSpPr>
          <p:nvPr>
            <p:ph type="sldNum" sz="quarter" idx="11"/>
          </p:nvPr>
        </p:nvSpPr>
        <p:spPr/>
        <p:txBody>
          <a:bodyPr/>
          <a:lstStyle/>
          <a:p>
            <a:fld id="{103EA872-A674-449B-A120-B97244F8E91D}" type="slidenum">
              <a:rPr lang="en-GB" smtClean="0"/>
              <a:pPr/>
              <a:t>9</a:t>
            </a:fld>
            <a:endParaRPr lang="en-GB" dirty="0"/>
          </a:p>
        </p:txBody>
      </p:sp>
      <p:sp>
        <p:nvSpPr>
          <p:cNvPr id="6" name="Date Placeholder 5">
            <a:extLst>
              <a:ext uri="{FF2B5EF4-FFF2-40B4-BE49-F238E27FC236}">
                <a16:creationId xmlns:a16="http://schemas.microsoft.com/office/drawing/2014/main" id="{C3A9DC06-36F2-8D3E-FC3B-F2E7F97068CB}"/>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653512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C7634"/>
        </a:solidFill>
        <a:ln w="9525" cap="flat" cmpd="sng" algn="ctr">
          <a:solidFill>
            <a:schemeClr val="accent6"/>
          </a:solidFill>
          <a:prstDash val="solid"/>
          <a:miter lim="800000"/>
          <a:headEnd type="none" w="med" len="med"/>
          <a:tailEnd type="none" w="med" len="med"/>
        </a:ln>
        <a:effectLst/>
      </a:spPr>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DTU Template 16_9 - Orange.pptx" id="{A475149E-9650-46DA-B3A3-B534C234603C}" vid="{222637C2-F810-4D46-8C47-5244401C1DA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mso-contentType ?>
<FormTemplates xmlns="http://schemas.microsoft.com/sharepoint/v3/contenttype/forms">
  <Display>DocumentLibraryForm</Display>
  <Edit>DocumentLibraryForm</Edit>
  <New>DocumentLibraryForm</New>
</FormTemplates>
</file>

<file path=customXml/item11.xml><?xml version="1.0" encoding="utf-8"?>
<TemplafySlideFormConfiguration><![CDATA[{"formFields":[],"formDataEntries":[]}]]></TemplafySlideFormConfiguration>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TemplafySlideTemplateConfiguration><![CDATA[{"elementsMetadata":[],"documentContentValidatorConfiguration":{"enableDocumentContentValidator":false,"documentContentValidatorVersion":0},"slideId":"636957681829076562","enableDocumentContentUpdater":true,"version":"1.2"}]]></TemplafySlideTemplateConfiguration>
</file>

<file path=customXml/item4.xml><?xml version="1.0" encoding="utf-8"?>
<TemplafySlideTemplateConfiguration><![CDATA[{"elementsMetadata":[],"documentContentValidatorConfiguration":{"enableDocumentContentValidator":false,"documentContentValidatorVersion":0},"slideId":"636957681830325549","enableDocumentContentUpdater":true,"version":"1.2"}]]></TemplafySlideTemplateConfiguration>
</file>

<file path=customXml/item5.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TemplafyFormConfiguration>
</file>

<file path=customXml/item6.xml><?xml version="1.0" encoding="utf-8"?>
<TemplafySlideTemplateConfiguration><![CDATA[{"elementsMetadata":[],"documentContentValidatorConfiguration":{"enableDocumentContentValidator":false,"documentContentValidatorVersion":0},"slideId":"636957681830325550","enableDocumentContentUpdater":true,"version":"1.2"}]]></TemplafySlideTemplateConfiguration>
</file>

<file path=customXml/item7.xml><?xml version="1.0" encoding="utf-8"?>
<TemplafyTemplateConfiguration><![CDATA[{"elementsMetadata":[],"transformationConfigurations":[{"language":"{{DocumentLanguage}}","disableUpdates":false,"type":"proofingLanguage"}],"templateName":"DTU Template 16_9 - Orange","templateDescription":"","enableDocumentContentUpdater":true,"version":"1.2"}]]></TemplafyTemplateConfiguration>
</file>

<file path=customXml/item8.xml><?xml version="1.0" encoding="utf-8"?>
<TemplafySlideFormConfiguration><![CDATA[{"formFields":[],"formDataEntries":[]}]]></TemplafySlideFormConfiguration>
</file>

<file path=customXml/item9.xml><?xml version="1.0" encoding="utf-8"?>
<ct:contentTypeSchema xmlns:ct="http://schemas.microsoft.com/office/2006/metadata/contentType" xmlns:ma="http://schemas.microsoft.com/office/2006/metadata/properties/metaAttributes" ct:_="" ma:_="" ma:contentTypeName="Dokument" ma:contentTypeID="0x0101009ADA1FD2B40FDA458284BB6FCA763489" ma:contentTypeVersion="5" ma:contentTypeDescription="Opprett et nytt dokument." ma:contentTypeScope="" ma:versionID="fd13edf5101e3b5e1dee61cb844bc2d6">
  <xsd:schema xmlns:xsd="http://www.w3.org/2001/XMLSchema" xmlns:xs="http://www.w3.org/2001/XMLSchema" xmlns:p="http://schemas.microsoft.com/office/2006/metadata/properties" xmlns:ns2="683dcda1-f8c3-442f-ae64-e236c052732d" xmlns:ns3="715bde23-c48d-41ea-a697-dffaa8fbae8d" targetNamespace="http://schemas.microsoft.com/office/2006/metadata/properties" ma:root="true" ma:fieldsID="e626b0b9908ce5fda91bb59bc65d097a" ns2:_="" ns3:_="">
    <xsd:import namespace="683dcda1-f8c3-442f-ae64-e236c052732d"/>
    <xsd:import namespace="715bde23-c48d-41ea-a697-dffaa8fbae8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3dcda1-f8c3-442f-ae64-e236c05273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5bde23-c48d-41ea-a697-dffaa8fbae8d"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64673F-37A6-4C54-BB83-CFB6501DB5F5}">
  <ds:schemaRefs/>
</ds:datastoreItem>
</file>

<file path=customXml/itemProps10.xml><?xml version="1.0" encoding="utf-8"?>
<ds:datastoreItem xmlns:ds="http://schemas.openxmlformats.org/officeDocument/2006/customXml" ds:itemID="{6B5370FF-F383-454D-8B50-57454D0A3DA2}">
  <ds:schemaRefs>
    <ds:schemaRef ds:uri="http://schemas.microsoft.com/sharepoint/v3/contenttype/forms"/>
  </ds:schemaRefs>
</ds:datastoreItem>
</file>

<file path=customXml/itemProps11.xml><?xml version="1.0" encoding="utf-8"?>
<ds:datastoreItem xmlns:ds="http://schemas.openxmlformats.org/officeDocument/2006/customXml" ds:itemID="{98A8915E-5650-4CB3-AE25-656C5753629D}">
  <ds:schemaRefs/>
</ds:datastoreItem>
</file>

<file path=customXml/itemProps2.xml><?xml version="1.0" encoding="utf-8"?>
<ds:datastoreItem xmlns:ds="http://schemas.openxmlformats.org/officeDocument/2006/customXml" ds:itemID="{13ED98DB-719C-43EE-B16F-8CD498E97E2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DE56520-EF11-46A5-BA3F-9CB3C9AB1CE7}">
  <ds:schemaRefs/>
</ds:datastoreItem>
</file>

<file path=customXml/itemProps4.xml><?xml version="1.0" encoding="utf-8"?>
<ds:datastoreItem xmlns:ds="http://schemas.openxmlformats.org/officeDocument/2006/customXml" ds:itemID="{64167C79-4424-41FD-A23D-1FFDFC31709F}">
  <ds:schemaRefs/>
</ds:datastoreItem>
</file>

<file path=customXml/itemProps5.xml><?xml version="1.0" encoding="utf-8"?>
<ds:datastoreItem xmlns:ds="http://schemas.openxmlformats.org/officeDocument/2006/customXml" ds:itemID="{32380D25-DF6E-4164-BBCB-B0CC432066AA}">
  <ds:schemaRefs/>
</ds:datastoreItem>
</file>

<file path=customXml/itemProps6.xml><?xml version="1.0" encoding="utf-8"?>
<ds:datastoreItem xmlns:ds="http://schemas.openxmlformats.org/officeDocument/2006/customXml" ds:itemID="{B88190E8-645B-4396-87DC-7051EC01DB19}">
  <ds:schemaRefs/>
</ds:datastoreItem>
</file>

<file path=customXml/itemProps7.xml><?xml version="1.0" encoding="utf-8"?>
<ds:datastoreItem xmlns:ds="http://schemas.openxmlformats.org/officeDocument/2006/customXml" ds:itemID="{1334258C-C3E7-4029-A615-C886A240FB15}">
  <ds:schemaRefs/>
</ds:datastoreItem>
</file>

<file path=customXml/itemProps8.xml><?xml version="1.0" encoding="utf-8"?>
<ds:datastoreItem xmlns:ds="http://schemas.openxmlformats.org/officeDocument/2006/customXml" ds:itemID="{C6886480-E4F2-4649-A101-D81C4A6C1350}">
  <ds:schemaRefs/>
</ds:datastoreItem>
</file>

<file path=customXml/itemProps9.xml><?xml version="1.0" encoding="utf-8"?>
<ds:datastoreItem xmlns:ds="http://schemas.openxmlformats.org/officeDocument/2006/customXml" ds:itemID="{A71BB3CE-805A-4262-BA92-56FA3F7BF6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3dcda1-f8c3-442f-ae64-e236c052732d"/>
    <ds:schemaRef ds:uri="715bde23-c48d-41ea-a697-dffaa8fbae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DTU Template 16_9 - Orange</Template>
  <TotalTime>219</TotalTime>
  <Words>684</Words>
  <Application>Microsoft Office PowerPoint</Application>
  <PresentationFormat>Custom</PresentationFormat>
  <Paragraphs>101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Verdana</vt:lpstr>
      <vt:lpstr>Aptos</vt:lpstr>
      <vt:lpstr>Neo Sans Pro Medium</vt:lpstr>
      <vt:lpstr>Neo Sans Pro</vt:lpstr>
      <vt:lpstr>Blank</vt:lpstr>
      <vt:lpstr>PowerPoint Presentation</vt:lpstr>
      <vt:lpstr>Map your diversity, equity, and inclusion in your unit</vt:lpstr>
      <vt:lpstr>Process for the Exercise</vt:lpstr>
      <vt:lpstr>Group formation</vt:lpstr>
      <vt:lpstr>Group dialogue</vt:lpstr>
      <vt:lpstr>Own reflection</vt:lpstr>
      <vt:lpstr>Dialogue</vt:lpstr>
      <vt:lpstr>Plenary session</vt:lpstr>
      <vt:lpstr>Next step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Maya Bram Sommer</dc:creator>
  <cp:lastModifiedBy>Maya Bram Sommer</cp:lastModifiedBy>
  <cp:revision>10</cp:revision>
  <dcterms:created xsi:type="dcterms:W3CDTF">2025-01-03T11:30:20Z</dcterms:created>
  <dcterms:modified xsi:type="dcterms:W3CDTF">2025-02-11T12:24:51Z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imeStamp">
    <vt:lpwstr>2019-06-10T12:56:22.6932297Z</vt:lpwstr>
  </property>
  <property fmtid="{D5CDD505-2E9C-101B-9397-08002B2CF9AE}" pid="4" name="ContentTypeId">
    <vt:lpwstr>0x0101009ADA1FD2B40FDA458284BB6FCA763489</vt:lpwstr>
  </property>
</Properties>
</file>