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7"/>
  </p:sldMasterIdLst>
  <p:notesMasterIdLst>
    <p:notesMasterId r:id="rId17"/>
  </p:notesMasterIdLst>
  <p:handoutMasterIdLst>
    <p:handoutMasterId r:id="rId18"/>
  </p:handoutMasterIdLst>
  <p:sldIdLst>
    <p:sldId id="260" r:id="rId8"/>
    <p:sldId id="257" r:id="rId9"/>
    <p:sldId id="264" r:id="rId10"/>
    <p:sldId id="265" r:id="rId11"/>
    <p:sldId id="262" r:id="rId12"/>
    <p:sldId id="261" r:id="rId13"/>
    <p:sldId id="263" r:id="rId14"/>
    <p:sldId id="267" r:id="rId15"/>
    <p:sldId id="266" r:id="rId16"/>
  </p:sldIdLst>
  <p:sldSz cx="12190413" cy="6858000"/>
  <p:notesSz cx="6797675" cy="9928225"/>
  <p:custDataLst>
    <p:tags r:id="rId19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smus Larsen" initials="RL" lastIdx="8" clrIdx="0">
    <p:extLst>
      <p:ext uri="{19B8F6BF-5375-455C-9EA6-DF929625EA0E}">
        <p15:presenceInfo xmlns:p15="http://schemas.microsoft.com/office/powerpoint/2012/main" userId="S-1-5-21-4207196655-1284807994-987816898-651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098" autoAdjust="0"/>
  </p:normalViewPr>
  <p:slideViewPr>
    <p:cSldViewPr showGuides="1">
      <p:cViewPr varScale="1">
        <p:scale>
          <a:sx n="121" d="100"/>
          <a:sy n="121" d="100"/>
        </p:scale>
        <p:origin x="114" y="15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side.dtu.dk/Medarbejder/Om-DTU-Campus-og-bygninger/Organisation/Direktionen/materiale-til-direktionsmoederne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4358EA-4D5B-461F-997D-DE6729900D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Guide </a:t>
            </a:r>
            <a:r>
              <a:rPr lang="en-GB" dirty="0" err="1"/>
              <a:t>til</a:t>
            </a:r>
            <a:r>
              <a:rPr lang="en-GB" dirty="0"/>
              <a:t> </a:t>
            </a:r>
            <a:r>
              <a:rPr lang="en-GB" dirty="0" err="1"/>
              <a:t>direktionssager</a:t>
            </a:r>
            <a:r>
              <a:rPr lang="en-GB" dirty="0"/>
              <a:t>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CE6942-A17C-4247-86C6-41FACF7E90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Afdeling</a:t>
            </a:r>
            <a:r>
              <a:rPr lang="en-GB" dirty="0"/>
              <a:t> for Policy og </a:t>
            </a:r>
            <a:r>
              <a:rPr lang="en-GB" dirty="0" err="1"/>
              <a:t>Relationer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221E4-1851-497D-90EE-984C711216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C8C45C-947F-4981-8B3F-4F32E973C901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20714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AB9D89-4678-4B3C-8679-3E429EFB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188640"/>
            <a:ext cx="9312374" cy="972716"/>
          </a:xfrm>
        </p:spPr>
        <p:txBody>
          <a:bodyPr/>
          <a:lstStyle/>
          <a:p>
            <a:r>
              <a:rPr lang="en-GB" dirty="0" err="1"/>
              <a:t>Proces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5890CD-8F90-4FE7-841F-F7B0C2865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718" y="1268760"/>
            <a:ext cx="9312374" cy="4545578"/>
          </a:xfrm>
        </p:spPr>
        <p:txBody>
          <a:bodyPr/>
          <a:lstStyle/>
          <a:p>
            <a:r>
              <a:rPr lang="en-GB" sz="1600" dirty="0"/>
              <a:t>Sager til </a:t>
            </a:r>
            <a:r>
              <a:rPr lang="en-GB" sz="1600" dirty="0" err="1"/>
              <a:t>direktionen</a:t>
            </a:r>
            <a:r>
              <a:rPr lang="en-GB" sz="1600" dirty="0"/>
              <a:t> </a:t>
            </a:r>
            <a:r>
              <a:rPr lang="en-GB" sz="1600" dirty="0" err="1"/>
              <a:t>skal</a:t>
            </a:r>
            <a:r>
              <a:rPr lang="en-GB" sz="1600" dirty="0"/>
              <a:t> </a:t>
            </a:r>
            <a:r>
              <a:rPr lang="en-GB" sz="1600" dirty="0" err="1"/>
              <a:t>afleveres</a:t>
            </a:r>
            <a:r>
              <a:rPr lang="en-GB" sz="1600" dirty="0"/>
              <a:t> </a:t>
            </a:r>
            <a:r>
              <a:rPr lang="en-GB" sz="1600" dirty="0" err="1"/>
              <a:t>digitalt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</a:t>
            </a:r>
            <a:r>
              <a:rPr lang="en-GB" sz="1600" dirty="0" err="1"/>
              <a:t>Fuldmægtig</a:t>
            </a:r>
            <a:r>
              <a:rPr lang="en-GB" sz="1600" dirty="0"/>
              <a:t> Sisse Marie Sjøgren Nielsen og CC Christian Walther Bruun, </a:t>
            </a:r>
            <a:r>
              <a:rPr lang="en-GB" sz="1600" b="1" u="sng" dirty="0" err="1"/>
              <a:t>senest</a:t>
            </a:r>
            <a:r>
              <a:rPr lang="en-GB" sz="1600" b="1" u="sng" dirty="0"/>
              <a:t> </a:t>
            </a:r>
            <a:r>
              <a:rPr lang="en-GB" sz="1600" b="1" u="sng" dirty="0" err="1"/>
              <a:t>mandag</a:t>
            </a:r>
            <a:r>
              <a:rPr lang="en-GB" sz="1600" b="1" u="sng" dirty="0"/>
              <a:t> kl. 12.00 </a:t>
            </a:r>
            <a:r>
              <a:rPr lang="en-GB" sz="1600" dirty="0" err="1"/>
              <a:t>forud</a:t>
            </a:r>
            <a:r>
              <a:rPr lang="en-GB" sz="1600" dirty="0"/>
              <a:t> for </a:t>
            </a:r>
            <a:r>
              <a:rPr lang="en-GB" sz="1600" dirty="0" err="1"/>
              <a:t>det</a:t>
            </a:r>
            <a:r>
              <a:rPr lang="en-GB" sz="1600" dirty="0"/>
              <a:t> </a:t>
            </a:r>
            <a:r>
              <a:rPr lang="en-GB" sz="1600" dirty="0" err="1"/>
              <a:t>pågældende</a:t>
            </a:r>
            <a:r>
              <a:rPr lang="en-GB" sz="1600" dirty="0"/>
              <a:t> </a:t>
            </a:r>
            <a:r>
              <a:rPr lang="en-GB" sz="1600" dirty="0" err="1"/>
              <a:t>direktionsmøde</a:t>
            </a:r>
            <a:r>
              <a:rPr lang="en-GB" sz="1600" dirty="0"/>
              <a:t> (</a:t>
            </a:r>
            <a:r>
              <a:rPr lang="en-GB" sz="1600" dirty="0" err="1"/>
              <a:t>onsdag</a:t>
            </a:r>
            <a:r>
              <a:rPr lang="en-GB" sz="1600" dirty="0"/>
              <a:t>). </a:t>
            </a:r>
            <a:r>
              <a:rPr lang="en-GB" sz="1600" u="sng" dirty="0" err="1"/>
              <a:t>Før</a:t>
            </a:r>
            <a:r>
              <a:rPr lang="en-GB" sz="1600" u="sng" dirty="0"/>
              <a:t> </a:t>
            </a:r>
            <a:r>
              <a:rPr lang="en-GB" sz="1600" u="sng" dirty="0" err="1"/>
              <a:t>dette</a:t>
            </a:r>
            <a:r>
              <a:rPr lang="en-GB" sz="1600" u="sng" dirty="0"/>
              <a:t> </a:t>
            </a:r>
            <a:r>
              <a:rPr lang="en-GB" sz="1600" b="1" u="sng" dirty="0" err="1"/>
              <a:t>skal</a:t>
            </a:r>
            <a:r>
              <a:rPr lang="en-GB" sz="1600" u="sng" dirty="0"/>
              <a:t> </a:t>
            </a:r>
            <a:r>
              <a:rPr lang="en-GB" sz="1600" u="sng" dirty="0" err="1"/>
              <a:t>sagen</a:t>
            </a:r>
            <a:r>
              <a:rPr lang="en-GB" sz="1600" u="sng" dirty="0"/>
              <a:t> </a:t>
            </a:r>
            <a:r>
              <a:rPr lang="en-GB" sz="1600" u="sng" dirty="0" err="1"/>
              <a:t>være</a:t>
            </a:r>
            <a:r>
              <a:rPr lang="en-GB" sz="1600" u="sng" dirty="0"/>
              <a:t> set og </a:t>
            </a:r>
            <a:r>
              <a:rPr lang="en-GB" sz="1600" u="sng" dirty="0" err="1"/>
              <a:t>godkendt</a:t>
            </a:r>
            <a:r>
              <a:rPr lang="en-GB" sz="1600" u="sng" dirty="0"/>
              <a:t> </a:t>
            </a:r>
            <a:r>
              <a:rPr lang="en-GB" sz="1600" u="sng" dirty="0" err="1"/>
              <a:t>af</a:t>
            </a:r>
            <a:r>
              <a:rPr lang="en-GB" sz="1600" u="sng" dirty="0"/>
              <a:t> et </a:t>
            </a:r>
            <a:r>
              <a:rPr lang="en-GB" sz="1600" u="sng" dirty="0" err="1"/>
              <a:t>direktionsmedlem</a:t>
            </a:r>
            <a:endParaRPr lang="en-GB" sz="1600" u="sng" dirty="0"/>
          </a:p>
          <a:p>
            <a:r>
              <a:rPr lang="da-DK" sz="1600" dirty="0"/>
              <a:t>En direktionssag består af et direktionsnotat (forklæde) og eventuelle bilag. Til forklædet skal </a:t>
            </a:r>
            <a:r>
              <a:rPr lang="da-DK" sz="1600" u="sng" dirty="0"/>
              <a:t>skabelonen </a:t>
            </a:r>
            <a:r>
              <a:rPr lang="da-DK" sz="1600" dirty="0"/>
              <a:t>altid bruges</a:t>
            </a:r>
            <a:endParaRPr lang="en-GB" sz="1600" dirty="0"/>
          </a:p>
          <a:p>
            <a:r>
              <a:rPr lang="da-DK" sz="1600" dirty="0"/>
              <a:t>Dokumenterne skal sendes i enten </a:t>
            </a:r>
            <a:r>
              <a:rPr lang="da-DK" sz="1600" u="sng" dirty="0"/>
              <a:t>Word eller pdf- format (dvs. at f.eks. </a:t>
            </a:r>
            <a:r>
              <a:rPr lang="da-DK" sz="1600" u="sng" dirty="0" err="1"/>
              <a:t>excelark</a:t>
            </a:r>
            <a:r>
              <a:rPr lang="da-DK" sz="1600" u="sng" dirty="0"/>
              <a:t> skal laves om til pdf)</a:t>
            </a:r>
            <a:r>
              <a:rPr lang="da-DK" sz="1600" dirty="0"/>
              <a:t>. Forklæde og bilag(ene) fremsendes som separate filer.</a:t>
            </a:r>
          </a:p>
          <a:p>
            <a:pPr marL="0" indent="0">
              <a:buNone/>
            </a:pPr>
            <a:endParaRPr lang="da-DK" sz="1600" u="sng" dirty="0"/>
          </a:p>
          <a:p>
            <a:pPr marL="0" indent="0">
              <a:buNone/>
            </a:pPr>
            <a:r>
              <a:rPr lang="da-DK" sz="1600" u="sng" dirty="0"/>
              <a:t>Referat </a:t>
            </a:r>
            <a:endParaRPr lang="en-GB" sz="1600" u="sng" dirty="0"/>
          </a:p>
          <a:p>
            <a:r>
              <a:rPr lang="da-DK" sz="1600" dirty="0"/>
              <a:t>Der udarbejdes et beslutningsreferat fra direktionens møder (jf. direktionens forretningsorden), som dokumenterer, hvad direktionen har besluttet</a:t>
            </a:r>
            <a:r>
              <a:rPr lang="en-GB" sz="1600" dirty="0"/>
              <a:t>. </a:t>
            </a:r>
            <a:r>
              <a:rPr lang="en-GB" sz="1600" dirty="0" err="1"/>
              <a:t>Referatet</a:t>
            </a:r>
            <a:r>
              <a:rPr lang="en-GB" sz="1600" dirty="0"/>
              <a:t> er </a:t>
            </a:r>
            <a:r>
              <a:rPr lang="en-GB" sz="1600" dirty="0" err="1"/>
              <a:t>fortroligt</a:t>
            </a:r>
            <a:r>
              <a:rPr lang="en-GB" sz="1600" dirty="0"/>
              <a:t>, og der er aftalt en </a:t>
            </a:r>
            <a:r>
              <a:rPr lang="en-GB" sz="1600" dirty="0" err="1"/>
              <a:t>proces</a:t>
            </a:r>
            <a:r>
              <a:rPr lang="en-GB" sz="1600" dirty="0"/>
              <a:t>, </a:t>
            </a:r>
            <a:r>
              <a:rPr lang="en-GB" sz="1600" dirty="0" err="1"/>
              <a:t>hvor</a:t>
            </a:r>
            <a:r>
              <a:rPr lang="en-GB" sz="1600" dirty="0"/>
              <a:t> de </a:t>
            </a:r>
            <a:r>
              <a:rPr lang="en-GB" sz="1600" dirty="0" err="1"/>
              <a:t>enkelte</a:t>
            </a:r>
            <a:r>
              <a:rPr lang="en-GB" sz="1600" dirty="0"/>
              <a:t> </a:t>
            </a:r>
            <a:r>
              <a:rPr lang="en-GB" sz="1600" dirty="0" err="1"/>
              <a:t>direktionsmedlemmer</a:t>
            </a:r>
            <a:r>
              <a:rPr lang="en-GB" sz="1600" dirty="0"/>
              <a:t> </a:t>
            </a:r>
            <a:r>
              <a:rPr lang="en-GB" sz="1600" dirty="0" err="1"/>
              <a:t>selv</a:t>
            </a:r>
            <a:r>
              <a:rPr lang="en-GB" sz="1600" dirty="0"/>
              <a:t> melder </a:t>
            </a:r>
            <a:r>
              <a:rPr lang="en-GB" sz="1600" dirty="0" err="1"/>
              <a:t>tilbage</a:t>
            </a:r>
            <a:r>
              <a:rPr lang="en-GB" sz="1600" dirty="0"/>
              <a:t> til </a:t>
            </a:r>
            <a:r>
              <a:rPr lang="en-GB" sz="1600" dirty="0" err="1"/>
              <a:t>deres</a:t>
            </a:r>
            <a:r>
              <a:rPr lang="en-GB" sz="1600" dirty="0"/>
              <a:t> </a:t>
            </a:r>
            <a:r>
              <a:rPr lang="en-GB" sz="1600" dirty="0" err="1"/>
              <a:t>afdeling</a:t>
            </a:r>
            <a:r>
              <a:rPr lang="en-GB" sz="1600" dirty="0"/>
              <a:t>, </a:t>
            </a:r>
            <a:r>
              <a:rPr lang="en-GB" sz="1600" dirty="0" err="1"/>
              <a:t>hvad</a:t>
            </a:r>
            <a:r>
              <a:rPr lang="en-GB" sz="1600" dirty="0"/>
              <a:t> der er </a:t>
            </a:r>
            <a:r>
              <a:rPr lang="en-GB" sz="1600" dirty="0" err="1"/>
              <a:t>besluttet</a:t>
            </a:r>
            <a:r>
              <a:rPr lang="en-GB" sz="1600" dirty="0"/>
              <a:t> på de sager, som de </a:t>
            </a:r>
            <a:r>
              <a:rPr lang="en-GB" sz="1600" dirty="0" err="1"/>
              <a:t>har</a:t>
            </a:r>
            <a:r>
              <a:rPr lang="en-GB" sz="1600" dirty="0"/>
              <a:t> </a:t>
            </a:r>
            <a:r>
              <a:rPr lang="en-GB" sz="1600" dirty="0" err="1"/>
              <a:t>lagt</a:t>
            </a:r>
            <a:r>
              <a:rPr lang="en-GB" sz="1600" dirty="0"/>
              <a:t> op til </a:t>
            </a:r>
            <a:r>
              <a:rPr lang="en-GB" sz="1600" dirty="0" err="1"/>
              <a:t>drøftelse</a:t>
            </a:r>
            <a:r>
              <a:rPr lang="en-GB" sz="1600" dirty="0"/>
              <a:t>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2</a:t>
            </a:fld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796381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6614" y="5128"/>
            <a:ext cx="9312374" cy="972716"/>
          </a:xfrm>
        </p:spPr>
        <p:txBody>
          <a:bodyPr/>
          <a:lstStyle/>
          <a:p>
            <a:r>
              <a:rPr lang="en-GB" dirty="0"/>
              <a:t>Guide </a:t>
            </a:r>
            <a:r>
              <a:rPr lang="en-GB" dirty="0" err="1"/>
              <a:t>til</a:t>
            </a:r>
            <a:r>
              <a:rPr lang="en-GB" dirty="0"/>
              <a:t> </a:t>
            </a:r>
            <a:r>
              <a:rPr lang="en-GB" dirty="0" err="1"/>
              <a:t>direktionotater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50590" y="1340768"/>
            <a:ext cx="6192688" cy="4824536"/>
          </a:xfrm>
        </p:spPr>
        <p:txBody>
          <a:bodyPr/>
          <a:lstStyle/>
          <a:p>
            <a:pPr marL="0" indent="0">
              <a:buNone/>
            </a:pPr>
            <a:r>
              <a:rPr lang="da-DK" sz="1600" dirty="0"/>
              <a:t>Et godt direktionsnotat er først og fremmest  ”beslutningsvenligt” og indeholder de oplysninger, der skal til for, at direktionen kan træffe beslutning på et kvalificeret grundlag. 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600" b="1" dirty="0"/>
              <a:t>Indstilling</a:t>
            </a:r>
          </a:p>
          <a:p>
            <a:r>
              <a:rPr lang="da-DK" sz="1600" dirty="0"/>
              <a:t>Forklædet skal have en kort indstilling til, hvad direktionen skal tage stilling til (orientering, diskussion eller beslutning). </a:t>
            </a:r>
            <a:endParaRPr lang="en-GB" sz="1600" dirty="0"/>
          </a:p>
          <a:p>
            <a:r>
              <a:rPr lang="en-GB" sz="1600" dirty="0" err="1"/>
              <a:t>Forklædet</a:t>
            </a:r>
            <a:r>
              <a:rPr lang="en-GB" sz="1600" dirty="0"/>
              <a:t> </a:t>
            </a:r>
            <a:r>
              <a:rPr lang="en-GB" sz="1600" dirty="0" err="1"/>
              <a:t>skal</a:t>
            </a:r>
            <a:r>
              <a:rPr lang="en-GB" sz="1600" dirty="0"/>
              <a:t> </a:t>
            </a:r>
            <a:r>
              <a:rPr lang="en-GB" sz="1600" dirty="0" err="1"/>
              <a:t>som</a:t>
            </a:r>
            <a:r>
              <a:rPr lang="en-GB" sz="1600" dirty="0"/>
              <a:t> </a:t>
            </a:r>
            <a:r>
              <a:rPr lang="en-GB" sz="1600" u="sng" dirty="0" err="1"/>
              <a:t>hovedregel</a:t>
            </a:r>
            <a:r>
              <a:rPr lang="en-GB" sz="1600" u="sng" dirty="0"/>
              <a:t> </a:t>
            </a:r>
            <a:r>
              <a:rPr lang="en-GB" sz="1600" u="sng" dirty="0" err="1"/>
              <a:t>indeholde</a:t>
            </a:r>
            <a:r>
              <a:rPr lang="en-GB" sz="1600" u="sng" dirty="0"/>
              <a:t> </a:t>
            </a:r>
            <a:r>
              <a:rPr lang="en-GB" sz="1600" u="sng" dirty="0" err="1"/>
              <a:t>en</a:t>
            </a:r>
            <a:r>
              <a:rPr lang="en-GB" sz="1600" u="sng" dirty="0"/>
              <a:t> general </a:t>
            </a:r>
            <a:r>
              <a:rPr lang="en-GB" sz="1600" u="sng" dirty="0" err="1"/>
              <a:t>indstilling</a:t>
            </a:r>
            <a:r>
              <a:rPr lang="en-GB" sz="1600" dirty="0"/>
              <a:t> og </a:t>
            </a:r>
            <a:r>
              <a:rPr lang="en-GB" sz="1600" dirty="0" err="1"/>
              <a:t>ikke</a:t>
            </a:r>
            <a:r>
              <a:rPr lang="en-GB" sz="1600" dirty="0"/>
              <a:t>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lang</a:t>
            </a:r>
            <a:r>
              <a:rPr lang="en-GB" sz="1600" dirty="0"/>
              <a:t> </a:t>
            </a:r>
            <a:r>
              <a:rPr lang="en-GB" sz="1600" dirty="0" err="1"/>
              <a:t>række</a:t>
            </a:r>
            <a:r>
              <a:rPr lang="en-GB" sz="1600" dirty="0"/>
              <a:t> </a:t>
            </a:r>
            <a:r>
              <a:rPr lang="en-GB" sz="1600" dirty="0" err="1"/>
              <a:t>detailindstillinger</a:t>
            </a:r>
            <a:r>
              <a:rPr lang="en-GB" sz="1600" dirty="0"/>
              <a:t>, </a:t>
            </a:r>
            <a:r>
              <a:rPr lang="en-GB" sz="1600" dirty="0" err="1"/>
              <a:t>som</a:t>
            </a:r>
            <a:r>
              <a:rPr lang="en-GB" sz="1600" dirty="0"/>
              <a:t> </a:t>
            </a:r>
            <a:r>
              <a:rPr lang="en-GB" sz="1600" dirty="0" err="1"/>
              <a:t>direktionen</a:t>
            </a:r>
            <a:r>
              <a:rPr lang="en-GB" sz="1600" dirty="0"/>
              <a:t> </a:t>
            </a:r>
            <a:r>
              <a:rPr lang="en-GB" sz="1600" dirty="0" err="1"/>
              <a:t>skal</a:t>
            </a:r>
            <a:r>
              <a:rPr lang="en-GB" sz="1600" dirty="0"/>
              <a:t> </a:t>
            </a:r>
            <a:r>
              <a:rPr lang="en-GB" sz="1600" dirty="0" err="1"/>
              <a:t>forholde</a:t>
            </a:r>
            <a:r>
              <a:rPr lang="en-GB" sz="1600" dirty="0"/>
              <a:t> sig </a:t>
            </a:r>
            <a:r>
              <a:rPr lang="en-GB" sz="1600" dirty="0" err="1"/>
              <a:t>til</a:t>
            </a:r>
            <a:r>
              <a:rPr lang="en-GB" sz="1600" dirty="0"/>
              <a:t>. </a:t>
            </a:r>
            <a:r>
              <a:rPr lang="en-GB" sz="1600" dirty="0" err="1"/>
              <a:t>Detailindstillinger</a:t>
            </a:r>
            <a:r>
              <a:rPr lang="en-GB" sz="1600" dirty="0"/>
              <a:t> </a:t>
            </a:r>
            <a:r>
              <a:rPr lang="en-GB" sz="1600" dirty="0" err="1"/>
              <a:t>vil</a:t>
            </a:r>
            <a:r>
              <a:rPr lang="en-GB" sz="1600" dirty="0"/>
              <a:t> kun </a:t>
            </a:r>
            <a:r>
              <a:rPr lang="en-GB" sz="1600" dirty="0" err="1"/>
              <a:t>sjældent</a:t>
            </a:r>
            <a:r>
              <a:rPr lang="en-GB" sz="1600" dirty="0"/>
              <a:t> </a:t>
            </a:r>
            <a:r>
              <a:rPr lang="en-GB" sz="1600" dirty="0" err="1"/>
              <a:t>blive</a:t>
            </a:r>
            <a:r>
              <a:rPr lang="en-GB" sz="1600" dirty="0"/>
              <a:t> </a:t>
            </a:r>
            <a:r>
              <a:rPr lang="en-GB" sz="1600" dirty="0" err="1"/>
              <a:t>drøftet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direktionen</a:t>
            </a:r>
            <a:r>
              <a:rPr lang="en-GB" sz="1600" dirty="0"/>
              <a:t>. Alternative </a:t>
            </a:r>
            <a:r>
              <a:rPr lang="en-GB" sz="1600" dirty="0" err="1"/>
              <a:t>løsningsforslag</a:t>
            </a:r>
            <a:r>
              <a:rPr lang="en-GB" sz="1600" dirty="0"/>
              <a:t> </a:t>
            </a:r>
            <a:r>
              <a:rPr lang="en-GB" sz="1600" dirty="0" err="1"/>
              <a:t>må</a:t>
            </a:r>
            <a:r>
              <a:rPr lang="en-GB" sz="1600" dirty="0"/>
              <a:t> </a:t>
            </a:r>
            <a:r>
              <a:rPr lang="en-GB" sz="1600" dirty="0" err="1"/>
              <a:t>gerne</a:t>
            </a:r>
            <a:r>
              <a:rPr lang="en-GB" sz="1600" dirty="0"/>
              <a:t> </a:t>
            </a:r>
            <a:r>
              <a:rPr lang="en-GB" sz="1600" dirty="0" err="1"/>
              <a:t>være</a:t>
            </a:r>
            <a:r>
              <a:rPr lang="en-GB" sz="1600" dirty="0"/>
              <a:t> </a:t>
            </a:r>
            <a:r>
              <a:rPr lang="en-GB" sz="1600" dirty="0" err="1"/>
              <a:t>en</a:t>
            </a:r>
            <a:r>
              <a:rPr lang="en-GB" sz="1600" dirty="0"/>
              <a:t> del </a:t>
            </a:r>
            <a:r>
              <a:rPr lang="en-GB" sz="1600" dirty="0" err="1"/>
              <a:t>af</a:t>
            </a:r>
            <a:r>
              <a:rPr lang="en-GB" sz="1600" dirty="0"/>
              <a:t> </a:t>
            </a:r>
            <a:r>
              <a:rPr lang="en-GB" sz="1600" dirty="0" err="1"/>
              <a:t>indstillingen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Indeholder</a:t>
            </a:r>
            <a:r>
              <a:rPr lang="en-GB" sz="1600" dirty="0"/>
              <a:t> </a:t>
            </a:r>
            <a:r>
              <a:rPr lang="en-GB" sz="1600" dirty="0" err="1"/>
              <a:t>sagen</a:t>
            </a:r>
            <a:r>
              <a:rPr lang="en-GB" sz="1600" dirty="0"/>
              <a:t>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økonomisk</a:t>
            </a:r>
            <a:r>
              <a:rPr lang="en-GB" sz="1600" dirty="0"/>
              <a:t> </a:t>
            </a:r>
            <a:r>
              <a:rPr lang="en-GB" sz="1600" dirty="0" err="1"/>
              <a:t>beslutning</a:t>
            </a:r>
            <a:r>
              <a:rPr lang="en-GB" sz="1600" dirty="0"/>
              <a:t>? </a:t>
            </a:r>
            <a:r>
              <a:rPr lang="en-GB" sz="1600" u="sng" dirty="0" err="1"/>
              <a:t>Så</a:t>
            </a:r>
            <a:r>
              <a:rPr lang="en-GB" sz="1600" u="sng" dirty="0"/>
              <a:t> </a:t>
            </a:r>
            <a:r>
              <a:rPr lang="en-GB" sz="1600" u="sng" dirty="0" err="1"/>
              <a:t>skal</a:t>
            </a:r>
            <a:r>
              <a:rPr lang="en-GB" sz="1600" u="sng" dirty="0"/>
              <a:t> </a:t>
            </a:r>
            <a:r>
              <a:rPr lang="en-GB" sz="1600" u="sng" dirty="0" err="1"/>
              <a:t>beløbet</a:t>
            </a:r>
            <a:r>
              <a:rPr lang="en-GB" sz="1600" u="sng" dirty="0"/>
              <a:t> </a:t>
            </a:r>
            <a:r>
              <a:rPr lang="en-GB" sz="1600" u="sng" dirty="0" err="1"/>
              <a:t>fremgå</a:t>
            </a:r>
            <a:r>
              <a:rPr lang="en-GB" sz="1600" u="sng" dirty="0"/>
              <a:t> </a:t>
            </a:r>
            <a:r>
              <a:rPr lang="en-GB" sz="1600" u="sng" dirty="0" err="1"/>
              <a:t>af</a:t>
            </a:r>
            <a:r>
              <a:rPr lang="en-GB" sz="1600" u="sng" dirty="0"/>
              <a:t> </a:t>
            </a:r>
            <a:r>
              <a:rPr lang="en-GB" sz="1600" u="sng" dirty="0" err="1"/>
              <a:t>indstillingen</a:t>
            </a:r>
            <a:r>
              <a:rPr lang="en-GB" sz="1600" u="sng" dirty="0"/>
              <a:t>: </a:t>
            </a:r>
          </a:p>
          <a:p>
            <a:pPr lvl="1"/>
            <a:r>
              <a:rPr lang="en-GB" sz="1600" i="1" dirty="0" err="1"/>
              <a:t>F.eks</a:t>
            </a:r>
            <a:r>
              <a:rPr lang="en-GB" sz="1600" i="1" dirty="0"/>
              <a:t>. </a:t>
            </a:r>
            <a:r>
              <a:rPr lang="en-GB" sz="1600" i="1" dirty="0" err="1"/>
              <a:t>Det</a:t>
            </a:r>
            <a:r>
              <a:rPr lang="en-GB" sz="1600" i="1" dirty="0"/>
              <a:t> </a:t>
            </a:r>
            <a:r>
              <a:rPr lang="en-GB" sz="1600" i="1" dirty="0" err="1"/>
              <a:t>indstilles</a:t>
            </a:r>
            <a:r>
              <a:rPr lang="en-GB" sz="1600" i="1" dirty="0"/>
              <a:t>, at </a:t>
            </a:r>
            <a:r>
              <a:rPr lang="en-GB" sz="1600" i="1" dirty="0" err="1"/>
              <a:t>direktionen</a:t>
            </a:r>
            <a:r>
              <a:rPr lang="en-GB" sz="1600" i="1" dirty="0"/>
              <a:t> </a:t>
            </a:r>
            <a:r>
              <a:rPr lang="en-GB" sz="1600" i="1" dirty="0" err="1"/>
              <a:t>godkender</a:t>
            </a:r>
            <a:r>
              <a:rPr lang="en-GB" sz="1600" i="1" dirty="0"/>
              <a:t>, at </a:t>
            </a:r>
            <a:r>
              <a:rPr lang="en-GB" sz="1600" i="1" dirty="0" err="1"/>
              <a:t>projekt</a:t>
            </a:r>
            <a:r>
              <a:rPr lang="en-GB" sz="1600" i="1" dirty="0"/>
              <a:t> X </a:t>
            </a:r>
            <a:r>
              <a:rPr lang="en-GB" sz="1600" i="1" dirty="0" err="1"/>
              <a:t>igangsættes</a:t>
            </a:r>
            <a:r>
              <a:rPr lang="en-GB" sz="1600" i="1" dirty="0"/>
              <a:t>, og at der </a:t>
            </a:r>
            <a:r>
              <a:rPr lang="en-GB" sz="1600" i="1" dirty="0" err="1"/>
              <a:t>tilføres</a:t>
            </a:r>
            <a:r>
              <a:rPr lang="en-GB" sz="1600" i="1" dirty="0"/>
              <a:t> </a:t>
            </a:r>
            <a:r>
              <a:rPr lang="en-GB" sz="1600" i="1" dirty="0" err="1"/>
              <a:t>ét</a:t>
            </a:r>
            <a:r>
              <a:rPr lang="en-GB" sz="1600" i="1" dirty="0"/>
              <a:t> </a:t>
            </a:r>
            <a:r>
              <a:rPr lang="en-GB" sz="1600" i="1" dirty="0" err="1"/>
              <a:t>ekstra</a:t>
            </a:r>
            <a:r>
              <a:rPr lang="en-GB" sz="1600" i="1" dirty="0"/>
              <a:t> </a:t>
            </a:r>
            <a:r>
              <a:rPr lang="en-GB" sz="1600" i="1" dirty="0" err="1"/>
              <a:t>årsværk</a:t>
            </a:r>
            <a:r>
              <a:rPr lang="en-GB" sz="1600" i="1" dirty="0"/>
              <a:t> </a:t>
            </a:r>
            <a:r>
              <a:rPr lang="en-GB" sz="1600" i="1" dirty="0" err="1"/>
              <a:t>til</a:t>
            </a:r>
            <a:r>
              <a:rPr lang="en-GB" sz="1600" i="1" dirty="0"/>
              <a:t> </a:t>
            </a:r>
            <a:r>
              <a:rPr lang="en-GB" sz="1600" i="1" dirty="0" err="1"/>
              <a:t>afdeling</a:t>
            </a:r>
            <a:r>
              <a:rPr lang="en-GB" sz="1600" i="1" dirty="0"/>
              <a:t> X med </a:t>
            </a:r>
            <a:r>
              <a:rPr lang="en-GB" sz="1600" i="1" dirty="0" err="1"/>
              <a:t>lønomkostninger</a:t>
            </a:r>
            <a:r>
              <a:rPr lang="en-GB" sz="1600" i="1" dirty="0"/>
              <a:t> på 600.000. kr. </a:t>
            </a:r>
            <a:r>
              <a:rPr lang="en-GB" sz="1600" i="1" dirty="0" err="1"/>
              <a:t>årligt</a:t>
            </a:r>
            <a:r>
              <a:rPr lang="en-GB" sz="1600" i="1" dirty="0"/>
              <a:t>. </a:t>
            </a:r>
            <a:endParaRPr lang="da-DK" sz="1600" i="1" dirty="0"/>
          </a:p>
          <a:p>
            <a:pPr marL="0" indent="0">
              <a:buNone/>
            </a:pPr>
            <a:endParaRPr lang="da-DK" dirty="0"/>
          </a:p>
          <a:p>
            <a:pPr marL="379412" lvl="1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6" name="Pladsholder til indhold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29729"/>
              </p:ext>
            </p:extLst>
          </p:nvPr>
        </p:nvGraphicFramePr>
        <p:xfrm>
          <a:off x="7550150" y="1698625"/>
          <a:ext cx="3811588" cy="458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45214" imgH="6919488" progId="Word.Document.12">
                  <p:embed/>
                </p:oleObj>
              </mc:Choice>
              <mc:Fallback>
                <p:oleObj name="Document" r:id="rId2" imgW="5745214" imgH="6919488" progId="Word.Document.12">
                  <p:embed/>
                  <p:pic>
                    <p:nvPicPr>
                      <p:cNvPr id="6" name="Pladsholder til indhold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50150" y="1698625"/>
                        <a:ext cx="3811588" cy="4589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396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622" y="0"/>
            <a:ext cx="9312374" cy="972716"/>
          </a:xfrm>
        </p:spPr>
        <p:txBody>
          <a:bodyPr/>
          <a:lstStyle/>
          <a:p>
            <a:r>
              <a:rPr lang="en-GB" dirty="0"/>
              <a:t>Guide </a:t>
            </a:r>
            <a:r>
              <a:rPr lang="en-GB" dirty="0" err="1"/>
              <a:t>til</a:t>
            </a:r>
            <a:r>
              <a:rPr lang="en-GB" dirty="0"/>
              <a:t> </a:t>
            </a:r>
            <a:r>
              <a:rPr lang="en-GB" dirty="0" err="1"/>
              <a:t>direktionotater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50590" y="1631395"/>
            <a:ext cx="6192688" cy="4545578"/>
          </a:xfrm>
        </p:spPr>
        <p:txBody>
          <a:bodyPr/>
          <a:lstStyle/>
          <a:p>
            <a:pPr marL="0" indent="0">
              <a:buNone/>
            </a:pPr>
            <a:r>
              <a:rPr lang="da-DK" sz="1600" b="1" dirty="0"/>
              <a:t>Sagsfremstilling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sz="1600" dirty="0"/>
              <a:t>Kort opsummering af sagens hovedfakta (max ½-1 side), der har en klar sammenhæng til indstillingen.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u="sng" dirty="0"/>
              <a:t>Skarp pen</a:t>
            </a:r>
            <a:r>
              <a:rPr lang="da-DK" sz="1600" dirty="0"/>
              <a:t>! Undgå for mange detaljer.</a:t>
            </a:r>
          </a:p>
          <a:p>
            <a:r>
              <a:rPr lang="da-DK" sz="1600" dirty="0"/>
              <a:t>Ved analyser, rapporter eller lign. skal der indgå et kort resumé af hovedpointerne i sagsfremstillingen. Sagsfremstillingen skal give overblikket, hvis bilagene ikke læses. </a:t>
            </a:r>
          </a:p>
          <a:p>
            <a:r>
              <a:rPr lang="da-DK" sz="1600" dirty="0"/>
              <a:t>Det skal være klart i sagsfremstillingen, hvad bilagene indeholder.</a:t>
            </a:r>
          </a:p>
          <a:p>
            <a:pPr marL="0" indent="0">
              <a:buNone/>
            </a:pPr>
            <a:endParaRPr lang="da-DK" sz="1600" dirty="0"/>
          </a:p>
          <a:p>
            <a:r>
              <a:rPr lang="da-DK" sz="1600" dirty="0"/>
              <a:t>Tænk over:</a:t>
            </a:r>
          </a:p>
          <a:p>
            <a:pPr lvl="1"/>
            <a:r>
              <a:rPr lang="da-DK" sz="1600" dirty="0" err="1"/>
              <a:t>What’s</a:t>
            </a:r>
            <a:r>
              <a:rPr lang="da-DK" sz="1600" dirty="0"/>
              <a:t> in it for DTU/direktionen/andre? Fremhæv gerne, hvilke konsekvenser sagen har for universitetet.</a:t>
            </a:r>
          </a:p>
          <a:p>
            <a:pPr lvl="1"/>
            <a:r>
              <a:rPr lang="da-DK" sz="1600" dirty="0"/>
              <a:t>Hvor godt et kendskab har direktionen i forvejen til sagen? (=skriv pædagogisk og undgå indforståede forkortelser og begreber).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a-DK" sz="1600" dirty="0"/>
          </a:p>
          <a:p>
            <a:pPr marL="0" indent="0">
              <a:buNone/>
            </a:pPr>
            <a:endParaRPr lang="da-DK" dirty="0"/>
          </a:p>
          <a:p>
            <a:pPr marL="379412" lvl="1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6" name="Pladsholder til indhold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644413"/>
              </p:ext>
            </p:extLst>
          </p:nvPr>
        </p:nvGraphicFramePr>
        <p:xfrm>
          <a:off x="7461250" y="1481138"/>
          <a:ext cx="3762375" cy="453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45214" imgH="6919488" progId="Word.Document.12">
                  <p:embed/>
                </p:oleObj>
              </mc:Choice>
              <mc:Fallback>
                <p:oleObj name="Document" r:id="rId2" imgW="5745214" imgH="6919488" progId="Word.Document.12">
                  <p:embed/>
                  <p:pic>
                    <p:nvPicPr>
                      <p:cNvPr id="6" name="Pladsholder til indhold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61250" y="1481138"/>
                        <a:ext cx="3762375" cy="453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352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26654" y="0"/>
            <a:ext cx="9312374" cy="972716"/>
          </a:xfrm>
        </p:spPr>
        <p:txBody>
          <a:bodyPr/>
          <a:lstStyle/>
          <a:p>
            <a:r>
              <a:rPr lang="da-DK" dirty="0"/>
              <a:t>Eksempel på direktionsnotat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Afrundet rektangulær billedforklaring 5"/>
          <p:cNvSpPr/>
          <p:nvPr/>
        </p:nvSpPr>
        <p:spPr bwMode="auto">
          <a:xfrm>
            <a:off x="1126654" y="2132856"/>
            <a:ext cx="2448271" cy="792088"/>
          </a:xfrm>
          <a:prstGeom prst="wedgeRoundRectCallout">
            <a:avLst>
              <a:gd name="adj1" fmla="val 97973"/>
              <a:gd name="adj2" fmla="val 61462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ＭＳ Ｐゴシック" pitchFamily="-80" charset="-128"/>
              </a:rPr>
              <a:t>indstilling</a:t>
            </a:r>
            <a:r>
              <a:rPr kumimoji="0" lang="da-DK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ＭＳ Ｐゴシック" pitchFamily="-80" charset="-128"/>
              </a:rPr>
              <a:t> 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da-DK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ＭＳ Ｐゴシック" pitchFamily="-80" charset="-128"/>
              </a:rPr>
              <a:t>Det fremgår kort og tydeligt, hvad direktionen skal tage stilling til. </a:t>
            </a:r>
            <a:endParaRPr kumimoji="0" lang="da-DK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ＭＳ Ｐゴシック" pitchFamily="-80" charset="-128"/>
            </a:endParaRPr>
          </a:p>
        </p:txBody>
      </p:sp>
      <p:sp>
        <p:nvSpPr>
          <p:cNvPr id="7" name="Afrundet rektangulær billedforklaring 6"/>
          <p:cNvSpPr/>
          <p:nvPr/>
        </p:nvSpPr>
        <p:spPr bwMode="auto">
          <a:xfrm>
            <a:off x="996409" y="3573016"/>
            <a:ext cx="2708760" cy="1224136"/>
          </a:xfrm>
          <a:prstGeom prst="wedgeRoundRectCallout">
            <a:avLst>
              <a:gd name="adj1" fmla="val 86356"/>
              <a:gd name="adj2" fmla="val -17578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Sagsfremstilling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da-DK" sz="1000" dirty="0"/>
              <a:t>Opsummerer kort sagens centrale problemstillinger og løsningsmodeller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da-DK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Klar sammenhæng mellem indstilling og sagsfremstilling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054" y="946781"/>
            <a:ext cx="3888432" cy="549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83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0630" y="0"/>
            <a:ext cx="9312374" cy="972716"/>
          </a:xfrm>
        </p:spPr>
        <p:txBody>
          <a:bodyPr/>
          <a:lstStyle/>
          <a:p>
            <a:r>
              <a:rPr lang="en-GB" sz="3200" dirty="0"/>
              <a:t>Guide til </a:t>
            </a:r>
            <a:r>
              <a:rPr lang="en-GB" sz="3200" dirty="0" err="1"/>
              <a:t>direktionsnotat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14686" y="1249481"/>
            <a:ext cx="4537535" cy="5162185"/>
          </a:xfrm>
        </p:spPr>
        <p:txBody>
          <a:bodyPr/>
          <a:lstStyle/>
          <a:p>
            <a:pPr marL="0" lvl="0" indent="0">
              <a:buNone/>
            </a:pPr>
            <a:r>
              <a:rPr lang="da-DK" sz="1600" b="1" dirty="0"/>
              <a:t>Økonomiske konsekvenser</a:t>
            </a:r>
          </a:p>
          <a:p>
            <a:pPr lvl="2"/>
            <a:r>
              <a:rPr lang="da-DK" sz="1600" dirty="0"/>
              <a:t>Det skal fremgå eksplicit af sagen, hvordan eventuelle udgifter forventes finansieret. </a:t>
            </a:r>
          </a:p>
          <a:p>
            <a:pPr lvl="3"/>
            <a:r>
              <a:rPr lang="da-DK" sz="1600" dirty="0"/>
              <a:t>Afholder afdelingen selv udgifterne i deres eget budget?</a:t>
            </a:r>
          </a:p>
          <a:p>
            <a:pPr lvl="3"/>
            <a:r>
              <a:rPr lang="da-DK" sz="1600" dirty="0"/>
              <a:t>Kræver beslutningen, at der tilføres ekstra finansiering fra direktionen?</a:t>
            </a:r>
          </a:p>
          <a:p>
            <a:pPr marL="385762" lvl="1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b="1" dirty="0"/>
              <a:t>Eventuelle supplerende bemærkninger</a:t>
            </a:r>
          </a:p>
          <a:p>
            <a:r>
              <a:rPr lang="da-DK" sz="1600" dirty="0"/>
              <a:t>Kan indeholde afdelingens vurdering af sagen ud fra korte ”for og imod”- argumenter eller redegøre for den videre proces i sagen. 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b="1" dirty="0"/>
              <a:t>Bilag</a:t>
            </a:r>
          </a:p>
          <a:p>
            <a:r>
              <a:rPr lang="da-DK" sz="1600" dirty="0"/>
              <a:t>Økonomisk bilag til direktionsnotat skal altid vedlægges for tildeling af interne bevillinger</a:t>
            </a:r>
          </a:p>
          <a:p>
            <a:r>
              <a:rPr lang="da-DK" sz="1600" dirty="0"/>
              <a:t>Hovedpointerne i bilagene skal opsummeres i sagsfremstillingen. 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CBAEBF60-7ACE-1CE8-1123-634E1E772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779" y="1124743"/>
            <a:ext cx="4071948" cy="5265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796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0630" y="-52274"/>
            <a:ext cx="9312374" cy="972716"/>
          </a:xfrm>
        </p:spPr>
        <p:txBody>
          <a:bodyPr/>
          <a:lstStyle/>
          <a:p>
            <a:r>
              <a:rPr lang="da-DK" dirty="0"/>
              <a:t>Eksempel på direktionsnotat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Afrundet rektangulær billedforklaring 5"/>
          <p:cNvSpPr/>
          <p:nvPr/>
        </p:nvSpPr>
        <p:spPr bwMode="auto">
          <a:xfrm>
            <a:off x="1342678" y="2420888"/>
            <a:ext cx="2844682" cy="785271"/>
          </a:xfrm>
          <a:prstGeom prst="wedgeRoundRectCallout">
            <a:avLst>
              <a:gd name="adj1" fmla="val 77598"/>
              <a:gd name="adj2" fmla="val 8710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da-DK" sz="1000" dirty="0"/>
              <a:t>De </a:t>
            </a:r>
            <a:r>
              <a:rPr lang="da-DK" sz="1000" b="1" dirty="0"/>
              <a:t>økonomiske</a:t>
            </a:r>
            <a:r>
              <a:rPr lang="da-DK" sz="1000" dirty="0"/>
              <a:t> konsekvenser skal fremgå tydeligt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da-DK" sz="10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Beregninger kan uddybes i bilaget</a:t>
            </a:r>
          </a:p>
        </p:txBody>
      </p:sp>
      <p:sp>
        <p:nvSpPr>
          <p:cNvPr id="7" name="Afrundet rektangulær billedforklaring 6"/>
          <p:cNvSpPr/>
          <p:nvPr/>
        </p:nvSpPr>
        <p:spPr bwMode="auto">
          <a:xfrm>
            <a:off x="1486694" y="4293096"/>
            <a:ext cx="2376263" cy="576064"/>
          </a:xfrm>
          <a:prstGeom prst="wedgeRoundRectCallout">
            <a:avLst>
              <a:gd name="adj1" fmla="val 93244"/>
              <a:gd name="adj2" fmla="val -2913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da-DK" sz="1000" dirty="0"/>
              <a:t>Uddybende materiale, herunder økonomi, fremgår af bilaget.</a:t>
            </a:r>
            <a:endParaRPr kumimoji="0" lang="da-DK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1" name="Billed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070" y="954939"/>
            <a:ext cx="3818979" cy="5400600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694666AA-B8D8-7EA8-373F-045D9F299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7414" y="1412776"/>
            <a:ext cx="2591722" cy="3307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857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89969-9741-1978-1A0A-CDE13EF2F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Økonomisk bilag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EB026-C513-3458-6947-C8AF49DFB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Typer af bevillinger</a:t>
            </a:r>
            <a:endParaRPr lang="da-DK" dirty="0"/>
          </a:p>
          <a:p>
            <a:pPr marL="0" indent="0">
              <a:buNone/>
            </a:pPr>
            <a:r>
              <a:rPr lang="da-DK" i="1" dirty="0"/>
              <a:t>Varig økonomisk ramme</a:t>
            </a:r>
            <a:br>
              <a:rPr lang="da-DK" i="1" dirty="0"/>
            </a:br>
            <a:r>
              <a:rPr lang="da-DK" sz="1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Et fast beløb som tildeles instituttet hvert år. Der bliver bogført 1/12 af beløbet hver måned. </a:t>
            </a:r>
            <a:br>
              <a:rPr lang="da-DK" dirty="0"/>
            </a:br>
            <a:br>
              <a:rPr lang="da-DK" dirty="0"/>
            </a:br>
            <a:r>
              <a:rPr lang="da-DK" i="1" dirty="0"/>
              <a:t>Intern bevilling</a:t>
            </a:r>
            <a:br>
              <a:rPr lang="da-DK" dirty="0"/>
            </a:br>
            <a:r>
              <a:rPr lang="da-DK" sz="1400" dirty="0"/>
              <a:t>Enhederne kan søge om at få en intern bevilling til en specifik sag, som kun vedrører indeværende år eller løber over et par år, men ikke er permanent. </a:t>
            </a:r>
          </a:p>
          <a:p>
            <a:pPr marL="0" indent="0">
              <a:buNone/>
            </a:pPr>
            <a:br>
              <a:rPr lang="da-DK" dirty="0"/>
            </a:br>
            <a:r>
              <a:rPr lang="da-DK" i="1" dirty="0"/>
              <a:t>Anlægs bevilling</a:t>
            </a:r>
          </a:p>
          <a:p>
            <a:pPr marL="0" indent="0">
              <a:buNone/>
            </a:pPr>
            <a:r>
              <a:rPr lang="da-DK" sz="1400" dirty="0"/>
              <a:t>Denne vælges hvis bevillingen vedrører et anlæg. </a:t>
            </a:r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3E070-1E0C-7CB0-747D-D49A398A4F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5" name="Billede 8">
            <a:extLst>
              <a:ext uri="{FF2B5EF4-FFF2-40B4-BE49-F238E27FC236}">
                <a16:creationId xmlns:a16="http://schemas.microsoft.com/office/drawing/2014/main" id="{D22DFA8D-54C3-CDA6-737F-2EA3D7EB2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414" y="1398843"/>
            <a:ext cx="3600400" cy="459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076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idx="1"/>
          </p:nvPr>
        </p:nvSpPr>
        <p:spPr>
          <a:xfrm>
            <a:off x="1414686" y="1268760"/>
            <a:ext cx="9312374" cy="4545578"/>
          </a:xfrm>
        </p:spPr>
        <p:txBody>
          <a:bodyPr/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Mere information om materiale til direktionsmøderne kan findes på DTU Inside: </a:t>
            </a:r>
            <a:endParaRPr lang="da-DK" b="1" dirty="0">
              <a:hlinkClick r:id="rId2"/>
            </a:endParaRPr>
          </a:p>
          <a:p>
            <a:pPr marL="0" indent="0">
              <a:buNone/>
            </a:pPr>
            <a:r>
              <a:rPr lang="da-DK" dirty="0">
                <a:hlinkClick r:id="rId2"/>
              </a:rPr>
              <a:t>https://www.inside.dtu.dk/Medarbejder/Om-DTU-Campus-og-bygninger/Organisation/Direktionen/materiale-til-direktionsmoederne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4294967295"/>
          </p:nvPr>
        </p:nvSpPr>
        <p:spPr>
          <a:xfrm>
            <a:off x="11757025" y="6540500"/>
            <a:ext cx="433388" cy="317500"/>
          </a:xfrm>
        </p:spPr>
        <p:txBody>
          <a:bodyPr/>
          <a:lstStyle/>
          <a:p>
            <a:fld id="{103EA872-A674-449B-A120-B97244F8E91D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8749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6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Props1.xml><?xml version="1.0" encoding="utf-8"?>
<ds:datastoreItem xmlns:ds="http://schemas.openxmlformats.org/officeDocument/2006/customXml" ds:itemID="{1334258C-C3E7-4029-A615-C886A240FB15}">
  <ds:schemaRefs/>
</ds:datastoreItem>
</file>

<file path=customXml/itemProps2.xml><?xml version="1.0" encoding="utf-8"?>
<ds:datastoreItem xmlns:ds="http://schemas.openxmlformats.org/officeDocument/2006/customXml" ds:itemID="{02E7CCCE-613B-4CED-B813-E473EA1E01B2}">
  <ds:schemaRefs/>
</ds:datastoreItem>
</file>

<file path=customXml/itemProps3.xml><?xml version="1.0" encoding="utf-8"?>
<ds:datastoreItem xmlns:ds="http://schemas.openxmlformats.org/officeDocument/2006/customXml" ds:itemID="{F4C08C7F-F953-44DE-ACDE-930692BDDB0F}">
  <ds:schemaRefs/>
</ds:datastoreItem>
</file>

<file path=customXml/itemProps4.xml><?xml version="1.0" encoding="utf-8"?>
<ds:datastoreItem xmlns:ds="http://schemas.openxmlformats.org/officeDocument/2006/customXml" ds:itemID="{56C8BFB2-A911-4310-9D4A-421D773FAFA6}">
  <ds:schemaRefs/>
</ds:datastoreItem>
</file>

<file path=customXml/itemProps5.xml><?xml version="1.0" encoding="utf-8"?>
<ds:datastoreItem xmlns:ds="http://schemas.openxmlformats.org/officeDocument/2006/customXml" ds:itemID="{11FAAC39-0A3A-4CC2-A9C1-60940B78AE17}">
  <ds:schemaRefs/>
</ds:datastoreItem>
</file>

<file path=customXml/itemProps6.xml><?xml version="1.0" encoding="utf-8"?>
<ds:datastoreItem xmlns:ds="http://schemas.openxmlformats.org/officeDocument/2006/customXml" ds:itemID="{05DC2B94-7C1B-4C14-83B0-9CD2A82C27E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582</TotalTime>
  <Words>678</Words>
  <Application>Microsoft Office PowerPoint</Application>
  <PresentationFormat>Brugerdefineret</PresentationFormat>
  <Paragraphs>69</Paragraphs>
  <Slides>9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Aptos</vt:lpstr>
      <vt:lpstr>Arial</vt:lpstr>
      <vt:lpstr>Verdana</vt:lpstr>
      <vt:lpstr>Blank</vt:lpstr>
      <vt:lpstr>Document</vt:lpstr>
      <vt:lpstr>Guide til direktionssager </vt:lpstr>
      <vt:lpstr>Proces</vt:lpstr>
      <vt:lpstr>Guide til direktionotater</vt:lpstr>
      <vt:lpstr>Guide til direktionotater</vt:lpstr>
      <vt:lpstr>Eksempel på direktionsnotat</vt:lpstr>
      <vt:lpstr>Guide til direktionsnotat</vt:lpstr>
      <vt:lpstr>Eksempel på direktionsnotat </vt:lpstr>
      <vt:lpstr>Økonomisk bilag</vt:lpstr>
      <vt:lpstr>PowerPoint-præsentation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John Sarborg Pedersen</dc:creator>
  <cp:lastModifiedBy>Rasmus Vilrik Bruun</cp:lastModifiedBy>
  <cp:revision>37</cp:revision>
  <cp:lastPrinted>2025-01-21T12:58:08Z</cp:lastPrinted>
  <dcterms:created xsi:type="dcterms:W3CDTF">2021-06-14T12:42:01Z</dcterms:created>
  <dcterms:modified xsi:type="dcterms:W3CDTF">2025-09-18T09:29:06Z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</Properties>
</file>