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6"/>
  </p:sldMasterIdLst>
  <p:notesMasterIdLst>
    <p:notesMasterId r:id="rId10"/>
  </p:notesMasterIdLst>
  <p:handoutMasterIdLst>
    <p:handoutMasterId r:id="rId11"/>
  </p:handoutMasterIdLst>
  <p:sldIdLst>
    <p:sldId id="301" r:id="rId7"/>
    <p:sldId id="300" r:id="rId8"/>
    <p:sldId id="302" r:id="rId9"/>
  </p:sldIdLst>
  <p:sldSz cx="12190413" cy="6858000"/>
  <p:notesSz cx="6858000" cy="9144000"/>
  <p:custDataLst>
    <p:tags r:id="rId12"/>
  </p:custDataLst>
  <p:defaultTextStyle>
    <a:defPPr>
      <a:defRPr lang="da-DK"/>
    </a:defPPr>
    <a:lvl1pPr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990000"/>
    <a:srgbClr val="FFCC00"/>
    <a:srgbClr val="FF6600"/>
    <a:srgbClr val="FF0000"/>
    <a:srgbClr val="FF0099"/>
    <a:srgbClr val="CC3399"/>
    <a:srgbClr val="660066"/>
    <a:srgbClr val="66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748C9D-2589-4A66-83CB-0F851E1ECAF2}" v="55" dt="2026-07-16T11:23:58.2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ema til typografi 2 - Markering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ags" Target="tags/tag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handoutMaster" Target="handoutMasters/handoutMaster1.xml"/><Relationship Id="rId5" Type="http://schemas.openxmlformats.org/officeDocument/2006/relationships/customXml" Target="../customXml/item5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fld id="{491ECFBD-4A0D-4BCF-98A8-E205F44719BF}" type="slidenum">
              <a:rPr lang="da-DK" smtClean="0">
                <a:latin typeface="Arial" panose="020B0604020202020204" pitchFamily="34" charset="0"/>
              </a:rPr>
              <a:pPr/>
              <a:t>‹nr.›</a:t>
            </a:fld>
            <a:endParaRPr lang="da-DK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09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err="1"/>
              <a:t>Click</a:t>
            </a:r>
            <a:r>
              <a:rPr lang="da-DK"/>
              <a:t> to </a:t>
            </a:r>
            <a:r>
              <a:rPr lang="da-DK" err="1"/>
              <a:t>edit</a:t>
            </a:r>
            <a:r>
              <a:rPr lang="da-DK"/>
              <a:t> Master </a:t>
            </a:r>
            <a:r>
              <a:rPr lang="da-DK" err="1"/>
              <a:t>text</a:t>
            </a:r>
            <a:r>
              <a:rPr lang="da-DK"/>
              <a:t> </a:t>
            </a:r>
            <a:r>
              <a:rPr lang="da-DK" err="1"/>
              <a:t>styles</a:t>
            </a:r>
            <a:endParaRPr lang="da-DK"/>
          </a:p>
          <a:p>
            <a:pPr lvl="1"/>
            <a:r>
              <a:rPr lang="da-DK"/>
              <a:t>Second </a:t>
            </a:r>
            <a:r>
              <a:rPr lang="da-DK" err="1"/>
              <a:t>level</a:t>
            </a:r>
            <a:endParaRPr lang="da-DK"/>
          </a:p>
          <a:p>
            <a:pPr lvl="2"/>
            <a:r>
              <a:rPr lang="da-DK"/>
              <a:t>Third </a:t>
            </a:r>
            <a:r>
              <a:rPr lang="da-DK" err="1"/>
              <a:t>level</a:t>
            </a:r>
            <a:endParaRPr lang="da-DK"/>
          </a:p>
          <a:p>
            <a:pPr lvl="3"/>
            <a:r>
              <a:rPr lang="da-DK" err="1"/>
              <a:t>Fourth</a:t>
            </a:r>
            <a:r>
              <a:rPr lang="da-DK"/>
              <a:t> </a:t>
            </a:r>
            <a:r>
              <a:rPr lang="da-DK" err="1"/>
              <a:t>level</a:t>
            </a:r>
            <a:endParaRPr lang="da-DK"/>
          </a:p>
          <a:p>
            <a:pPr lvl="4"/>
            <a:r>
              <a:rPr lang="da-DK"/>
              <a:t>Fifth </a:t>
            </a:r>
            <a:r>
              <a:rPr lang="da-DK" err="1"/>
              <a:t>level</a:t>
            </a:r>
            <a:endParaRPr lang="da-DK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fld id="{C734BB09-483B-4C4B-A5A4-C02A22055B0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78360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05025-064A-AC30-CD20-B25F16798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EEE63E-0135-91F5-B74B-D0DF005407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8B88AF-E790-6574-EB1E-8358E69A5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This slide is </a:t>
            </a:r>
            <a:r>
              <a:rPr lang="da-DK" dirty="0" err="1"/>
              <a:t>especially</a:t>
            </a:r>
            <a:r>
              <a:rPr lang="da-DK" dirty="0"/>
              <a:t> relevant </a:t>
            </a:r>
            <a:r>
              <a:rPr lang="da-DK" dirty="0" err="1"/>
              <a:t>if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run 1st semester </a:t>
            </a:r>
            <a:r>
              <a:rPr lang="da-DK" dirty="0" err="1"/>
              <a:t>courses</a:t>
            </a:r>
            <a:r>
              <a:rPr lang="da-DK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A3A330-1406-1DDC-7980-1D5153168F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2932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Calibri"/>
                <a:ea typeface="Calibri"/>
                <a:cs typeface="Calibri"/>
              </a:rPr>
              <a:t>Here you can specify what kind of exam this course has.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3633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34762-8AE0-0E1F-B948-8F64A32B4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4C810A-A16B-9CDF-A466-4597734F80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7AD51E-E548-16B8-153F-DC79849CF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Only</a:t>
            </a:r>
            <a:r>
              <a:rPr lang="da-DK" dirty="0"/>
              <a:t> relevant </a:t>
            </a:r>
            <a:r>
              <a:rPr lang="da-DK" dirty="0" err="1"/>
              <a:t>if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running a </a:t>
            </a:r>
            <a:r>
              <a:rPr lang="da-DK" dirty="0" err="1"/>
              <a:t>course</a:t>
            </a:r>
            <a:r>
              <a:rPr lang="da-DK" dirty="0"/>
              <a:t> with a non-digital exam (pen and </a:t>
            </a:r>
            <a:r>
              <a:rPr lang="da-DK" dirty="0" err="1"/>
              <a:t>paper</a:t>
            </a:r>
            <a:r>
              <a:rPr lang="da-DK" dirty="0"/>
              <a:t> exam)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FD20D-1E7C-8B88-DB9D-AB7CA65855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0899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1" name="Logo white">
            <a:extLst>
              <a:ext uri="{FF2B5EF4-FFF2-40B4-BE49-F238E27FC236}">
                <a16:creationId xmlns:a16="http://schemas.microsoft.com/office/drawing/2014/main" id="{275A6477-FE3A-4D40-B1FE-E46C11E344A5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252000" y="252000"/>
            <a:ext cx="419611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59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17C6C-7BC3-4888-BC29-FAB17565D11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E4668-D07F-4B96-9755-1754027348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214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59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919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48A0E3C-0CE1-4BBF-A912-5A81BF3B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CA8860-CDAD-4F91-9292-2B11655C19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7A21B-9B48-4777-BF0D-9FB95719C2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77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 userDrawn="1">
          <p15:clr>
            <a:srgbClr val="F26B43"/>
          </p15:clr>
        </p15:guide>
        <p15:guide id="2" pos="1117" userDrawn="1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EB1D5E1-0C4E-4A74-BE37-26307F7E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426127"/>
            <a:ext cx="9312374" cy="9727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4800" y="1706399"/>
            <a:ext cx="4410177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8001" y="1706399"/>
            <a:ext cx="4409100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2499420-B0E8-4C8A-8C00-E21262271A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3EE7F0E-E606-41AC-BBBF-B5AECB1112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213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26B43"/>
          </p15:clr>
        </p15:guide>
        <p15:guide id="2" pos="3896">
          <p15:clr>
            <a:srgbClr val="F26B43"/>
          </p15:clr>
        </p15:guide>
        <p15:guide id="3" pos="4205">
          <p15:clr>
            <a:srgbClr val="F26B43"/>
          </p15:clr>
        </p15:guide>
        <p15:guide id="4" pos="6984">
          <p15:clr>
            <a:srgbClr val="F26B43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90A2595F-A737-4D92-946C-EC0BBF88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426127"/>
            <a:ext cx="6048672" cy="9727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726" y="1706328"/>
            <a:ext cx="6048672" cy="4545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31213" y="849734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31213" y="3563718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986237-C7E2-4498-82A4-361A340A65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64EEF-2B63-484E-803A-4FCD66F243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670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27" userDrawn="1">
          <p15:clr>
            <a:srgbClr val="F26B43"/>
          </p15:clr>
        </p15:guide>
        <p15:guide id="2" pos="5247" userDrawn="1">
          <p15:clr>
            <a:srgbClr val="F26B43"/>
          </p15:clr>
        </p15:guide>
        <p15:guide id="3" pos="1117" userDrawn="1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2213382-11A1-48CE-B0A0-D8A7D268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360" y="426127"/>
            <a:ext cx="6865740" cy="9727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1360" y="1706328"/>
            <a:ext cx="6865740" cy="4545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31452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396815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26B732-1A52-4AA9-89FC-8FC5439E40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5D0DC-E43F-43DA-AA0F-C0C54C8939F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562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 userDrawn="1">
          <p15:clr>
            <a:srgbClr val="F26B43"/>
          </p15:clr>
        </p15:guide>
        <p15:guide id="2" pos="2660" userDrawn="1">
          <p15:clr>
            <a:srgbClr val="F26B43"/>
          </p15:clr>
        </p15:guide>
        <p15:guide id="3" pos="2335" userDrawn="1">
          <p15:clr>
            <a:srgbClr val="F26B43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953C3-F3F7-4638-96F8-7CF20CB55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7650" y="980727"/>
            <a:ext cx="3740400" cy="41811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GB"/>
              <a:t>Click to add title one line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0DB591-4602-46B3-B1C3-1E64148AB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4407150"/>
            <a:ext cx="3740400" cy="184442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8416079-1CFC-426F-A6ED-5AB355FC54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2750" y="979200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/>
              <a:t>Click to add title one line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358873C-68BF-4E89-B536-B3248F2B25F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22750" y="4406899"/>
            <a:ext cx="3740401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9A0E900-1FE2-4CC1-B435-93F3A11893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97850" y="979200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/>
              <a:t>Click to add title one line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094886A-F110-4851-B1DA-8DFC40D509F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97850" y="4406899"/>
            <a:ext cx="3740400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B02311-54A6-4455-B615-BBCA0DA742E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47650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10A5827-3485-49A0-81F0-FF89EE34B80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3149" y="1548581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27B0558-FCB8-4A55-9BA9-182DFF0387F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98648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374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7522" userDrawn="1">
          <p15:clr>
            <a:srgbClr val="F26B43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97DEAA-3B7B-49C7-8C28-3F21F36A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F74546-9D06-4CF7-806D-E04B043BF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53AB3-8AAF-469F-AD3F-AE5E1A39D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45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7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og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75ABF-082F-4A38-B952-09157E37A8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39F3A-7714-4FD6-9132-D60FFA220D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26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/Pause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AF9D3C51-A276-4E1F-B6B6-FD6A4E17EE28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9776080-6230-4AB8-AB28-4D6744DD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B7FFAE6-D148-4A15-9DFC-7D71B820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125B57E-AFC7-4517-B327-461DB01D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0" name="Logo color">
            <a:extLst>
              <a:ext uri="{FF2B5EF4-FFF2-40B4-BE49-F238E27FC236}">
                <a16:creationId xmlns:a16="http://schemas.microsoft.com/office/drawing/2014/main" id="{B0EE486B-843B-49D6-90AE-5093AB56E30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39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786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/Paus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A3420087-96DF-432F-B192-585D42BF6A4E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3" name="Logo color">
            <a:extLst>
              <a:ext uri="{FF2B5EF4-FFF2-40B4-BE49-F238E27FC236}">
                <a16:creationId xmlns:a16="http://schemas.microsoft.com/office/drawing/2014/main" id="{09BBEE10-6A59-474F-B766-7643F97F869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39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AF062B26-8169-4B93-8FD8-CFDB0855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A59923C-6F09-424E-AF1E-AC62326A9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C299FA2-BF46-4410-B2CD-E3C80B7A9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495865CE-5BE9-4122-8AB8-48E534DD88F7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Top bar">
            <a:extLst>
              <a:ext uri="{FF2B5EF4-FFF2-40B4-BE49-F238E27FC236}">
                <a16:creationId xmlns:a16="http://schemas.microsoft.com/office/drawing/2014/main" id="{0D436479-94F3-475C-8F8D-D3CDC81793FD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6376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Logo color">
            <a:extLst>
              <a:ext uri="{FF2B5EF4-FFF2-40B4-BE49-F238E27FC236}">
                <a16:creationId xmlns:a16="http://schemas.microsoft.com/office/drawing/2014/main" id="{ADC92552-7939-46C1-AAFE-B97F51EBFFE9}"/>
              </a:ext>
            </a:extLst>
          </p:cNvPr>
          <p:cNvSpPr>
            <a:spLocks noChangeAspect="1"/>
          </p:cNvSpPr>
          <p:nvPr userDrawn="1">
            <p:custDataLst>
              <p:tags r:id="rId13"/>
            </p:custDataLst>
          </p:nvPr>
        </p:nvSpPr>
        <p:spPr bwMode="auto">
          <a:xfrm>
            <a:off x="252000" y="252000"/>
            <a:ext cx="419611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FFFFD011-0D94-46EE-B45C-787FE82C3B5E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" name="FLD_Presentation Title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spcBef>
                <a:spcPts val="0"/>
              </a:spcBef>
              <a:defRPr sz="700" b="0">
                <a:noFill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00" b="1">
                <a:solidFill>
                  <a:schemeClr val="bg1"/>
                </a:solidFill>
                <a:latin typeface="+mn-lt"/>
              </a:defRPr>
            </a:lvl1pPr>
          </a:lstStyle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74726" y="426127"/>
            <a:ext cx="9312374" cy="97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74726" y="1706328"/>
            <a:ext cx="9312374" cy="454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3676" name="text" descr="{&quot;templafy&quot;:{&quot;id&quot;:&quot;2fce62a0-f28a-44e1-a519-0cbe37b25f7a&quot;}}" title="UserProfile.Offices.Workarea_{{DocumentLanguage}}"/>
          <p:cNvSpPr>
            <a:spLocks noChangeArrowheads="1"/>
          </p:cNvSpPr>
          <p:nvPr/>
        </p:nvSpPr>
        <p:spPr bwMode="auto">
          <a:xfrm>
            <a:off x="1774726" y="6541200"/>
            <a:ext cx="3397071" cy="31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0"/>
          <a:lstStyle/>
          <a:p>
            <a:pPr algn="l" eaLnBrk="0" hangingPunct="0">
              <a:spcBef>
                <a:spcPct val="0"/>
              </a:spcBef>
            </a:pPr>
            <a:r>
              <a:rPr lang="en-GB" sz="700" b="1">
                <a:solidFill>
                  <a:schemeClr val="bg1"/>
                </a:solidFill>
                <a:latin typeface="+mn-lt"/>
              </a:rPr>
              <a:t>DTU</a:t>
            </a:r>
          </a:p>
        </p:txBody>
      </p:sp>
      <p:sp>
        <p:nvSpPr>
          <p:cNvPr id="5" name="date" descr="{&quot;templafy&quot;:{&quot;id&quot;:&quot;58465eeb-cfe0-4970-97ec-88179dc0a9c2&quot;}}" title="Form.Date">
            <a:extLst>
              <a:ext uri="{FF2B5EF4-FFF2-40B4-BE49-F238E27FC236}">
                <a16:creationId xmlns:a16="http://schemas.microsoft.com/office/drawing/2014/main" id="{792B975C-625D-4095-8E1D-63F20A11B57C}"/>
              </a:ext>
            </a:extLst>
          </p:cNvPr>
          <p:cNvSpPr/>
          <p:nvPr userDrawn="1"/>
        </p:nvSpPr>
        <p:spPr bwMode="auto">
          <a:xfrm>
            <a:off x="251363" y="6541200"/>
            <a:ext cx="1104013" cy="316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7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ＭＳ Ｐゴシック" pitchFamily="-80" charset="-128"/>
              </a:rPr>
              <a:t>Date</a:t>
            </a:r>
          </a:p>
        </p:txBody>
      </p:sp>
      <p:sp>
        <p:nvSpPr>
          <p:cNvPr id="7" name="text" descr="{&quot;templafy&quot;:{&quot;id&quot;:&quot;5020bdfb-1912-4d6d-a5c3-71b7da283692&quot;}}" title="Form.PresentationTitle">
            <a:extLst>
              <a:ext uri="{FF2B5EF4-FFF2-40B4-BE49-F238E27FC236}">
                <a16:creationId xmlns:a16="http://schemas.microsoft.com/office/drawing/2014/main" id="{06B09BDB-1C7D-4F8A-8F1B-82D88054A428}"/>
              </a:ext>
            </a:extLst>
          </p:cNvPr>
          <p:cNvSpPr txBox="1"/>
          <p:nvPr userDrawn="1"/>
        </p:nvSpPr>
        <p:spPr>
          <a:xfrm>
            <a:off x="5591149" y="6541200"/>
            <a:ext cx="5495949" cy="316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GB" sz="700">
                <a:solidFill>
                  <a:schemeClr val="bg1"/>
                </a:solidFill>
                <a:latin typeface="+mn-lt"/>
              </a:rPr>
              <a:t>Title</a:t>
            </a:r>
          </a:p>
        </p:txBody>
      </p:sp>
      <p:sp>
        <p:nvSpPr>
          <p:cNvPr id="2" name="Top bar">
            <a:extLst>
              <a:ext uri="{FF2B5EF4-FFF2-40B4-BE49-F238E27FC236}">
                <a16:creationId xmlns:a16="http://schemas.microsoft.com/office/drawing/2014/main" id="{35912424-89BF-4A93-9096-3282916C71FE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702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1" r:id="rId2"/>
    <p:sldLayoutId id="2147483664" r:id="rId3"/>
    <p:sldLayoutId id="2147483677" r:id="rId4"/>
    <p:sldLayoutId id="2147483672" r:id="rId5"/>
    <p:sldLayoutId id="2147483673" r:id="rId6"/>
    <p:sldLayoutId id="2147483676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9pPr>
    </p:titleStyle>
    <p:bodyStyle>
      <a:lvl1pPr marL="1980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14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2pPr>
      <a:lvl3pPr marL="6156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828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4pPr>
      <a:lvl5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5pPr>
      <a:lvl6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6pPr>
      <a:lvl7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7pPr>
      <a:lvl8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8pPr>
      <a:lvl9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68" userDrawn="1">
          <p15:clr>
            <a:srgbClr val="F26B43"/>
          </p15:clr>
        </p15:guide>
        <p15:guide id="4" orient="horz" pos="881" userDrawn="1">
          <p15:clr>
            <a:srgbClr val="F26B43"/>
          </p15:clr>
        </p15:guide>
        <p15:guide id="5" orient="horz" pos="1074" userDrawn="1">
          <p15:clr>
            <a:srgbClr val="F26B43"/>
          </p15:clr>
        </p15:guide>
        <p15:guide id="6" orient="horz" pos="39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tusps.dtu.dk/da-dk/Sider/Application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pecialexamconditions@adm.dtu.d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tudent.dtu.dk/en/apply-for/special-examination-conditions#exam-paper-handed-out-on-usb-key-for-written-exa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D2478-E362-E54C-EC25-E7797FBD5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DEC65-BC74-845B-4766-22A36A37A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448" y="359463"/>
            <a:ext cx="10512552" cy="945462"/>
          </a:xfrm>
        </p:spPr>
        <p:txBody>
          <a:bodyPr/>
          <a:lstStyle/>
          <a:p>
            <a:r>
              <a:rPr lang="en-US" altLang="da-DK" sz="3200" dirty="0">
                <a:cs typeface="Calibri" panose="020F0502020204030204" pitchFamily="34" charset="0"/>
              </a:rPr>
              <a:t>#1: Need to apply for s</a:t>
            </a:r>
            <a:r>
              <a:rPr lang="en-US" altLang="da-DK" sz="3200" dirty="0">
                <a:solidFill>
                  <a:schemeClr val="tx1"/>
                </a:solidFill>
              </a:rPr>
              <a:t>pecial exam conditions?</a:t>
            </a:r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2BB63-F99E-07FB-B295-9518918AB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8448" y="2092396"/>
            <a:ext cx="10208002" cy="300211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da-DK" sz="2500" b="1" dirty="0">
                <a:cs typeface="Calibri" panose="020F0502020204030204" pitchFamily="34" charset="0"/>
              </a:rPr>
              <a:t>You apply at the </a:t>
            </a:r>
            <a:r>
              <a:rPr lang="en-US" altLang="da-DK" sz="2500" b="1" dirty="0">
                <a:cs typeface="Calibri" panose="020F0502020204030204" pitchFamily="34" charset="0"/>
                <a:hlinkClick r:id="rId3"/>
              </a:rPr>
              <a:t>SPS-portal</a:t>
            </a:r>
            <a:r>
              <a:rPr lang="en-US" altLang="da-DK" sz="2500" b="1" dirty="0">
                <a:cs typeface="Calibri" panose="020F0502020204030204" pitchFamily="34" charset="0"/>
              </a:rPr>
              <a:t> (documentation is </a:t>
            </a:r>
            <a:r>
              <a:rPr lang="en-US" sz="25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always required)</a:t>
            </a:r>
          </a:p>
          <a:p>
            <a:pPr>
              <a:lnSpc>
                <a:spcPct val="150000"/>
              </a:lnSpc>
            </a:pPr>
            <a:r>
              <a:rPr lang="en-US" altLang="da-DK" sz="2500" dirty="0">
                <a:cs typeface="Calibri" panose="020F0502020204030204" pitchFamily="34" charset="0"/>
              </a:rPr>
              <a:t>Deadline winter exam: November 1</a:t>
            </a:r>
          </a:p>
          <a:p>
            <a:pPr>
              <a:lnSpc>
                <a:spcPct val="150000"/>
              </a:lnSpc>
            </a:pPr>
            <a:r>
              <a:rPr lang="en-US" altLang="da-DK" sz="2500" dirty="0">
                <a:cs typeface="Calibri" panose="020F0502020204030204" pitchFamily="34" charset="0"/>
              </a:rPr>
              <a:t>Deadline summer exam: April 15</a:t>
            </a:r>
          </a:p>
          <a:p>
            <a:pPr>
              <a:lnSpc>
                <a:spcPct val="150000"/>
              </a:lnSpc>
            </a:pPr>
            <a:r>
              <a:rPr lang="en-US" altLang="da-DK" sz="2500" dirty="0">
                <a:cs typeface="Calibri" panose="020F0502020204030204" pitchFamily="34" charset="0"/>
              </a:rPr>
              <a:t>Deadline summer reexam period: July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FD3B3-3341-E7AE-00FD-45419EB4ED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683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548FE-CEB6-8998-379C-2A84A97951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0AD9452-8A63-F722-3211-1ED9FC39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148" y="224504"/>
            <a:ext cx="10664766" cy="560234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altLang="da-DK" sz="2400" dirty="0">
                <a:solidFill>
                  <a:schemeClr val="tx1"/>
                </a:solidFill>
              </a:rPr>
              <a:t>#2: What happens when you have been granted special exam conditions</a:t>
            </a:r>
            <a:endParaRPr lang="da-DK" sz="23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il: pentagon 1">
            <a:extLst>
              <a:ext uri="{FF2B5EF4-FFF2-40B4-BE49-F238E27FC236}">
                <a16:creationId xmlns:a16="http://schemas.microsoft.com/office/drawing/2014/main" id="{7303096C-7B84-39C2-033E-6C2236EFAAEE}"/>
              </a:ext>
            </a:extLst>
          </p:cNvPr>
          <p:cNvSpPr/>
          <p:nvPr/>
        </p:nvSpPr>
        <p:spPr bwMode="auto">
          <a:xfrm>
            <a:off x="1208316" y="2584142"/>
            <a:ext cx="4886889" cy="2302242"/>
          </a:xfrm>
          <a:prstGeom prst="homePlate">
            <a:avLst>
              <a:gd name="adj" fmla="val 48601"/>
            </a:avLst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200" dirty="0">
              <a:solidFill>
                <a:srgbClr val="FFFFFF"/>
              </a:solidFill>
              <a:latin typeface="+mn-lt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Exams</a:t>
            </a:r>
            <a:r>
              <a:rPr kumimoji="0" lang="da-DK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 </a:t>
            </a:r>
            <a:r>
              <a:rPr kumimoji="0" lang="da-DK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organized</a:t>
            </a:r>
            <a:r>
              <a:rPr kumimoji="0" lang="da-DK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 by the </a:t>
            </a:r>
            <a:r>
              <a:rPr kumimoji="0" lang="da-DK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lecturer</a:t>
            </a:r>
            <a:endParaRPr kumimoji="0" lang="da-DK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  <a:p>
            <a:pPr marL="628650" lvl="1" indent="-1714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kumimoji="0" lang="en-US" b="1" i="0" u="none" strike="noStrike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Oral exams</a:t>
            </a:r>
          </a:p>
          <a:p>
            <a:pPr marL="628650" lvl="1" indent="-1714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en-US" b="1" noProof="0" dirty="0">
                <a:solidFill>
                  <a:srgbClr val="FFFFFF"/>
                </a:solidFill>
                <a:latin typeface="+mn-lt"/>
              </a:rPr>
              <a:t>Written exams</a:t>
            </a:r>
          </a:p>
          <a:p>
            <a:pPr marL="628650" lvl="1" indent="-1714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en-US" b="1" noProof="0" dirty="0">
                <a:solidFill>
                  <a:srgbClr val="FFFFFF"/>
                </a:solidFill>
                <a:latin typeface="+mn-lt"/>
              </a:rPr>
              <a:t>Minor written onsite tests </a:t>
            </a:r>
            <a:r>
              <a:rPr lang="en-US" noProof="0" dirty="0">
                <a:solidFill>
                  <a:srgbClr val="FFFFFF"/>
                </a:solidFill>
                <a:latin typeface="+mn-lt"/>
              </a:rPr>
              <a:t>(must count at least 20% of the final grade)</a:t>
            </a:r>
          </a:p>
          <a:p>
            <a:pPr marL="628650" lvl="1" indent="-1714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en-US" b="1" noProof="0" dirty="0">
                <a:solidFill>
                  <a:srgbClr val="FFFFFF"/>
                </a:solidFill>
                <a:latin typeface="+mn-lt"/>
              </a:rPr>
              <a:t>Longer-term projects</a:t>
            </a:r>
            <a:endParaRPr kumimoji="0" lang="da-DK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7" name="Pil: pentagon 6">
            <a:extLst>
              <a:ext uri="{FF2B5EF4-FFF2-40B4-BE49-F238E27FC236}">
                <a16:creationId xmlns:a16="http://schemas.microsoft.com/office/drawing/2014/main" id="{210FE98B-7947-F21B-8941-395D9B7DA7F9}"/>
              </a:ext>
            </a:extLst>
          </p:cNvPr>
          <p:cNvSpPr/>
          <p:nvPr/>
        </p:nvSpPr>
        <p:spPr bwMode="auto">
          <a:xfrm>
            <a:off x="1208317" y="1301360"/>
            <a:ext cx="4886888" cy="829055"/>
          </a:xfrm>
          <a:prstGeom prst="homePlate">
            <a:avLst/>
          </a:prstGeom>
          <a:solidFill>
            <a:srgbClr val="008737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/>
              </a:rPr>
              <a:t>Ordinary written </a:t>
            </a:r>
            <a:r>
              <a:rPr lang="en-US" b="1" noProof="0" dirty="0">
                <a:solidFill>
                  <a:srgbClr val="FFFFFF"/>
                </a:solidFill>
                <a:latin typeface="+mn-lt"/>
                <a:ea typeface="ＭＳ Ｐゴシック"/>
              </a:rPr>
              <a:t>exams</a:t>
            </a:r>
            <a:endParaRPr kumimoji="0" lang="en-US" b="1" i="0" u="none" strike="noStrike" cap="none" normalizeH="0" baseline="0" noProof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noProof="0" dirty="0">
                <a:solidFill>
                  <a:srgbClr val="FFFFFF"/>
                </a:solidFill>
                <a:latin typeface="+mn-lt"/>
              </a:rPr>
              <a:t>organized by the study administration</a:t>
            </a:r>
            <a:endParaRPr kumimoji="0" lang="en-US" b="0" i="0" u="none" strike="noStrike" cap="none" normalizeH="0" baseline="0" noProof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</p:txBody>
      </p:sp>
      <p:sp>
        <p:nvSpPr>
          <p:cNvPr id="10" name="Pil: pentagon 9">
            <a:extLst>
              <a:ext uri="{FF2B5EF4-FFF2-40B4-BE49-F238E27FC236}">
                <a16:creationId xmlns:a16="http://schemas.microsoft.com/office/drawing/2014/main" id="{B714177A-DFA4-4EE7-9658-FC462D50F209}"/>
              </a:ext>
            </a:extLst>
          </p:cNvPr>
          <p:cNvSpPr/>
          <p:nvPr/>
        </p:nvSpPr>
        <p:spPr bwMode="auto">
          <a:xfrm>
            <a:off x="6323515" y="3106047"/>
            <a:ext cx="2368296" cy="1307589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noProof="0" dirty="0">
                <a:latin typeface="+mn-lt"/>
              </a:rPr>
              <a:t>The student contacts the lecturer and shows the decision letter</a:t>
            </a:r>
            <a:r>
              <a:rPr kumimoji="0" lang="en-US" b="0" i="0" u="none" strike="noStrike" cap="none" normalizeH="0" baseline="0" noProof="0" dirty="0">
                <a:ln>
                  <a:noFill/>
                </a:ln>
                <a:effectLst/>
                <a:latin typeface="+mn-lt"/>
              </a:rPr>
              <a:t>.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E4BF0327-2FDC-F1D9-E9DA-F8F7C8F9C0E1}"/>
              </a:ext>
            </a:extLst>
          </p:cNvPr>
          <p:cNvSpPr/>
          <p:nvPr/>
        </p:nvSpPr>
        <p:spPr bwMode="auto">
          <a:xfrm>
            <a:off x="8780203" y="3106047"/>
            <a:ext cx="2026920" cy="12584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32"/>
              </a:spcBef>
            </a:pPr>
            <a:r>
              <a:rPr lang="en-US" dirty="0">
                <a:latin typeface="+mn-lt"/>
              </a:rPr>
              <a:t>The lecturer assesses what conditions best apply.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C7A38DC5-9309-B39F-2BC7-FFDD56105B35}"/>
              </a:ext>
            </a:extLst>
          </p:cNvPr>
          <p:cNvSpPr/>
          <p:nvPr/>
        </p:nvSpPr>
        <p:spPr bwMode="auto">
          <a:xfrm>
            <a:off x="6323515" y="1301360"/>
            <a:ext cx="4483608" cy="829052"/>
          </a:xfrm>
          <a:prstGeom prst="rect">
            <a:avLst/>
          </a:prstGeom>
          <a:solidFill>
            <a:srgbClr val="1FD082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32"/>
              </a:spcBef>
            </a:pPr>
            <a:r>
              <a:rPr kumimoji="0" lang="en-US" b="0" i="0" u="none" strike="noStrike" cap="none" normalizeH="0" baseline="0" noProof="0" dirty="0">
                <a:ln>
                  <a:noFill/>
                </a:ln>
                <a:effectLst/>
                <a:latin typeface="+mn-lt"/>
                <a:ea typeface="ＭＳ Ｐゴシック" pitchFamily="-80" charset="-128"/>
              </a:rPr>
              <a:t>The student will automatically receive special exam conditions.</a:t>
            </a:r>
          </a:p>
        </p:txBody>
      </p:sp>
      <p:sp>
        <p:nvSpPr>
          <p:cNvPr id="19" name="Speech Bubble: Oval 18">
            <a:extLst>
              <a:ext uri="{FF2B5EF4-FFF2-40B4-BE49-F238E27FC236}">
                <a16:creationId xmlns:a16="http://schemas.microsoft.com/office/drawing/2014/main" id="{C125F77F-D1D3-9932-28EA-C1F2FCD66EA4}"/>
              </a:ext>
            </a:extLst>
          </p:cNvPr>
          <p:cNvSpPr/>
          <p:nvPr/>
        </p:nvSpPr>
        <p:spPr bwMode="auto">
          <a:xfrm>
            <a:off x="5798606" y="4968583"/>
            <a:ext cx="5533426" cy="1432217"/>
          </a:xfrm>
          <a:prstGeom prst="wedgeEllipseCallout">
            <a:avLst>
              <a:gd name="adj1" fmla="val -23193"/>
              <a:gd name="adj2" fmla="val -73098"/>
            </a:avLst>
          </a:prstGeom>
          <a:solidFill>
            <a:srgbClr val="FFC000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Ｐゴシック" pitchFamily="-80" charset="-128"/>
              </a:rPr>
              <a:t>The deadline for contacting the lecturer is: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rPr>
              <a:t>[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rPr>
              <a:t>fx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rPr>
              <a:t> 14 days before the exam] 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Ｐゴシック" pitchFamily="-80" charset="-128"/>
              </a:rPr>
              <a:t>at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rPr>
              <a:t> [email address]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852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0" grpId="0" animBg="1"/>
      <p:bldP spid="14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FA90B-398B-3FD6-26F8-60A3E430F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BFEB0-374A-BCFB-3860-B82603302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448" y="124628"/>
            <a:ext cx="9312374" cy="972716"/>
          </a:xfrm>
        </p:spPr>
        <p:txBody>
          <a:bodyPr/>
          <a:lstStyle/>
          <a:p>
            <a:r>
              <a:rPr lang="en-US" altLang="da-DK" sz="2400" dirty="0">
                <a:solidFill>
                  <a:schemeClr val="tx1"/>
                </a:solidFill>
              </a:rPr>
              <a:t>#3: </a:t>
            </a:r>
            <a:r>
              <a:rPr lang="en-US" altLang="da-DK" sz="2400" dirty="0">
                <a:cs typeface="Calibri"/>
              </a:rPr>
              <a:t>Exam assignment on </a:t>
            </a:r>
            <a:r>
              <a:rPr lang="en-US" altLang="da-DK" sz="2400" dirty="0">
                <a:highlight>
                  <a:srgbClr val="FFFF00"/>
                </a:highlight>
                <a:cs typeface="Calibri"/>
              </a:rPr>
              <a:t>USB drive </a:t>
            </a:r>
            <a:r>
              <a:rPr lang="en-US" altLang="da-DK" sz="2400" dirty="0">
                <a:cs typeface="Calibri"/>
              </a:rPr>
              <a:t>for non-digital exams (if you are allowed to use your computer</a:t>
            </a:r>
            <a:endParaRPr lang="da-DK" sz="2400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7F619-9ED8-01F8-A303-C569CF8048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5" name="Pil: pentagon 1">
            <a:extLst>
              <a:ext uri="{FF2B5EF4-FFF2-40B4-BE49-F238E27FC236}">
                <a16:creationId xmlns:a16="http://schemas.microsoft.com/office/drawing/2014/main" id="{3F739F05-F553-471F-37E4-1455598AAA60}"/>
              </a:ext>
            </a:extLst>
          </p:cNvPr>
          <p:cNvSpPr/>
          <p:nvPr/>
        </p:nvSpPr>
        <p:spPr bwMode="auto">
          <a:xfrm>
            <a:off x="1164772" y="3628604"/>
            <a:ext cx="4789861" cy="1516973"/>
          </a:xfrm>
          <a:prstGeom prst="homePlate">
            <a:avLst>
              <a:gd name="adj" fmla="val 48601"/>
            </a:avLst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200" dirty="0">
              <a:solidFill>
                <a:srgbClr val="FFFFFF"/>
              </a:solidFill>
              <a:latin typeface="+mn-lt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Exams</a:t>
            </a:r>
            <a:r>
              <a:rPr kumimoji="0" lang="da-DK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 </a:t>
            </a:r>
            <a:r>
              <a:rPr kumimoji="0" lang="da-DK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organized</a:t>
            </a:r>
            <a:r>
              <a:rPr kumimoji="0" lang="da-DK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 by the </a:t>
            </a:r>
            <a:r>
              <a:rPr kumimoji="0" lang="da-DK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lecturer</a:t>
            </a:r>
            <a:endParaRPr kumimoji="0" lang="da-DK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  <a:p>
            <a:pPr marL="628650" lvl="1" indent="-1714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en-US" b="1" noProof="0" dirty="0">
                <a:solidFill>
                  <a:srgbClr val="FFFFFF"/>
                </a:solidFill>
                <a:latin typeface="+mn-lt"/>
              </a:rPr>
              <a:t>Written exams</a:t>
            </a:r>
          </a:p>
          <a:p>
            <a:pPr marL="628650" lvl="1" indent="-1714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en-US" b="1" noProof="0" dirty="0">
                <a:solidFill>
                  <a:srgbClr val="FFFFFF"/>
                </a:solidFill>
                <a:latin typeface="+mn-lt"/>
              </a:rPr>
              <a:t>Minor written onsite tests </a:t>
            </a:r>
            <a:r>
              <a:rPr lang="en-US" noProof="0" dirty="0">
                <a:solidFill>
                  <a:srgbClr val="FFFFFF"/>
                </a:solidFill>
                <a:latin typeface="+mn-lt"/>
              </a:rPr>
              <a:t>(must count at least 20% of the final grade)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6" name="Pil: pentagon 6">
            <a:extLst>
              <a:ext uri="{FF2B5EF4-FFF2-40B4-BE49-F238E27FC236}">
                <a16:creationId xmlns:a16="http://schemas.microsoft.com/office/drawing/2014/main" id="{6113F4CD-DF21-3DB1-FC28-A13C4EDDF37F}"/>
              </a:ext>
            </a:extLst>
          </p:cNvPr>
          <p:cNvSpPr/>
          <p:nvPr/>
        </p:nvSpPr>
        <p:spPr bwMode="auto">
          <a:xfrm>
            <a:off x="1164772" y="1528855"/>
            <a:ext cx="4656187" cy="1155139"/>
          </a:xfrm>
          <a:prstGeom prst="homePlate">
            <a:avLst/>
          </a:prstGeom>
          <a:solidFill>
            <a:srgbClr val="008737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/>
              </a:rPr>
              <a:t>Ordinary written </a:t>
            </a:r>
            <a:r>
              <a:rPr lang="en-US" b="1" noProof="0" dirty="0">
                <a:solidFill>
                  <a:srgbClr val="FFFFFF"/>
                </a:solidFill>
                <a:latin typeface="+mn-lt"/>
                <a:ea typeface="ＭＳ Ｐゴシック"/>
              </a:rPr>
              <a:t>exams</a:t>
            </a:r>
            <a:endParaRPr kumimoji="0" lang="en-US" b="1" i="0" u="none" strike="noStrike" cap="none" normalizeH="0" baseline="0" noProof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noProof="0" dirty="0">
                <a:solidFill>
                  <a:srgbClr val="FFFFFF"/>
                </a:solidFill>
                <a:latin typeface="+mn-lt"/>
              </a:rPr>
              <a:t>organized by the study administration</a:t>
            </a:r>
            <a:endParaRPr kumimoji="0" lang="en-US" b="0" i="0" u="none" strike="noStrike" cap="none" normalizeH="0" baseline="0" noProof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</p:txBody>
      </p:sp>
      <p:sp>
        <p:nvSpPr>
          <p:cNvPr id="8" name="Rektangel 13">
            <a:extLst>
              <a:ext uri="{FF2B5EF4-FFF2-40B4-BE49-F238E27FC236}">
                <a16:creationId xmlns:a16="http://schemas.microsoft.com/office/drawing/2014/main" id="{BC32FFD9-0CD3-9E73-C526-6465BC57C9DD}"/>
              </a:ext>
            </a:extLst>
          </p:cNvPr>
          <p:cNvSpPr/>
          <p:nvPr/>
        </p:nvSpPr>
        <p:spPr bwMode="auto">
          <a:xfrm>
            <a:off x="6235781" y="3757874"/>
            <a:ext cx="4656186" cy="12584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32"/>
              </a:spcBef>
            </a:pPr>
            <a:r>
              <a:rPr lang="en-US" dirty="0">
                <a:latin typeface="+mn-lt"/>
              </a:rPr>
              <a:t>The student contacts the lecturer and shows the decision letter.</a:t>
            </a:r>
          </a:p>
        </p:txBody>
      </p:sp>
      <p:sp>
        <p:nvSpPr>
          <p:cNvPr id="9" name="Rektangel 17">
            <a:extLst>
              <a:ext uri="{FF2B5EF4-FFF2-40B4-BE49-F238E27FC236}">
                <a16:creationId xmlns:a16="http://schemas.microsoft.com/office/drawing/2014/main" id="{CAF3A77D-9A83-B9F6-30DE-0513EEAA0F4C}"/>
              </a:ext>
            </a:extLst>
          </p:cNvPr>
          <p:cNvSpPr/>
          <p:nvPr/>
        </p:nvSpPr>
        <p:spPr bwMode="auto">
          <a:xfrm>
            <a:off x="6235781" y="1556735"/>
            <a:ext cx="4656187" cy="1155139"/>
          </a:xfrm>
          <a:prstGeom prst="rect">
            <a:avLst/>
          </a:prstGeom>
          <a:solidFill>
            <a:srgbClr val="1FD082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32"/>
              </a:spcBef>
            </a:pPr>
            <a:endParaRPr lang="en-US" sz="1400" dirty="0">
              <a:solidFill>
                <a:srgbClr val="000000"/>
              </a:solidFill>
              <a:latin typeface="+mn-lt"/>
              <a:ea typeface="Calibri"/>
              <a:cs typeface="Calibri"/>
            </a:endParaRPr>
          </a:p>
          <a:p>
            <a:pPr algn="ctr">
              <a:spcBef>
                <a:spcPts val="432"/>
              </a:spcBef>
            </a:pPr>
            <a:r>
              <a:rPr lang="en-US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Fill out and </a:t>
            </a:r>
            <a:r>
              <a:rPr lang="en-US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send a </a:t>
            </a:r>
            <a:r>
              <a:rPr lang="en-US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form to </a:t>
            </a:r>
            <a:r>
              <a:rPr lang="en-US" u="sng" dirty="0">
                <a:solidFill>
                  <a:srgbClr val="467886"/>
                </a:solidFill>
                <a:latin typeface="+mn-lt"/>
                <a:ea typeface="Calibri"/>
                <a:cs typeface="Calibri"/>
                <a:hlinkClick r:id="rId3"/>
              </a:rPr>
              <a:t>specialexamconditions@adm.dtu.dk.</a:t>
            </a:r>
            <a:endParaRPr lang="en-US" u="sng" dirty="0">
              <a:solidFill>
                <a:srgbClr val="467886"/>
              </a:solidFill>
              <a:latin typeface="+mn-lt"/>
              <a:ea typeface="Calibri"/>
              <a:cs typeface="Calibri"/>
            </a:endParaRPr>
          </a:p>
          <a:p>
            <a:pPr algn="ctr">
              <a:spcBef>
                <a:spcPts val="432"/>
              </a:spcBef>
            </a:pPr>
            <a:r>
              <a:rPr lang="en-US" b="1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NB</a:t>
            </a:r>
            <a:r>
              <a:rPr lang="en-US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: Find the form and deadlines for ordering the USB drive </a:t>
            </a:r>
            <a:r>
              <a:rPr lang="en-US" dirty="0">
                <a:solidFill>
                  <a:srgbClr val="000000"/>
                </a:solidFill>
                <a:latin typeface="+mn-lt"/>
                <a:ea typeface="Calibri"/>
                <a:cs typeface="Calibri"/>
                <a:hlinkClick r:id="rId4"/>
              </a:rPr>
              <a:t>here</a:t>
            </a:r>
            <a:r>
              <a:rPr lang="en-US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 </a:t>
            </a:r>
          </a:p>
          <a:p>
            <a:pPr algn="ctr">
              <a:spcBef>
                <a:spcPts val="432"/>
              </a:spcBef>
            </a:pPr>
            <a:endParaRPr kumimoji="0" lang="en-US" sz="1400" b="0" i="0" u="none" strike="noStrike" cap="none" normalizeH="0" baseline="0" noProof="0" dirty="0">
              <a:ln>
                <a:noFill/>
              </a:ln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9742D161-2800-BF90-FA9A-85A30AB87387}"/>
              </a:ext>
            </a:extLst>
          </p:cNvPr>
          <p:cNvSpPr/>
          <p:nvPr/>
        </p:nvSpPr>
        <p:spPr bwMode="auto">
          <a:xfrm>
            <a:off x="6398747" y="5425783"/>
            <a:ext cx="5524784" cy="1307589"/>
          </a:xfrm>
          <a:prstGeom prst="wedgeEllipseCallout">
            <a:avLst>
              <a:gd name="adj1" fmla="val -17273"/>
              <a:gd name="adj2" fmla="val -71723"/>
            </a:avLst>
          </a:prstGeom>
          <a:solidFill>
            <a:srgbClr val="FFC000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Ｐゴシック" pitchFamily="-80" charset="-128"/>
              </a:rPr>
              <a:t>The deadline for contacting the lecturer is: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rPr>
              <a:t>[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rPr>
              <a:t>fx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rPr>
              <a:t> 14 days before the exam] 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Ｐゴシック" pitchFamily="-80" charset="-128"/>
              </a:rPr>
              <a:t>at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rPr>
              <a:t> [email address]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400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heme/theme1.xml><?xml version="1.0" encoding="utf-8"?>
<a:theme xmlns:a="http://schemas.openxmlformats.org/drawingml/2006/main" name="Blank">
  <a:themeElements>
    <a:clrScheme name="DTU">
      <a:dk1>
        <a:srgbClr val="000000"/>
      </a:dk1>
      <a:lt1>
        <a:srgbClr val="FFFFFF"/>
      </a:lt1>
      <a:dk2>
        <a:srgbClr val="990000"/>
      </a:dk2>
      <a:lt2>
        <a:srgbClr val="79238E"/>
      </a:lt2>
      <a:accent1>
        <a:srgbClr val="990000"/>
      </a:accent1>
      <a:accent2>
        <a:srgbClr val="2F3EEA"/>
      </a:accent2>
      <a:accent3>
        <a:srgbClr val="1FD082"/>
      </a:accent3>
      <a:accent4>
        <a:srgbClr val="171748"/>
      </a:accent4>
      <a:accent5>
        <a:srgbClr val="F6D04D"/>
      </a:accent5>
      <a:accent6>
        <a:srgbClr val="FC7634"/>
      </a:accent6>
      <a:hlink>
        <a:srgbClr val="2F3EEA"/>
      </a:hlink>
      <a:folHlink>
        <a:srgbClr val="990000"/>
      </a:folHlink>
    </a:clrScheme>
    <a:fontScheme name="DT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ts val="432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dirty="0" err="1" smtClean="0">
            <a:ln>
              <a:noFill/>
            </a:ln>
            <a:solidFill>
              <a:srgbClr val="FFFFFF"/>
            </a:solidFill>
            <a:effectLst/>
            <a:latin typeface="+mn-lt"/>
            <a:ea typeface="ＭＳ Ｐゴシック" pitchFamily="-80" charset="-128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432"/>
          </a:spcBef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3B38FA3B-2246-40E5-A61A-EA1559A3CD76}" vid="{D5F764FD-A73C-4B6C-BF48-3536DEB79AD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40B40838B1139498AAB1AE2830B4A9D" ma:contentTypeVersion="10" ma:contentTypeDescription="Opret et nyt dokument." ma:contentTypeScope="" ma:versionID="f6ef3d2b3f5ebf41517cd96c100e81bf">
  <xsd:schema xmlns:xsd="http://www.w3.org/2001/XMLSchema" xmlns:xs="http://www.w3.org/2001/XMLSchema" xmlns:p="http://schemas.microsoft.com/office/2006/metadata/properties" xmlns:ns2="37543332-2da3-439b-bc98-209254b30f00" xmlns:ns3="830a31a7-89b5-416e-b6e5-e0fe14d58a94" targetNamespace="http://schemas.microsoft.com/office/2006/metadata/properties" ma:root="true" ma:fieldsID="0172d1be00ce2db061c9ba643fc7ee37" ns2:_="" ns3:_="">
    <xsd:import namespace="37543332-2da3-439b-bc98-209254b30f00"/>
    <xsd:import namespace="830a31a7-89b5-416e-b6e5-e0fe14d58a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543332-2da3-439b-bc98-209254b30f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0a31a7-89b5-416e-b6e5-e0fe14d58a94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TemplafyFormConfiguration><![CDATA[{"formFields":[{"required":false,"type":"datePicker","name":"Date","label":"Date","helpTexts":{"prefix":"","postfix":""},"spacing":{},"fullyQualifiedName":"Date"},{"required":false,"placeholder":"","lines":0,"type":"textBox","name":"PresentationTitle","label":"Presentation title","helpTexts":{"prefix":"","postfix":""},"spacing":{},"fullyQualifiedName":"PresentationTitle"}],"formDataEntries":[{"name":"Date","value":"4Xm7d242HGo446IH5nRjQA=="},{"name":"PresentationTitle","value":"ZR/I84ubq+6CkRKNk7nn9w=="}]}]]></TemplafyFormConfiguration>
</file>

<file path=customXml/item5.xml><?xml version="1.0" encoding="utf-8"?>
<TemplafyTemplateConfiguration><![CDATA[{"elementsMetadata":[{"type":"shape","id":"2fce62a0-f28a-44e1-a519-0cbe37b25f7a","elementConfiguration":{"binding":"UserProfile.Offices.Workarea_{{DocumentLanguage}}","disableUpdates":false,"type":"text"}},{"type":"shape","id":"58465eeb-cfe0-4970-97ec-88179dc0a9c2","elementConfiguration":{"binding":"Form.Date","format":"{{DateFormats.GeneralDate}}","disableUpdates":false,"type":"date"}},{"type":"shape","id":"5020bdfb-1912-4d6d-a5c3-71b7da283692","elementConfiguration":{"binding":"Form.PresentationTitle","disableUpdates":false,"type":"text"}},{"type":"shape","id":"8d5b95d1-8a23-4044-9620-bf5e7305a170","elementConfiguration":{"binding":"UserProfile.Offices.Workarea_{{DocumentLanguage}}","disableUpdates":false,"type":"text"}},{"type":"shape","id":"79fbb3c3-dd89-47ef-91e9-e0bd2bb0942f","elementConfiguration":{"binding":"Form.Date","format":"{{DateFormats.GeneralDate}}","disableUpdates":false,"type":"date"}},{"type":"shape","id":"5e9447ba-0dff-46ec-ac33-540c046ca40a","elementConfiguration":{"binding":"Form.PresentationTitle","disableUpdates":false,"type":"text"}}],"transformationConfigurations":[{"language":"{{DocumentLanguage}}","disableUpdates":false,"type":"proofingLanguage"}],"enableDocumentContentUpdater":true,"templateName":"DTU Template 16_9 - Corporate red","templateDescription":"","version":"1.2"}]]></TemplafyTemplateConfiguration>
</file>

<file path=customXml/itemProps1.xml><?xml version="1.0" encoding="utf-8"?>
<ds:datastoreItem xmlns:ds="http://schemas.openxmlformats.org/officeDocument/2006/customXml" ds:itemID="{1C8862C1-FF15-4F8E-8B35-15A4BB47CB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9E4CD3-F409-4733-B642-3AD73E6432F7}">
  <ds:schemaRefs>
    <ds:schemaRef ds:uri="37543332-2da3-439b-bc98-209254b30f00"/>
    <ds:schemaRef ds:uri="830a31a7-89b5-416e-b6e5-e0fe14d58a9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631C54F-C49C-4A5E-8072-B9330ADD3672}">
  <ds:schemaRefs>
    <ds:schemaRef ds:uri="http://www.w3.org/XML/1998/namespace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830a31a7-89b5-416e-b6e5-e0fe14d58a94"/>
    <ds:schemaRef ds:uri="http://schemas.microsoft.com/office/2006/documentManagement/types"/>
    <ds:schemaRef ds:uri="http://schemas.openxmlformats.org/package/2006/metadata/core-properties"/>
    <ds:schemaRef ds:uri="37543332-2da3-439b-bc98-209254b30f00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05DC2B94-7C1B-4C14-83B0-9CD2A82C27E0}">
  <ds:schemaRefs/>
</ds:datastoreItem>
</file>

<file path=customXml/itemProps5.xml><?xml version="1.0" encoding="utf-8"?>
<ds:datastoreItem xmlns:ds="http://schemas.openxmlformats.org/officeDocument/2006/customXml" ds:itemID="{1334258C-C3E7-4029-A615-C886A240FB15}">
  <ds:schemaRefs/>
</ds:datastoreItem>
</file>

<file path=docMetadata/LabelInfo.xml><?xml version="1.0" encoding="utf-8"?>
<clbl:labelList xmlns:clbl="http://schemas.microsoft.com/office/2020/mipLabelMetadata">
  <clbl:label id="{f251f123-c9ce-448e-9277-34bb285911d9}" enabled="0" method="" siteId="{f251f123-c9ce-448e-9277-34bb285911d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</TotalTime>
  <Words>297</Words>
  <Application>Microsoft Office PowerPoint</Application>
  <PresentationFormat>Brugerdefineret</PresentationFormat>
  <Paragraphs>45</Paragraphs>
  <Slides>3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8" baseType="lpstr">
      <vt:lpstr>Aptos</vt:lpstr>
      <vt:lpstr>Arial</vt:lpstr>
      <vt:lpstr>Calibri</vt:lpstr>
      <vt:lpstr>Verdana</vt:lpstr>
      <vt:lpstr>Blank</vt:lpstr>
      <vt:lpstr>#1: Need to apply for special exam conditions?</vt:lpstr>
      <vt:lpstr>#2: What happens when you have been granted special exam conditions</vt:lpstr>
      <vt:lpstr>#3: Exam assignment on USB drive for non-digital exams (if you are allowed to use your computer</vt:lpstr>
    </vt:vector>
  </TitlesOfParts>
  <Company>TECHNICAL UNIVERSITY OF DENMARK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Mette Johannesen</dc:creator>
  <cp:lastModifiedBy>Tina Rigborg Friisdahl</cp:lastModifiedBy>
  <cp:revision>2</cp:revision>
  <dcterms:created xsi:type="dcterms:W3CDTF">2023-06-14T11:52:27Z</dcterms:created>
  <dcterms:modified xsi:type="dcterms:W3CDTF">2026-09-07T12:27:06Z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dIsCodeFreeTemplate">
    <vt:lpwstr>True</vt:lpwstr>
  </property>
  <property fmtid="{D5CDD505-2E9C-101B-9397-08002B2CF9AE}" pid="3" name="TemplafyTenantId">
    <vt:lpwstr>dtu</vt:lpwstr>
  </property>
  <property fmtid="{D5CDD505-2E9C-101B-9397-08002B2CF9AE}" pid="4" name="TemplafyTemplateId">
    <vt:lpwstr>636784030496976655</vt:lpwstr>
  </property>
  <property fmtid="{D5CDD505-2E9C-101B-9397-08002B2CF9AE}" pid="5" name="TemplafyUserProfileId">
    <vt:lpwstr>636838302414865013</vt:lpwstr>
  </property>
  <property fmtid="{D5CDD505-2E9C-101B-9397-08002B2CF9AE}" pid="6" name="TemplafyLanguageCode">
    <vt:lpwstr>en-GB</vt:lpwstr>
  </property>
  <property fmtid="{D5CDD505-2E9C-101B-9397-08002B2CF9AE}" pid="7" name="ContentTypeId">
    <vt:lpwstr>0x010100D40B40838B1139498AAB1AE2830B4A9D</vt:lpwstr>
  </property>
</Properties>
</file>