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6"/>
  </p:sldMasterIdLst>
  <p:notesMasterIdLst>
    <p:notesMasterId r:id="rId11"/>
  </p:notesMasterIdLst>
  <p:handoutMasterIdLst>
    <p:handoutMasterId r:id="rId12"/>
  </p:handoutMasterIdLst>
  <p:sldIdLst>
    <p:sldId id="263" r:id="rId7"/>
    <p:sldId id="3764" r:id="rId8"/>
    <p:sldId id="272" r:id="rId9"/>
    <p:sldId id="3776" r:id="rId10"/>
  </p:sldIdLst>
  <p:sldSz cx="12190413" cy="6858000"/>
  <p:notesSz cx="6858000" cy="9144000"/>
  <p:custDataLst>
    <p:tags r:id="rId13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11" autoAdjust="0"/>
  </p:normalViewPr>
  <p:slideViewPr>
    <p:cSldViewPr showGuides="1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‹nr.›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bysaminst.dk/byggesten-orange-groen-onesiz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923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615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linkClick r:id="rId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972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8E75EC-EF76-589D-0066-5EFD3256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Dato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63D84D-6ED3-F4CB-D6ED-4CFB218D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</a:t>
            </a:r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B2228E-DECD-A1FF-31EB-394A3579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Dato</a:t>
            </a:r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Titel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Dato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Titel</a:t>
            </a:r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for at redigere titeltypografien i masteren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6E83F-35F3-7C0A-C83E-AFDCA346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Dato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9C46A-00A5-B620-01F4-AB9FA3E6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2648B-3179-ABFE-F3AA-42761383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09954EC-B8D9-8075-FC9F-D3764E46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Dato</a:t>
            </a:r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CFBBF02-CCAC-D246-2188-663E067F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AD440C-0797-9C1A-F3D9-3529DA26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75E03-BE23-9277-8686-60549E4E73B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Dato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6AB93-5959-29D5-C0C8-6B37FCF5F14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/>
              <a:t>Dato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45D79-EFF9-98D6-B066-40CEED6C2E2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/>
              <a:t>Dato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DBA22-AE55-C68A-132F-A826D0B0C74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a-DK"/>
              <a:t>Dato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33A1D-DD6A-46E6-9477-D1471332CB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Dato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183DE-20D3-DB32-ED9D-43A02E676CA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/>
              <a:t>Dato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5590800" y="6541200"/>
            <a:ext cx="54972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spcBef>
                <a:spcPts val="0"/>
              </a:spcBef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/>
              <a:t>Titel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3676" name="text" descr="{&quot;templafy&quot;:{&quot;type&quot;:&quot;text&quot;,&quot;binding&quot;:&quot;UserProfile.Offices.Workarea_{{DocumentLanguage}}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5" name="date" descr="{&quot;templafy&quot;:{&quot;type&quot;:&quot;date&quot;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80" charset="-128"/>
            </a:endParaRPr>
          </a:p>
        </p:txBody>
      </p:sp>
      <p:sp>
        <p:nvSpPr>
          <p:cNvPr id="7" name="text" descr="{&quot;templafy&quot;:{&quot;binding&quot;:&quot;Form.PresentationTitle&quot;,&quot;type&quot;:&quot;text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4E9AE0-170F-0C2B-DFF5-DC7F65F4B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2000" y="6541200"/>
            <a:ext cx="1105200" cy="316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a-DK"/>
              <a:t>Dato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27737" r="729" b="2188"/>
          <a:stretch/>
        </p:blipFill>
        <p:spPr>
          <a:xfrm>
            <a:off x="-1" y="-27384"/>
            <a:ext cx="12215887" cy="69127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2066770"/>
          </a:xfrm>
        </p:spPr>
        <p:txBody>
          <a:bodyPr/>
          <a:lstStyle/>
          <a:p>
            <a:r>
              <a:rPr lang="en-GB" sz="5200" b="1" noProof="0" dirty="0">
                <a:solidFill>
                  <a:schemeClr val="bg1"/>
                </a:solidFill>
                <a:latin typeface="Neo Sans Pro" panose="020B0504030504040204" pitchFamily="34" charset="0"/>
              </a:rPr>
              <a:t>The Polytechnical Foundation</a:t>
            </a:r>
            <a:br>
              <a:rPr lang="en-GB" sz="5200" b="1" noProof="0" dirty="0">
                <a:solidFill>
                  <a:schemeClr val="bg1"/>
                </a:solidFill>
                <a:latin typeface="Neo Sans Pro" panose="020B0504030504040204" pitchFamily="34" charset="0"/>
              </a:rPr>
            </a:br>
            <a:endParaRPr lang="en-GB" sz="5200" b="1" noProof="0" dirty="0">
              <a:solidFill>
                <a:schemeClr val="bg1"/>
              </a:solidFill>
              <a:latin typeface="Neo Sans Pro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2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67E2FAD9-CFCA-CC16-B715-F46293771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06E265-3AB0-3741-F0DC-906E32926927}"/>
              </a:ext>
            </a:extLst>
          </p:cNvPr>
          <p:cNvSpPr txBox="1"/>
          <p:nvPr/>
        </p:nvSpPr>
        <p:spPr>
          <a:xfrm>
            <a:off x="1342678" y="908720"/>
            <a:ext cx="1008112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3200" b="1" noProof="0" dirty="0">
                <a:latin typeface="+mn-lt"/>
              </a:rPr>
              <a:t>Why consider a Polytechnical Foundation?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F719E-5814-CCA2-06E8-1943B7A75AB5}"/>
              </a:ext>
            </a:extLst>
          </p:cNvPr>
          <p:cNvSpPr txBox="1"/>
          <p:nvPr/>
        </p:nvSpPr>
        <p:spPr>
          <a:xfrm>
            <a:off x="1486694" y="1988840"/>
            <a:ext cx="9577064" cy="36574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b="0" i="0" noProof="0" dirty="0">
                <a:solidFill>
                  <a:srgbClr val="000000"/>
                </a:solidFill>
                <a:effectLst/>
                <a:latin typeface="Neo Sans Pro" panose="020B0504030504040204"/>
                <a:cs typeface="Arial" panose="020B0604020202020204" pitchFamily="34" charset="0"/>
              </a:rPr>
              <a:t>Complex global challenges requires engineers with:</a:t>
            </a:r>
          </a:p>
          <a:p>
            <a:pPr algn="l">
              <a:spcBef>
                <a:spcPts val="432"/>
              </a:spcBef>
            </a:pPr>
            <a:endParaRPr lang="en-GB" sz="1800" b="0" i="0" noProof="0" dirty="0">
              <a:solidFill>
                <a:srgbClr val="000000"/>
              </a:solidFill>
              <a:effectLst/>
              <a:latin typeface="Neo Sans Pro" panose="020B0504030504040204"/>
              <a:cs typeface="Arial" panose="020B0604020202020204" pitchFamily="34" charset="0"/>
            </a:endParaRP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r>
              <a:rPr lang="en-GB" sz="1800" b="0" i="0" noProof="0" dirty="0">
                <a:solidFill>
                  <a:srgbClr val="000000"/>
                </a:solidFill>
                <a:effectLst/>
                <a:latin typeface="Neo Sans Pro" panose="020B0504030504040204"/>
                <a:cs typeface="Arial" panose="020B0604020202020204" pitchFamily="34" charset="0"/>
              </a:rPr>
              <a:t>A mathematical, natural scientific and technical scientific expertise</a:t>
            </a: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r>
              <a:rPr lang="en-GB" sz="1800" b="0" i="0" noProof="0" dirty="0">
                <a:solidFill>
                  <a:srgbClr val="000000"/>
                </a:solidFill>
                <a:effectLst/>
                <a:latin typeface="Neo Sans Pro" panose="020B0504030504040204"/>
                <a:cs typeface="Arial" panose="020B0604020202020204" pitchFamily="34" charset="0"/>
              </a:rPr>
              <a:t>A digital mindset with a focus on measuring, handling and </a:t>
            </a:r>
            <a:r>
              <a:rPr lang="en-GB" sz="1800" b="0" i="0" noProof="0" dirty="0" err="1">
                <a:solidFill>
                  <a:srgbClr val="000000"/>
                </a:solidFill>
                <a:effectLst/>
                <a:latin typeface="Neo Sans Pro" panose="020B0504030504040204"/>
                <a:cs typeface="Arial" panose="020B0604020202020204" pitchFamily="34" charset="0"/>
              </a:rPr>
              <a:t>analyzing</a:t>
            </a:r>
            <a:r>
              <a:rPr lang="en-GB" sz="1800" b="0" i="0" noProof="0" dirty="0">
                <a:solidFill>
                  <a:srgbClr val="000000"/>
                </a:solidFill>
                <a:effectLst/>
                <a:latin typeface="Neo Sans Pro" panose="020B0504030504040204"/>
                <a:cs typeface="Arial" panose="020B0604020202020204" pitchFamily="34" charset="0"/>
              </a:rPr>
              <a:t> data</a:t>
            </a: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r>
              <a:rPr lang="en-GB" sz="1800" b="0" i="0" noProof="0" dirty="0">
                <a:solidFill>
                  <a:srgbClr val="000000"/>
                </a:solidFill>
                <a:effectLst/>
                <a:latin typeface="Neo Sans Pro" panose="020B0504030504040204"/>
                <a:cs typeface="Arial" panose="020B0604020202020204" pitchFamily="34" charset="0"/>
              </a:rPr>
              <a:t>Understanding of the context engineers are developing technological solutions for.</a:t>
            </a:r>
          </a:p>
          <a:p>
            <a:pPr algn="l"/>
            <a:endParaRPr lang="en-GB" sz="1800" b="0" i="0" noProof="0" dirty="0">
              <a:solidFill>
                <a:srgbClr val="000000"/>
              </a:solidFill>
              <a:effectLst/>
              <a:latin typeface="Neo Sans Pro" panose="020B0504030504040204"/>
              <a:cs typeface="Arial" panose="020B0604020202020204" pitchFamily="34" charset="0"/>
            </a:endParaRPr>
          </a:p>
          <a:p>
            <a:pPr algn="l">
              <a:lnSpc>
                <a:spcPts val="2400"/>
              </a:lnSpc>
            </a:pPr>
            <a:r>
              <a:rPr lang="en-GB" sz="1800" b="0" i="0" noProof="0" dirty="0">
                <a:solidFill>
                  <a:srgbClr val="000000"/>
                </a:solidFill>
                <a:effectLst/>
                <a:latin typeface="Neo Sans Pro" panose="020B0504030504040204"/>
                <a:cs typeface="Arial" panose="020B0604020202020204" pitchFamily="34" charset="0"/>
              </a:rPr>
              <a:t>The polytechnical foundation contains courses that provide all graduates with a Bachelor and </a:t>
            </a:r>
            <a:r>
              <a:rPr lang="en-GB" sz="1800" noProof="0" dirty="0">
                <a:solidFill>
                  <a:srgbClr val="000000"/>
                </a:solidFill>
                <a:latin typeface="Neo Sans Pro" panose="020B0504030504040204"/>
                <a:cs typeface="Arial" panose="020B0604020202020204" pitchFamily="34" charset="0"/>
              </a:rPr>
              <a:t>M</a:t>
            </a:r>
            <a:r>
              <a:rPr lang="en-GB" sz="1800" b="0" i="0" noProof="0" dirty="0">
                <a:solidFill>
                  <a:srgbClr val="000000"/>
                </a:solidFill>
                <a:effectLst/>
                <a:latin typeface="Neo Sans Pro" panose="020B0504030504040204"/>
                <a:cs typeface="Arial" panose="020B0604020202020204" pitchFamily="34" charset="0"/>
              </a:rPr>
              <a:t>aster of Science degree in Engineering a solid common scientific foundation for developing technological solutions to address complex, global challenges.</a:t>
            </a:r>
          </a:p>
          <a:p>
            <a:pPr algn="l">
              <a:spcBef>
                <a:spcPts val="432"/>
              </a:spcBef>
            </a:pPr>
            <a:endParaRPr lang="en-GB" sz="1800" noProof="0" dirty="0">
              <a:solidFill>
                <a:srgbClr val="000000"/>
              </a:solidFill>
              <a:latin typeface="Neo Sans Pro" panose="020B050403050404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7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8C883B-AB72-81D1-593B-588D00C4B746}"/>
              </a:ext>
            </a:extLst>
          </p:cNvPr>
          <p:cNvSpPr txBox="1"/>
          <p:nvPr/>
        </p:nvSpPr>
        <p:spPr>
          <a:xfrm>
            <a:off x="1135655" y="908720"/>
            <a:ext cx="1018913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US" sz="3200" b="1" noProof="0" dirty="0">
                <a:latin typeface="Neo Sans Pro" panose="020B0504030504040204"/>
              </a:rPr>
              <a:t>The content of the Polytechnical Foundation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852C9-C670-D21F-2C50-85CA736F2B2F}"/>
              </a:ext>
            </a:extLst>
          </p:cNvPr>
          <p:cNvSpPr txBox="1"/>
          <p:nvPr/>
        </p:nvSpPr>
        <p:spPr>
          <a:xfrm>
            <a:off x="1270670" y="1554537"/>
            <a:ext cx="99191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noProof="0" dirty="0">
                <a:effectLst/>
                <a:latin typeface="Neo Sans Pro" panose="020B0504030504040204"/>
                <a:ea typeface="Calibri" panose="020F0502020204030204" pitchFamily="34" charset="0"/>
              </a:rPr>
              <a:t>A selection of courses and competences common for everyone on combined BSc and MSc </a:t>
            </a:r>
            <a:r>
              <a:rPr lang="en-US" sz="1800" noProof="0" dirty="0" err="1">
                <a:effectLst/>
                <a:latin typeface="Neo Sans Pro" panose="020B0504030504040204"/>
                <a:ea typeface="Calibri" panose="020F0502020204030204" pitchFamily="34" charset="0"/>
              </a:rPr>
              <a:t>programmes</a:t>
            </a:r>
            <a:r>
              <a:rPr lang="en-US" sz="1800" noProof="0" dirty="0">
                <a:effectLst/>
                <a:latin typeface="Neo Sans Pro" panose="020B0504030504040204"/>
                <a:ea typeface="Calibri" panose="020F0502020204030204" pitchFamily="34" charset="0"/>
              </a:rPr>
              <a:t> at DTU.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BC146-6250-7825-B16A-63D57741F3A5}"/>
              </a:ext>
            </a:extLst>
          </p:cNvPr>
          <p:cNvSpPr txBox="1"/>
          <p:nvPr/>
        </p:nvSpPr>
        <p:spPr>
          <a:xfrm>
            <a:off x="1086483" y="4696388"/>
            <a:ext cx="10967862" cy="1451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2160"/>
              </a:lnSpc>
            </a:pPr>
            <a:r>
              <a:rPr lang="en-US" sz="1800" b="1" noProof="0" dirty="0">
                <a:latin typeface="Neo Sans Pro" panose="020B0504030504040204"/>
              </a:rPr>
              <a:t>Natural Science: </a:t>
            </a:r>
            <a:r>
              <a:rPr lang="en-US" sz="1800" noProof="0" dirty="0">
                <a:latin typeface="Neo Sans Pro" panose="020B0504030504040204"/>
              </a:rPr>
              <a:t>courses in physics, chemistry and bioengineering (20 ECTS)</a:t>
            </a:r>
          </a:p>
          <a:p>
            <a:pPr lvl="0">
              <a:lnSpc>
                <a:spcPts val="2160"/>
              </a:lnSpc>
            </a:pPr>
            <a:r>
              <a:rPr lang="en-US" sz="1800" b="1" noProof="0" dirty="0">
                <a:latin typeface="Neo Sans Pro" panose="020B0504030504040204"/>
              </a:rPr>
              <a:t>Mathematics and Computer Science: </a:t>
            </a:r>
            <a:r>
              <a:rPr lang="en-US" sz="1800" noProof="0" dirty="0">
                <a:latin typeface="Neo Sans Pro" panose="020B0504030504040204"/>
              </a:rPr>
              <a:t>Mathematics and courses in programming and statistics (30 ECTS).</a:t>
            </a:r>
          </a:p>
          <a:p>
            <a:pPr lvl="0">
              <a:lnSpc>
                <a:spcPts val="2160"/>
              </a:lnSpc>
            </a:pPr>
            <a:r>
              <a:rPr lang="en-US" sz="1800" b="1" noProof="0" dirty="0">
                <a:latin typeface="Neo Sans Pro" panose="020B0504030504040204"/>
              </a:rPr>
              <a:t>Context: </a:t>
            </a:r>
            <a:r>
              <a:rPr lang="en-US" sz="1800" noProof="0" dirty="0">
                <a:latin typeface="Neo Sans Pro" panose="020B0504030504040204"/>
              </a:rPr>
              <a:t>courses in sustainability, innovation and the understanding of the impact of technology on society (15 ECTS)</a:t>
            </a:r>
          </a:p>
          <a:p>
            <a:pPr algn="l">
              <a:spcBef>
                <a:spcPts val="432"/>
              </a:spcBef>
            </a:pPr>
            <a:endParaRPr lang="en-US" sz="1800" noProof="0" dirty="0">
              <a:latin typeface="Neo Sans Pro" panose="020B0504030504040204"/>
            </a:endParaRPr>
          </a:p>
        </p:txBody>
      </p:sp>
      <p:pic>
        <p:nvPicPr>
          <p:cNvPr id="9" name="Billede 8" descr="Et billede, der indeholder Font/skrifttype, logo, Grafik, tekst&#10;&#10;AI-genereret indhold kan være ukorrekt.">
            <a:extLst>
              <a:ext uri="{FF2B5EF4-FFF2-40B4-BE49-F238E27FC236}">
                <a16:creationId xmlns:a16="http://schemas.microsoft.com/office/drawing/2014/main" id="{439DF70E-61B7-7B33-999F-7AA866C87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50" y="2161612"/>
            <a:ext cx="6437527" cy="226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1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3ACE7-59C8-1CFA-2F78-8F2EAEA8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46" y="959629"/>
            <a:ext cx="9312374" cy="698618"/>
          </a:xfrm>
        </p:spPr>
        <p:txBody>
          <a:bodyPr/>
          <a:lstStyle/>
          <a:p>
            <a:r>
              <a:rPr lang="en-US" sz="3200" kern="1200" noProof="0">
                <a:solidFill>
                  <a:schemeClr val="tx1"/>
                </a:solidFill>
                <a:latin typeface="Neo Sans Pro" panose="020B0504030504040204"/>
                <a:ea typeface="ＭＳ Ｐゴシック" pitchFamily="-80" charset="-128"/>
              </a:rPr>
              <a:t>Polytechnical Foundation in the BSc programme</a:t>
            </a:r>
            <a:endParaRPr lang="en-US" sz="3200" noProof="0">
              <a:solidFill>
                <a:schemeClr val="tx1"/>
              </a:solidFill>
              <a:latin typeface="Neo Sans Pro" panose="020B0504030504040204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E199E4-3156-BB22-C94E-A794EF3E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Dato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86FFEC-0F40-617F-73DA-78CEE388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Titel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D97031-4B92-BC32-8ED8-5B1A52E8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7" name="Billede 6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400D999C-6819-50DB-6E4F-E1F9D1365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9" y="2207608"/>
            <a:ext cx="5882897" cy="3501327"/>
          </a:xfrm>
          <a:prstGeom prst="rect">
            <a:avLst/>
          </a:prstGeom>
        </p:spPr>
      </p:pic>
      <p:pic>
        <p:nvPicPr>
          <p:cNvPr id="9" name="Billede 8" descr="Et billede, der indeholder tekst, skærmbillede, diagram, Font/skrifttype&#10;&#10;AI-genereret indhold kan være ukorrekt.">
            <a:extLst>
              <a:ext uri="{FF2B5EF4-FFF2-40B4-BE49-F238E27FC236}">
                <a16:creationId xmlns:a16="http://schemas.microsoft.com/office/drawing/2014/main" id="{D4F604DC-98B1-DAA1-5012-BB6F8DB3B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82" y="2060848"/>
            <a:ext cx="5379832" cy="348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355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TU Template 16_9 - Corporate red.pptx" id="{D8D1412A-BA71-4CA5-9027-DA5DFE963281}" vid="{DAF49E42-DF32-4990-8807-AABFE1938B7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TemplafyTemplateConfiguration><![CDATA[{"elementsMetadata":[],"transformationConfigurations":[{"language":"{{DocumentLanguage}}","disableUpdates":false,"type":"proofingLanguage"}],"templateName":"DTU Template 16_9 - Corporate red","templateDescription":"","enableDocumentContentUpdater":true,"version":"1.2"}]]></TemplafyTemplateConfigurati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DA1FD2B40FDA458284BB6FCA763489" ma:contentTypeVersion="5" ma:contentTypeDescription="Create a new document." ma:contentTypeScope="" ma:versionID="72b2569ebc96083092f6d8e76413cd52">
  <xsd:schema xmlns:xsd="http://www.w3.org/2001/XMLSchema" xmlns:xs="http://www.w3.org/2001/XMLSchema" xmlns:p="http://schemas.microsoft.com/office/2006/metadata/properties" xmlns:ns2="683dcda1-f8c3-442f-ae64-e236c052732d" xmlns:ns3="715bde23-c48d-41ea-a697-dffaa8fbae8d" targetNamespace="http://schemas.microsoft.com/office/2006/metadata/properties" ma:root="true" ma:fieldsID="df14c340b530a7b5c38005fefa6a5693" ns2:_="" ns3:_="">
    <xsd:import namespace="683dcda1-f8c3-442f-ae64-e236c052732d"/>
    <xsd:import namespace="715bde23-c48d-41ea-a697-dffaa8fbae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dcda1-f8c3-442f-ae64-e236c0527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bde23-c48d-41ea-a697-dffaa8fbae8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15bde23-c48d-41ea-a697-dffaa8fbae8d">
      <UserInfo>
        <DisplayName>Anders Becher Vedsmand</DisplayName>
        <AccountId>8136</AccountId>
        <AccountType/>
      </UserInfo>
    </SharedWithUsers>
  </documentManagement>
</p:properties>
</file>

<file path=customXml/item5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]}]]></TemplafyFormConfiguration>
</file>

<file path=customXml/itemProps1.xml><?xml version="1.0" encoding="utf-8"?>
<ds:datastoreItem xmlns:ds="http://schemas.openxmlformats.org/officeDocument/2006/customXml" ds:itemID="{1334258C-C3E7-4029-A615-C886A240FB15}">
  <ds:schemaRefs/>
</ds:datastoreItem>
</file>

<file path=customXml/itemProps2.xml><?xml version="1.0" encoding="utf-8"?>
<ds:datastoreItem xmlns:ds="http://schemas.openxmlformats.org/officeDocument/2006/customXml" ds:itemID="{2F6E6B89-59D8-40A9-BBDC-57506DC3F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3dcda1-f8c3-442f-ae64-e236c052732d"/>
    <ds:schemaRef ds:uri="715bde23-c48d-41ea-a697-dffaa8fbae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AA86A3-D07C-4999-80B6-325F774CCE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5F20C36-75B9-412C-984C-BB0C68788AE9}">
  <ds:schemaRefs>
    <ds:schemaRef ds:uri="http://schemas.microsoft.com/office/2006/metadata/properties"/>
    <ds:schemaRef ds:uri="http://schemas.microsoft.com/office/infopath/2007/PartnerControls"/>
    <ds:schemaRef ds:uri="715bde23-c48d-41ea-a697-dffaa8fbae8d"/>
  </ds:schemaRefs>
</ds:datastoreItem>
</file>

<file path=customXml/itemProps5.xml><?xml version="1.0" encoding="utf-8"?>
<ds:datastoreItem xmlns:ds="http://schemas.openxmlformats.org/officeDocument/2006/customXml" ds:itemID="{43763224-B85A-4B53-A86A-261D26A71C3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DTU Template 16_9 - Corporate red</Template>
  <TotalTime>35</TotalTime>
  <Words>175</Words>
  <Application>Microsoft Office PowerPoint</Application>
  <PresentationFormat>Brugerdefineret</PresentationFormat>
  <Paragraphs>24</Paragraphs>
  <Slides>4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Neo Sans Pro</vt:lpstr>
      <vt:lpstr>Verdana</vt:lpstr>
      <vt:lpstr>Blank</vt:lpstr>
      <vt:lpstr>The Polytechnical Foundation </vt:lpstr>
      <vt:lpstr>PowerPoint-præsentation</vt:lpstr>
      <vt:lpstr>PowerPoint-præsentation</vt:lpstr>
      <vt:lpstr>Polytechnical Foundation in the BSc programme</vt:lpstr>
    </vt:vector>
  </TitlesOfParts>
  <Company>Technical University of Denmark - 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Christa Trandum</dc:creator>
  <cp:lastModifiedBy>Christa Trandum</cp:lastModifiedBy>
  <cp:revision>14</cp:revision>
  <dcterms:created xsi:type="dcterms:W3CDTF">2025-10-08T18:13:06Z</dcterms:created>
  <dcterms:modified xsi:type="dcterms:W3CDTF">2025-10-08T18:50:22Z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imeStamp">
    <vt:lpwstr>2019-06-10T12:53:59.0527961Z</vt:lpwstr>
  </property>
  <property fmtid="{D5CDD505-2E9C-101B-9397-08002B2CF9AE}" pid="4" name="ContentTypeId">
    <vt:lpwstr>0x0101009ADA1FD2B40FDA458284BB6FCA763489</vt:lpwstr>
  </property>
</Properties>
</file>