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2" r:id="rId18"/>
  </p:sldMasterIdLst>
  <p:notesMasterIdLst>
    <p:notesMasterId r:id="rId23"/>
  </p:notesMasterIdLst>
  <p:handoutMasterIdLst>
    <p:handoutMasterId r:id="rId24"/>
  </p:handoutMasterIdLst>
  <p:sldIdLst>
    <p:sldId id="263" r:id="rId19"/>
    <p:sldId id="257" r:id="rId20"/>
    <p:sldId id="261" r:id="rId21"/>
    <p:sldId id="262" r:id="rId22"/>
  </p:sldIdLst>
  <p:sldSz cx="12190413" cy="6858000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634"/>
    <a:srgbClr val="E83F48"/>
    <a:srgbClr val="2F3EEA"/>
    <a:srgbClr val="A1F1CE"/>
    <a:srgbClr val="FFB8B8"/>
    <a:srgbClr val="FFFFFF"/>
    <a:srgbClr val="990000"/>
    <a:srgbClr val="000000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6098" autoAdjust="0"/>
  </p:normalViewPr>
  <p:slideViewPr>
    <p:cSldViewPr showGuides="1">
      <p:cViewPr varScale="1">
        <p:scale>
          <a:sx n="77" d="100"/>
          <a:sy n="77" d="100"/>
        </p:scale>
        <p:origin x="19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27737" r="729" b="2188"/>
          <a:stretch/>
        </p:blipFill>
        <p:spPr>
          <a:xfrm>
            <a:off x="-1" y="-27384"/>
            <a:ext cx="12215887" cy="69127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2066770"/>
          </a:xfrm>
        </p:spPr>
        <p:txBody>
          <a:bodyPr/>
          <a:lstStyle/>
          <a:p>
            <a:r>
              <a:rPr lang="da-DK" sz="5200" dirty="0">
                <a:solidFill>
                  <a:schemeClr val="bg1"/>
                </a:solidFill>
                <a:latin typeface="Neo Sans Pro" panose="020B0504030504040204" pitchFamily="34" charset="0"/>
              </a:rPr>
              <a:t>Det polytekniske grundlag</a:t>
            </a:r>
            <a:br>
              <a:rPr lang="en-US" sz="5200" dirty="0">
                <a:solidFill>
                  <a:schemeClr val="bg1"/>
                </a:solidFill>
                <a:latin typeface="Neo Sans Pro" panose="020B0504030504040204" pitchFamily="34" charset="0"/>
              </a:rPr>
            </a:br>
            <a:endParaRPr lang="en-GB" sz="5200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Neo Sans Pro" panose="020B0504030504040204" pitchFamily="34" charset="0"/>
              </a:rPr>
              <a:t>Hvorfor et polyteknisk grundlag?</a:t>
            </a:r>
            <a:endParaRPr lang="en-US" dirty="0">
              <a:latin typeface="Neo Sans Pro" panose="020B05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Neo Sans Pro" panose="020B0504030504040204" pitchFamily="34" charset="0"/>
              </a:rPr>
              <a:t>Komplekse, globale udfordringer kræver ingeniører med:</a:t>
            </a:r>
          </a:p>
          <a:p>
            <a:pPr marL="0" indent="0">
              <a:buNone/>
            </a:pPr>
            <a:endParaRPr lang="en-US" dirty="0">
              <a:latin typeface="Neo Sans Pro" panose="020B0504030504040204" pitchFamily="34" charset="0"/>
            </a:endParaRPr>
          </a:p>
          <a:p>
            <a:pPr lvl="0"/>
            <a:r>
              <a:rPr lang="da-DK" dirty="0">
                <a:latin typeface="Neo Sans Pro" panose="020B0504030504040204" pitchFamily="34" charset="0"/>
              </a:rPr>
              <a:t>Stærk matematisk, naturvidenskabelig og teknisk videnskabelig faglighed</a:t>
            </a:r>
          </a:p>
          <a:p>
            <a:pPr lvl="0"/>
            <a:endParaRPr lang="en-US" dirty="0">
              <a:latin typeface="Neo Sans Pro" panose="020B0504030504040204" pitchFamily="34" charset="0"/>
            </a:endParaRPr>
          </a:p>
          <a:p>
            <a:pPr lvl="0"/>
            <a:r>
              <a:rPr lang="da-DK" dirty="0">
                <a:latin typeface="Neo Sans Pro" panose="020B0504030504040204" pitchFamily="34" charset="0"/>
              </a:rPr>
              <a:t>Et digitalt </a:t>
            </a:r>
            <a:r>
              <a:rPr lang="da-DK" dirty="0" err="1">
                <a:latin typeface="Neo Sans Pro" panose="020B0504030504040204" pitchFamily="34" charset="0"/>
              </a:rPr>
              <a:t>mindset</a:t>
            </a:r>
            <a:r>
              <a:rPr lang="da-DK" dirty="0">
                <a:latin typeface="Neo Sans Pro" panose="020B0504030504040204" pitchFamily="34" charset="0"/>
              </a:rPr>
              <a:t> med fokus på måling, håndtering og analyse af data </a:t>
            </a:r>
          </a:p>
          <a:p>
            <a:pPr marL="0" lvl="0" indent="0">
              <a:buNone/>
            </a:pPr>
            <a:endParaRPr lang="en-US" dirty="0">
              <a:latin typeface="Neo Sans Pro" panose="020B0504030504040204" pitchFamily="34" charset="0"/>
            </a:endParaRPr>
          </a:p>
          <a:p>
            <a:pPr lvl="0"/>
            <a:r>
              <a:rPr lang="da-DK" dirty="0">
                <a:latin typeface="Neo Sans Pro" panose="020B0504030504040204" pitchFamily="34" charset="0"/>
              </a:rPr>
              <a:t>Forståelse for den kontekst teknologien indgår i</a:t>
            </a:r>
          </a:p>
          <a:p>
            <a:pPr lvl="0"/>
            <a:endParaRPr lang="en-US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Neo Sans Pro" panose="020B0504030504040204" pitchFamily="34" charset="0"/>
              </a:rPr>
              <a:t>Det polytekniske grundlag giver alle civilingeniører fra DTU et solidt fællesfagligt fundament for at udvikle løsninger på de udfordringer, verden står over for. </a:t>
            </a:r>
            <a:endParaRPr lang="en-US" dirty="0">
              <a:latin typeface="Neo Sans Pro" panose="020B0504030504040204" pitchFamily="34" charset="0"/>
            </a:endParaRPr>
          </a:p>
          <a:p>
            <a:endParaRPr lang="en-GB" dirty="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Neo Sans Pro" panose="020B0504030504040204" pitchFamily="34" charset="0"/>
              </a:rPr>
              <a:t>Hvad </a:t>
            </a:r>
            <a:r>
              <a:rPr lang="da-DK">
                <a:latin typeface="Neo Sans Pro" panose="020B0504030504040204" pitchFamily="34" charset="0"/>
              </a:rPr>
              <a:t>indeholder det </a:t>
            </a:r>
            <a:r>
              <a:rPr lang="da-DK" dirty="0">
                <a:latin typeface="Neo Sans Pro" panose="020B0504030504040204" pitchFamily="34" charset="0"/>
              </a:rPr>
              <a:t>polytekniske grundlag? </a:t>
            </a:r>
            <a:endParaRPr lang="en-US" dirty="0">
              <a:latin typeface="Neo Sans Pro" panose="020B05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Neo Sans Pro" panose="020B0504030504040204" pitchFamily="34" charset="0"/>
              </a:rPr>
              <a:t>En samling af kurser og kompetencer, der er fælles for alle DTU’s civilingeniøruddannelser.</a:t>
            </a: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da-DK" dirty="0">
              <a:latin typeface="Neo Sans Pro" panose="020B05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dirty="0">
                <a:latin typeface="Neo Sans Pro" panose="020B0504030504040204" pitchFamily="34" charset="0"/>
              </a:rPr>
              <a:t>Naturvidenskab: kurser i fysik, kemi og biologi</a:t>
            </a:r>
            <a:endParaRPr lang="en-US" dirty="0">
              <a:latin typeface="Neo Sans Pro" panose="020B05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dirty="0">
                <a:latin typeface="Neo Sans Pro" panose="020B0504030504040204" pitchFamily="34" charset="0"/>
              </a:rPr>
              <a:t>Matematik og computer science: matematik og kurser i programmering og statistik. </a:t>
            </a:r>
            <a:endParaRPr lang="en-US" dirty="0">
              <a:latin typeface="Neo Sans Pro" panose="020B05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dirty="0">
                <a:latin typeface="Neo Sans Pro" panose="020B0504030504040204" pitchFamily="34" charset="0"/>
              </a:rPr>
              <a:t>Kontekst: kurser i bæredygtighed, innovation og teknologiforståelse</a:t>
            </a:r>
            <a:endParaRPr lang="en-US" dirty="0">
              <a:latin typeface="Neo Sans Pro" panose="020B0504030504040204" pitchFamily="34" charset="0"/>
            </a:endParaRPr>
          </a:p>
          <a:p>
            <a:pPr marL="0" indent="0">
              <a:buNone/>
            </a:pPr>
            <a:endParaRPr lang="en-US" dirty="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 bwMode="auto">
          <a:xfrm>
            <a:off x="1702718" y="2292179"/>
            <a:ext cx="2160240" cy="216024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90950" y="2292179"/>
            <a:ext cx="2160240" cy="216024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79182" y="2276872"/>
            <a:ext cx="2160240" cy="216024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365" y="3218492"/>
            <a:ext cx="1800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sz="18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Naturvidenskab</a:t>
            </a:r>
            <a:endParaRPr lang="da-DK" sz="1800" b="1" dirty="0" err="1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958" y="3104477"/>
            <a:ext cx="20458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sz="18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Matematik</a:t>
            </a:r>
            <a:r>
              <a:rPr lang="en-US" sz="1800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og</a:t>
            </a:r>
            <a:r>
              <a:rPr lang="en-US" sz="1800" b="1" dirty="0">
                <a:solidFill>
                  <a:schemeClr val="bg1"/>
                </a:solidFill>
                <a:latin typeface="Neo Sans Pro" panose="020B0504030504040204" pitchFamily="34" charset="0"/>
              </a:rPr>
              <a:t> computer science</a:t>
            </a:r>
            <a:endParaRPr lang="da-DK" sz="1800" b="1" dirty="0" err="1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1677" y="3211321"/>
            <a:ext cx="1800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sz="18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Kontekst</a:t>
            </a:r>
            <a:endParaRPr lang="da-DK" sz="1800" b="1" dirty="0" err="1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674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774726" y="2522050"/>
            <a:ext cx="5760640" cy="15100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accent3"/>
                </a:solidFill>
                <a:latin typeface="Neo Sans Pro" panose="020B0504030504040204" pitchFamily="34" charset="0"/>
              </a:rPr>
              <a:t>.</a:t>
            </a:r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Polyteknisk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Grundlagskurser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o Sans Pro" panose="020B0504030504040204" pitchFamily="34" charset="0"/>
              </a:rPr>
              <a:t>(55 ECTS)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6"/>
            <a:ext cx="9312374" cy="1418697"/>
          </a:xfrm>
        </p:spPr>
        <p:txBody>
          <a:bodyPr/>
          <a:lstStyle/>
          <a:p>
            <a:r>
              <a:rPr lang="da-DK" dirty="0">
                <a:latin typeface="Neo Sans Pro" panose="020B0504030504040204" pitchFamily="34" charset="0"/>
              </a:rPr>
              <a:t>Her møder du det polytekniske grundlag </a:t>
            </a:r>
            <a:br>
              <a:rPr lang="da-DK" dirty="0">
                <a:latin typeface="Neo Sans Pro" panose="020B0504030504040204" pitchFamily="34" charset="0"/>
              </a:rPr>
            </a:br>
            <a:r>
              <a:rPr lang="da-DK" dirty="0">
                <a:latin typeface="Neo Sans Pro" panose="020B0504030504040204" pitchFamily="34" charset="0"/>
              </a:rPr>
              <a:t>på bacheloruddannelsen</a:t>
            </a:r>
            <a:endParaRPr lang="en-US" dirty="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 descr="Fagblokke på bacheloruddannelsen: Det polytekniske grundlag: 55 ECTS. Retningsspecifikke kurser: 55 ECTS. Projekter: 25 ECTS. Valgfrie kurser: 45 ECTS.">
            <a:extLst>
              <a:ext uri="{FF2B5EF4-FFF2-40B4-BE49-F238E27FC236}">
                <a16:creationId xmlns:a16="http://schemas.microsoft.com/office/drawing/2014/main" id="{FA912323-B21E-6F44-B772-9DA63E561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3698535"/>
            <a:ext cx="3782453" cy="171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80F1E-5449-2835-BE20-4FF9B623A88C}"/>
              </a:ext>
            </a:extLst>
          </p:cNvPr>
          <p:cNvSpPr txBox="1"/>
          <p:nvPr/>
        </p:nvSpPr>
        <p:spPr>
          <a:xfrm>
            <a:off x="2134104" y="3744213"/>
            <a:ext cx="5298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1.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   	   2.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   	   3.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  	    4.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  	    5.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   	   6. </a:t>
            </a:r>
            <a:r>
              <a:rPr lang="en-US" sz="1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sem</a:t>
            </a: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eo Sans Pro" panose="020B0504030504040204" pitchFamily="34" charset="0"/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18080" y="3779030"/>
            <a:ext cx="2870988" cy="174813"/>
            <a:chOff x="1970472" y="3758558"/>
            <a:chExt cx="2891266" cy="27357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3008579" y="3758558"/>
              <a:ext cx="0" cy="273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4231" y="3758558"/>
              <a:ext cx="0" cy="273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861738" y="3758558"/>
              <a:ext cx="0" cy="273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970472" y="3758558"/>
              <a:ext cx="0" cy="273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1875518" y="3020560"/>
            <a:ext cx="2921862" cy="696718"/>
            <a:chOff x="1867206" y="3020560"/>
            <a:chExt cx="2921862" cy="6967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897802" y="3376663"/>
              <a:ext cx="1032603" cy="3406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945042" y="3376663"/>
              <a:ext cx="1844026" cy="34061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945042" y="3020560"/>
              <a:ext cx="942795" cy="3394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897802" y="3020560"/>
              <a:ext cx="1032603" cy="3394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4139" y="3480928"/>
              <a:ext cx="1822977" cy="128240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  <a:spcBef>
                  <a:spcPts val="432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Neo Sans Pro" panose="020B0504030504040204" pitchFamily="34" charset="0"/>
                </a:rPr>
                <a:t>Fysik</a:t>
              </a: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(10p)</a:t>
              </a: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0280" y="3449675"/>
              <a:ext cx="1071144" cy="237181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Neo Sans Pro" panose="020B0504030504040204" pitchFamily="34" charset="0"/>
                </a:rPr>
                <a:t>Programmering</a:t>
              </a:r>
              <a:endParaRPr lang="en-US" sz="1000" b="1" dirty="0">
                <a:solidFill>
                  <a:schemeClr val="bg1"/>
                </a:solidFill>
                <a:latin typeface="Neo Sans Pro" panose="020B0504030504040204" pitchFamily="34" charset="0"/>
              </a:endParaRPr>
            </a:p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(5p)</a:t>
              </a:r>
              <a:endParaRPr lang="da-DK" sz="1000" dirty="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7206" y="3095455"/>
              <a:ext cx="1078242" cy="236027"/>
            </a:xfrm>
            <a:prstGeom prst="rect">
              <a:avLst/>
            </a:prstGeom>
            <a:noFill/>
            <a:ln w="0" cap="sq" cmpd="sng">
              <a:noFill/>
              <a:beve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Neo Sans Pro" panose="020B0504030504040204" pitchFamily="34" charset="0"/>
                </a:rPr>
                <a:t>Matematik</a:t>
              </a: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1A</a:t>
              </a:r>
            </a:p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(10p)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6091" y="3095455"/>
              <a:ext cx="858192" cy="236027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Neo Sans Pro" panose="020B0504030504040204" pitchFamily="34" charset="0"/>
                </a:rPr>
                <a:t>Matematik</a:t>
              </a: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1B</a:t>
              </a:r>
            </a:p>
            <a:p>
              <a:pPr algn="ctr">
                <a:lnSpc>
                  <a:spcPts val="700"/>
                </a:lnSpc>
                <a:spcBef>
                  <a:spcPts val="432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Neo Sans Pro" panose="020B0504030504040204" pitchFamily="34" charset="0"/>
                </a:rPr>
                <a:t>(10p)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4546081" y="2896368"/>
            <a:ext cx="2869023" cy="5760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Kemi </a:t>
            </a:r>
            <a:r>
              <a:rPr lang="en-US" sz="1000" dirty="0">
                <a:solidFill>
                  <a:schemeClr val="bg1"/>
                </a:solidFill>
                <a:latin typeface="Neo Sans Pro" panose="020B0504030504040204" pitchFamily="34" charset="0"/>
              </a:rPr>
              <a:t>(5p) 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Bioengineering </a:t>
            </a:r>
            <a:r>
              <a:rPr lang="en-US" sz="1000" dirty="0">
                <a:solidFill>
                  <a:schemeClr val="bg1"/>
                </a:solidFill>
                <a:latin typeface="Neo Sans Pro" panose="020B0504030504040204" pitchFamily="34" charset="0"/>
              </a:rPr>
              <a:t>(5p)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Statistik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Neo Sans Pro" panose="020B0504030504040204" pitchFamily="34" charset="0"/>
              </a:rPr>
              <a:t>(5p) </a:t>
            </a:r>
            <a:r>
              <a:rPr lang="en-US" sz="10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Videnskab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, </a:t>
            </a:r>
            <a:r>
              <a:rPr lang="en-US" sz="10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Teknologi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og</a:t>
            </a:r>
            <a:r>
              <a:rPr lang="en-US" sz="1000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Samfund</a:t>
            </a:r>
            <a:r>
              <a:rPr lang="en-US" sz="1000" dirty="0">
                <a:solidFill>
                  <a:schemeClr val="bg1"/>
                </a:solidFill>
                <a:latin typeface="Neo Sans Pro" panose="020B0504030504040204" pitchFamily="34" charset="0"/>
              </a:rPr>
              <a:t> (5p) </a:t>
            </a:r>
            <a:endParaRPr lang="en-US" sz="1000" b="1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873193" y="2684980"/>
            <a:ext cx="1258853" cy="484428"/>
            <a:chOff x="7873193" y="2684980"/>
            <a:chExt cx="1258853" cy="484428"/>
          </a:xfrm>
        </p:grpSpPr>
        <p:sp>
          <p:nvSpPr>
            <p:cNvPr id="6" name="Rectangle 5"/>
            <p:cNvSpPr/>
            <p:nvPr/>
          </p:nvSpPr>
          <p:spPr bwMode="auto">
            <a:xfrm>
              <a:off x="7888949" y="2725986"/>
              <a:ext cx="248308" cy="1672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85298" y="2684980"/>
              <a:ext cx="946748" cy="4844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432"/>
                </a:spcBef>
              </a:pPr>
              <a:r>
                <a:rPr lang="da-DK" sz="1000" dirty="0">
                  <a:latin typeface="Neo Sans Pro" panose="020B0504030504040204" pitchFamily="34" charset="0"/>
                </a:rPr>
                <a:t>Faste kurser </a:t>
              </a:r>
            </a:p>
            <a:p>
              <a:pPr>
                <a:lnSpc>
                  <a:spcPct val="150000"/>
                </a:lnSpc>
                <a:spcBef>
                  <a:spcPts val="432"/>
                </a:spcBef>
              </a:pPr>
              <a:r>
                <a:rPr lang="da-DK" sz="1000" dirty="0">
                  <a:latin typeface="Neo Sans Pro" panose="020B0504030504040204" pitchFamily="34" charset="0"/>
                </a:rPr>
                <a:t>Fleksible kurser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873193" y="2994208"/>
              <a:ext cx="279821" cy="16100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774726" y="4169574"/>
            <a:ext cx="5760640" cy="464076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Retningsspecifikke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kurser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o Sans Pro" panose="020B0504030504040204" pitchFamily="34" charset="0"/>
              </a:rPr>
              <a:t>(55 ECTS)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774726" y="4741463"/>
            <a:ext cx="5760640" cy="464076"/>
          </a:xfrm>
          <a:prstGeom prst="rect">
            <a:avLst/>
          </a:prstGeom>
          <a:solidFill>
            <a:srgbClr val="E83F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Projekter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o Sans Pro" panose="020B0504030504040204" pitchFamily="34" charset="0"/>
              </a:rPr>
              <a:t>(25 ECTS)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774726" y="5317852"/>
            <a:ext cx="5760640" cy="464076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Valgfrie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eo Sans Pro" panose="020B0504030504040204" pitchFamily="34" charset="0"/>
              </a:rPr>
              <a:t>kurser</a:t>
            </a:r>
            <a:r>
              <a:rPr lang="en-US" b="1" dirty="0">
                <a:solidFill>
                  <a:schemeClr val="bg1"/>
                </a:solidFill>
                <a:latin typeface="Neo Sans Pro" panose="020B05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o Sans Pro" panose="020B0504030504040204" pitchFamily="34" charset="0"/>
              </a:rPr>
              <a:t>(45 ECTS)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00646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69F581E7FA8247A31571373AE098FB" ma:contentTypeVersion="12" ma:contentTypeDescription="Opret et nyt dokument." ma:contentTypeScope="" ma:versionID="1bcc56ea67e35ed793c62b00276d5c16">
  <xsd:schema xmlns:xsd="http://www.w3.org/2001/XMLSchema" xmlns:xs="http://www.w3.org/2001/XMLSchema" xmlns:p="http://schemas.microsoft.com/office/2006/metadata/properties" xmlns:ns3="83962485-1e87-4e7c-be99-89a24582c51b" targetNamespace="http://schemas.microsoft.com/office/2006/metadata/properties" ma:root="true" ma:fieldsID="a3a0f967d0030f01cfca6ea569c3085a" ns3:_="">
    <xsd:import namespace="83962485-1e87-4e7c-be99-89a24582c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62485-1e87-4e7c-be99-89a24582c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7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6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Props1.xml><?xml version="1.0" encoding="utf-8"?>
<ds:datastoreItem xmlns:ds="http://schemas.openxmlformats.org/officeDocument/2006/customXml" ds:itemID="{8660AB89-308F-4A34-B01B-CC1A9333F1B1}">
  <ds:schemaRefs/>
</ds:datastoreItem>
</file>

<file path=customXml/itemProps10.xml><?xml version="1.0" encoding="utf-8"?>
<ds:datastoreItem xmlns:ds="http://schemas.openxmlformats.org/officeDocument/2006/customXml" ds:itemID="{BA443C67-DA6D-4CBD-969E-A7A0001F2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62485-1e87-4e7c-be99-89a24582c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E5957E33-0059-46CE-AE7B-582F67E40B53}">
  <ds:schemaRefs/>
</ds:datastoreItem>
</file>

<file path=customXml/itemProps12.xml><?xml version="1.0" encoding="utf-8"?>
<ds:datastoreItem xmlns:ds="http://schemas.openxmlformats.org/officeDocument/2006/customXml" ds:itemID="{F4C08C7F-F953-44DE-ACDE-930692BDDB0F}">
  <ds:schemaRefs/>
</ds:datastoreItem>
</file>

<file path=customXml/itemProps13.xml><?xml version="1.0" encoding="utf-8"?>
<ds:datastoreItem xmlns:ds="http://schemas.openxmlformats.org/officeDocument/2006/customXml" ds:itemID="{11FAAC39-0A3A-4CC2-A9C1-60940B78AE17}">
  <ds:schemaRefs/>
</ds:datastoreItem>
</file>

<file path=customXml/itemProps14.xml><?xml version="1.0" encoding="utf-8"?>
<ds:datastoreItem xmlns:ds="http://schemas.openxmlformats.org/officeDocument/2006/customXml" ds:itemID="{9F561C6E-C2CE-42C8-8370-DFA22A2D7FA9}">
  <ds:schemaRefs/>
</ds:datastoreItem>
</file>

<file path=customXml/itemProps15.xml><?xml version="1.0" encoding="utf-8"?>
<ds:datastoreItem xmlns:ds="http://schemas.openxmlformats.org/officeDocument/2006/customXml" ds:itemID="{F1EF2DB0-5FD6-4284-876B-D8C5D4EBBC63}">
  <ds:schemaRefs/>
</ds:datastoreItem>
</file>

<file path=customXml/itemProps16.xml><?xml version="1.0" encoding="utf-8"?>
<ds:datastoreItem xmlns:ds="http://schemas.openxmlformats.org/officeDocument/2006/customXml" ds:itemID="{306A7826-DFF5-4C89-ABB2-85ACF1FE27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3962485-1e87-4e7c-be99-89a24582c51b"/>
    <ds:schemaRef ds:uri="http://www.w3.org/XML/1998/namespace"/>
  </ds:schemaRefs>
</ds:datastoreItem>
</file>

<file path=customXml/itemProps17.xml><?xml version="1.0" encoding="utf-8"?>
<ds:datastoreItem xmlns:ds="http://schemas.openxmlformats.org/officeDocument/2006/customXml" ds:itemID="{EC2BD044-B5E4-4479-98A6-9DB94072E6F6}">
  <ds:schemaRefs/>
</ds:datastoreItem>
</file>

<file path=customXml/itemProps2.xml><?xml version="1.0" encoding="utf-8"?>
<ds:datastoreItem xmlns:ds="http://schemas.openxmlformats.org/officeDocument/2006/customXml" ds:itemID="{1334258C-C3E7-4029-A615-C886A240FB15}">
  <ds:schemaRefs/>
</ds:datastoreItem>
</file>

<file path=customXml/itemProps3.xml><?xml version="1.0" encoding="utf-8"?>
<ds:datastoreItem xmlns:ds="http://schemas.openxmlformats.org/officeDocument/2006/customXml" ds:itemID="{E7C91013-953F-4CAB-B597-FA91B45274BB}">
  <ds:schemaRefs/>
</ds:datastoreItem>
</file>

<file path=customXml/itemProps4.xml><?xml version="1.0" encoding="utf-8"?>
<ds:datastoreItem xmlns:ds="http://schemas.openxmlformats.org/officeDocument/2006/customXml" ds:itemID="{56C8BFB2-A911-4310-9D4A-421D773FAFA6}">
  <ds:schemaRefs/>
</ds:datastoreItem>
</file>

<file path=customXml/itemProps5.xml><?xml version="1.0" encoding="utf-8"?>
<ds:datastoreItem xmlns:ds="http://schemas.openxmlformats.org/officeDocument/2006/customXml" ds:itemID="{02E7CCCE-613B-4CED-B813-E473EA1E01B2}">
  <ds:schemaRefs/>
</ds:datastoreItem>
</file>

<file path=customXml/itemProps6.xml><?xml version="1.0" encoding="utf-8"?>
<ds:datastoreItem xmlns:ds="http://schemas.openxmlformats.org/officeDocument/2006/customXml" ds:itemID="{05DC2B94-7C1B-4C14-83B0-9CD2A82C27E0}">
  <ds:schemaRefs/>
</ds:datastoreItem>
</file>

<file path=customXml/itemProps7.xml><?xml version="1.0" encoding="utf-8"?>
<ds:datastoreItem xmlns:ds="http://schemas.openxmlformats.org/officeDocument/2006/customXml" ds:itemID="{1BC746AF-AE2D-45F9-A5F3-9A178C99BC81}">
  <ds:schemaRefs/>
</ds:datastoreItem>
</file>

<file path=customXml/itemProps8.xml><?xml version="1.0" encoding="utf-8"?>
<ds:datastoreItem xmlns:ds="http://schemas.openxmlformats.org/officeDocument/2006/customXml" ds:itemID="{E9D6D4F9-29FF-4A13-9108-A2518B1A0F4A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CB65D125-23D7-49A7-A15F-C5BC54D39A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</TotalTime>
  <Words>238</Words>
  <Application>Microsoft Office PowerPoint</Application>
  <PresentationFormat>Custom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Neo Sans Pro</vt:lpstr>
      <vt:lpstr>Verdana</vt:lpstr>
      <vt:lpstr>Blank</vt:lpstr>
      <vt:lpstr>Det polytekniske grundlag </vt:lpstr>
      <vt:lpstr>Hvorfor et polyteknisk grundlag?</vt:lpstr>
      <vt:lpstr>Hvad indeholder det polytekniske grundlag? </vt:lpstr>
      <vt:lpstr>Her møder du det polytekniske grundlag  på bacheloruddannelsen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Rom Andersen</dc:creator>
  <cp:lastModifiedBy>Christa Trandum</cp:lastModifiedBy>
  <cp:revision>22</cp:revision>
  <dcterms:created xsi:type="dcterms:W3CDTF">2023-08-22T07:17:42Z</dcterms:created>
  <dcterms:modified xsi:type="dcterms:W3CDTF">2025-01-03T17:14:38Z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0x0101000D69F581E7FA8247A31571373AE098FB</vt:lpwstr>
  </property>
</Properties>
</file>