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6"/>
  </p:sldMasterIdLst>
  <p:notesMasterIdLst>
    <p:notesMasterId r:id="rId19"/>
  </p:notesMasterIdLst>
  <p:handoutMasterIdLst>
    <p:handoutMasterId r:id="rId20"/>
  </p:handoutMasterIdLst>
  <p:sldIdLst>
    <p:sldId id="261" r:id="rId17"/>
    <p:sldId id="265" r:id="rId18"/>
  </p:sldIdLst>
  <p:sldSz cx="12190413" cy="6858000"/>
  <p:notesSz cx="6858000" cy="9144000"/>
  <p:custDataLst>
    <p:tags r:id="rId21"/>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11"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‹nr.›</a:t>
            </a:fld>
            <a:endParaRPr lang="da-DK">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‹nr.›</a:t>
            </a:fld>
            <a:endParaRPr lang="da-DK"/>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hr-de-and-i@dtu.d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8DF6-68E7-AAB0-F68D-4C250AD3928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0DC900C-F5D5-BC36-FE14-A6269A814E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87D47F7-3F9B-F206-A4C7-30056F07FF9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panose="020B0604020202020204" pitchFamily="34" charset="0"/>
                <a:ea typeface="ＭＳ Ｐゴシック" pitchFamily="-80" charset="-128"/>
                <a:cs typeface="+mn-cs"/>
              </a:rPr>
              <a:t>Solsikkeprogrammet er et internationalt initiativ, der har til formål at gøre usynlige handicap synlige gennem diskrete symboler som den grønne solsikkesnor.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DTU skal tiltrække de bedste studerende og ansatte – det er et fundament for at vi kan nå vores strategiske mål. At tilslutte sig solsikkeprogrammet er en naturlig udløber af vores strategiske arbejde med at sikre, at vi kan tiltrække og fastholde dygtige mennesker bl.a. ved at skabe en kultur, hvor mangfoldighed er en styrke og et grundlag for at vi kan skabe de allerbedste løsninger. Det kræver at vores miljøer og fællesskaber er rummelige og trygge og at vi skaber de rammer, der sikrer, at alle har lige mulighed for at bidrage og skabe værdi.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mn-cs"/>
            </a:endParaRPr>
          </a:p>
          <a:p>
            <a:r>
              <a:rPr lang="da-DK" sz="1200" kern="1200" dirty="0">
                <a:solidFill>
                  <a:schemeClr val="tx1"/>
                </a:solidFill>
                <a:effectLst/>
                <a:latin typeface="Arial" panose="020B0604020202020204" pitchFamily="34" charset="0"/>
                <a:ea typeface="ＭＳ Ｐゴシック" pitchFamily="-80" charset="-128"/>
                <a:cs typeface="+mn-cs"/>
              </a:rPr>
              <a:t>Som medlem af solsikkeprogrammet kan DTU aktivt støtte studerende og ansatte med usynlige handicap – det kan være </a:t>
            </a:r>
            <a:r>
              <a:rPr lang="da-DK" dirty="0"/>
              <a:t>autisme, angst, epilepsi, at man stammer eller meget andet</a:t>
            </a:r>
            <a:r>
              <a:rPr lang="da-DK" sz="1200" kern="1200" dirty="0">
                <a:solidFill>
                  <a:schemeClr val="tx1"/>
                </a:solidFill>
                <a:effectLst/>
                <a:latin typeface="Arial" panose="020B0604020202020204" pitchFamily="34" charset="0"/>
                <a:ea typeface="ＭＳ Ｐゴシック" pitchFamily="-80" charset="-128"/>
                <a:cs typeface="+mn-cs"/>
              </a:rPr>
              <a:t>. Når man bærer solsikkesnoren, er det en måde at gøre opmærksom på, at man kan have behov for ekstra hensyn, tid og tålmodighed i dagligdagen.  Det er frivilligt at bruge solsikkesnoren og ikke alle har lyst til det – derfor har vi en forventning om, at alle udviser tålmodighed og hensyn over for hinanden på DTU. Det er en del af den kultur, vi ønsker, i vores arbejds- og studiemiljøer. Med eller uden solsikkesnor. </a:t>
            </a:r>
          </a:p>
          <a:p>
            <a:endParaRPr lang="da-DK" sz="1200" kern="1200" dirty="0">
              <a:solidFill>
                <a:schemeClr val="tx1"/>
              </a:solidFill>
              <a:effectLst/>
              <a:latin typeface="Arial" panose="020B0604020202020204" pitchFamily="34" charset="0"/>
              <a:ea typeface="ＭＳ Ｐゴシック" pitchFamily="-80" charset="-128"/>
              <a:cs typeface="+mn-cs"/>
            </a:endParaRPr>
          </a:p>
          <a:p>
            <a:r>
              <a:rPr lang="da-DK" sz="1200" kern="1200" dirty="0">
                <a:solidFill>
                  <a:schemeClr val="tx1"/>
                </a:solidFill>
                <a:effectLst/>
                <a:latin typeface="Arial" panose="020B0604020202020204" pitchFamily="34" charset="0"/>
                <a:ea typeface="ＭＳ Ｐゴシック" pitchFamily="-80" charset="-128"/>
                <a:cs typeface="+mn-cs"/>
              </a:rPr>
              <a:t>Medlemskabet af solsikkeprogrammet giver adgang til viden og træningsmaterialer, der klæder studievejledere, undervisere, ledere og ansættelsesansvarlige bedre på til at møde forskellige behov og bidrage til at skabe inkluderende rammer i praksis. </a:t>
            </a:r>
          </a:p>
          <a:p>
            <a:endParaRPr lang="da-DK" sz="1200" kern="1200" dirty="0">
              <a:solidFill>
                <a:schemeClr val="tx1"/>
              </a:solidFill>
              <a:effectLst/>
              <a:latin typeface="Arial" panose="020B0604020202020204" pitchFamily="34" charset="0"/>
              <a:ea typeface="ＭＳ Ｐゴシック" pitchFamily="-80" charset="-128"/>
              <a:cs typeface="+mn-cs"/>
            </a:endParaRPr>
          </a:p>
          <a:p>
            <a:endParaRPr lang="da-DK" sz="1200" kern="1200" dirty="0">
              <a:solidFill>
                <a:schemeClr val="tx1"/>
              </a:solidFill>
              <a:effectLst/>
              <a:latin typeface="Arial" panose="020B0604020202020204" pitchFamily="34" charset="0"/>
              <a:ea typeface="ＭＳ Ｐゴシック" pitchFamily="-80" charset="-128"/>
              <a:cs typeface="+mn-cs"/>
            </a:endParaRPr>
          </a:p>
          <a:p>
            <a:endParaRPr lang="da-DK" sz="1200" kern="1200" dirty="0">
              <a:solidFill>
                <a:schemeClr val="tx1"/>
              </a:solidFill>
              <a:effectLst/>
              <a:latin typeface="Arial" panose="020B0604020202020204" pitchFamily="34" charset="0"/>
              <a:ea typeface="ＭＳ Ｐゴシック" pitchFamily="-80" charset="-128"/>
              <a:cs typeface="+mn-cs"/>
            </a:endParaRPr>
          </a:p>
        </p:txBody>
      </p:sp>
      <p:sp>
        <p:nvSpPr>
          <p:cNvPr id="4" name="Pladsholder til slidenummer 3">
            <a:extLst>
              <a:ext uri="{FF2B5EF4-FFF2-40B4-BE49-F238E27FC236}">
                <a16:creationId xmlns:a16="http://schemas.microsoft.com/office/drawing/2014/main" id="{76D0E0AF-50B0-44B3-E9E2-E7ADCDEE014B}"/>
              </a:ext>
            </a:extLst>
          </p:cNvPr>
          <p:cNvSpPr>
            <a:spLocks noGrp="1"/>
          </p:cNvSpPr>
          <p:nvPr>
            <p:ph type="sldNum" sz="quarter" idx="5"/>
          </p:nvPr>
        </p:nvSpPr>
        <p:spPr/>
        <p:txBody>
          <a:bodyPr/>
          <a:lstStyle/>
          <a:p>
            <a:fld id="{C734BB09-483B-4C4B-A5A4-C02A22055B01}" type="slidenum">
              <a:rPr lang="da-DK" smtClean="0"/>
              <a:pPr/>
              <a:t>1</a:t>
            </a:fld>
            <a:endParaRPr lang="da-DK"/>
          </a:p>
        </p:txBody>
      </p:sp>
    </p:spTree>
    <p:extLst>
      <p:ext uri="{BB962C8B-B14F-4D97-AF65-F5344CB8AC3E}">
        <p14:creationId xmlns:p14="http://schemas.microsoft.com/office/powerpoint/2010/main" val="327116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B728-2964-6A82-1974-9B5C6053C66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91219D7-9015-09ED-8CE4-E00400C525D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E255E82-CC07-9E5F-92B7-9ED7BEA2D51F}"/>
              </a:ext>
            </a:extLst>
          </p:cNvPr>
          <p:cNvSpPr>
            <a:spLocks noGrp="1"/>
          </p:cNvSpPr>
          <p:nvPr>
            <p:ph type="body" idx="1"/>
          </p:nvPr>
        </p:nvSpPr>
        <p:spPr/>
        <p:txBody>
          <a:bodyPr/>
          <a:lstStyle/>
          <a:p>
            <a:pPr>
              <a:defRPr/>
            </a:pPr>
            <a:r>
              <a:rPr lang="da-DK" dirty="0">
                <a:latin typeface="Arial"/>
                <a:ea typeface="ＭＳ Ｐゴシック"/>
                <a:cs typeface="Arial"/>
              </a:rPr>
              <a:t>Vi</a:t>
            </a:r>
            <a:r>
              <a:rPr lang="da-DK" sz="1200" kern="1200" dirty="0">
                <a:solidFill>
                  <a:schemeClr val="tx1"/>
                </a:solidFill>
                <a:effectLst/>
                <a:latin typeface="Arial"/>
                <a:ea typeface="ＭＳ Ｐゴシック"/>
                <a:cs typeface="Arial"/>
              </a:rPr>
              <a:t> har på DTU lavet en udførlig plan for at klæde alle relevante parter på til at implementere solsikken bredt på alle DTU’s lokationer. Fra direktører, studievejledere og ansættelsesansvarlige, til Polyteknisk Forening, receptioner og kantiner.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a:ea typeface="ＭＳ Ｐゴシック"/>
                <a:cs typeface="Arial"/>
              </a:rPr>
              <a:t>Snore og </a:t>
            </a:r>
            <a:r>
              <a:rPr lang="da-DK" sz="1200" kern="1200" dirty="0" err="1">
                <a:solidFill>
                  <a:schemeClr val="tx1"/>
                </a:solidFill>
                <a:effectLst/>
                <a:latin typeface="Arial"/>
                <a:ea typeface="ＭＳ Ｐゴシック"/>
                <a:cs typeface="Arial"/>
              </a:rPr>
              <a:t>pins</a:t>
            </a:r>
            <a:r>
              <a:rPr lang="da-DK" sz="1200" kern="1200" dirty="0">
                <a:solidFill>
                  <a:schemeClr val="tx1"/>
                </a:solidFill>
                <a:effectLst/>
                <a:latin typeface="Arial"/>
                <a:ea typeface="ＭＳ Ｐゴシック"/>
                <a:cs typeface="Arial"/>
              </a:rPr>
              <a:t> er gratis og udleveres i receptioner og i studievejledningerne. I samarbejde med receptionen og studievejledningen i 101/Lyngby Campus laver vi en plan over, hvor solsikkesnorene skal sendes hen, så de er tilgængelige for alle </a:t>
            </a:r>
            <a:r>
              <a:rPr lang="da-DK" sz="1200" kern="1200" dirty="0" err="1">
                <a:solidFill>
                  <a:schemeClr val="tx1"/>
                </a:solidFill>
                <a:effectLst/>
                <a:latin typeface="Arial"/>
                <a:ea typeface="ＭＳ Ｐゴシック"/>
                <a:cs typeface="Arial"/>
              </a:rPr>
              <a:t>DTU’ere</a:t>
            </a:r>
            <a:r>
              <a:rPr lang="da-DK" sz="1200" kern="1200" dirty="0">
                <a:solidFill>
                  <a:schemeClr val="tx1"/>
                </a:solidFill>
                <a:effectLst/>
                <a:latin typeface="Arial"/>
                <a:ea typeface="ＭＳ Ｐゴシック"/>
                <a:cs typeface="Arial"/>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panose="020B0604020202020204" pitchFamily="34" charset="0"/>
                <a:ea typeface="ＭＳ Ｐゴシック" pitchFamily="-80" charset="-128"/>
                <a:cs typeface="+mn-cs"/>
              </a:rPr>
              <a:t>Vi informerer relevante parter gennem kommunikation og information i linjerne. Vi sender bl.a. en kommunikationspakke ud til nøglepersoner/funktioner, som vil have ansvar for at formidle ud i deres linje. Kommunikationspakken indeholder udkast til mailtekst og evt. opslag i lokale nyhedsbreve, logo og evt. plakater til print. PF bliver klædt på til at informere via vektorer i studiestarten, DTU Learn får et opslag og så videre. Vi samler al DTU’s information i ‘landingssider’ på DTU Inside og student.dtu.dk, hvor man kan finde træningsvideoer og en Q&amp;A, som giver gode svar på hvad man som menneske med et usynligt handicap kan forvente, når man bærer solsikkesnoren.  Og hvordan man som underviser, leder eller kollega bedst imødekommer en person, der har snoren på.</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a:ea typeface="ＭＳ Ｐゴシック"/>
                <a:cs typeface="Arial"/>
              </a:rPr>
              <a:t> </a:t>
            </a:r>
          </a:p>
          <a:p>
            <a:pPr>
              <a:defRPr/>
            </a:pPr>
            <a:r>
              <a:rPr lang="da-DK" sz="1200" kern="1200" dirty="0">
                <a:solidFill>
                  <a:schemeClr val="tx1"/>
                </a:solidFill>
                <a:effectLst/>
                <a:latin typeface="Arial"/>
                <a:ea typeface="ＭＳ Ｐゴシック"/>
                <a:cs typeface="Arial"/>
              </a:rPr>
              <a:t>Samtidig er der link til solsikkeprogrammets hjemmeside som har rigtig meget relevant indhold, hvis man vil undersøge usynlige handicaps nærmere. Ved </a:t>
            </a:r>
            <a:r>
              <a:rPr lang="da-DK" sz="1200" kern="1200" dirty="0" err="1">
                <a:solidFill>
                  <a:schemeClr val="tx1"/>
                </a:solidFill>
                <a:effectLst/>
                <a:latin typeface="Arial"/>
                <a:ea typeface="ＭＳ Ｐゴシック"/>
                <a:cs typeface="Arial"/>
              </a:rPr>
              <a:t>launch</a:t>
            </a:r>
            <a:r>
              <a:rPr lang="da-DK" sz="1200" kern="1200" dirty="0">
                <a:solidFill>
                  <a:schemeClr val="tx1"/>
                </a:solidFill>
                <a:effectLst/>
                <a:latin typeface="Arial"/>
                <a:ea typeface="ＭＳ Ｐゴシック"/>
                <a:cs typeface="Arial"/>
              </a:rPr>
              <a:t> </a:t>
            </a:r>
            <a:r>
              <a:rPr lang="da-DK" dirty="0">
                <a:latin typeface="Arial"/>
                <a:ea typeface="ＭＳ Ｐゴシック"/>
                <a:cs typeface="Arial"/>
              </a:rPr>
              <a:t>den 18. maj laver</a:t>
            </a:r>
            <a:r>
              <a:rPr lang="da-DK" sz="1200" kern="1200" dirty="0">
                <a:solidFill>
                  <a:schemeClr val="tx1"/>
                </a:solidFill>
                <a:effectLst/>
                <a:latin typeface="Arial"/>
                <a:ea typeface="ＭＳ Ｐゴシック"/>
                <a:cs typeface="Arial"/>
              </a:rPr>
              <a:t> vi en indsats på Inside m. banner og notits i DTU’s nyhedsbrev.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a:ea typeface="ＭＳ Ｐゴシック"/>
                <a:cs typeface="Arial"/>
              </a:rPr>
              <a:t>Dekan Camilla Rygaard-Hjalsted har stået i </a:t>
            </a:r>
            <a:r>
              <a:rPr lang="da-DK" dirty="0">
                <a:latin typeface="Arial"/>
                <a:ea typeface="ＭＳ Ｐゴシック"/>
                <a:cs typeface="Arial"/>
              </a:rPr>
              <a:t>spidsen</a:t>
            </a:r>
            <a:r>
              <a:rPr lang="da-DK" sz="1200" kern="1200" dirty="0">
                <a:solidFill>
                  <a:schemeClr val="tx1"/>
                </a:solidFill>
                <a:effectLst/>
                <a:latin typeface="Arial"/>
                <a:ea typeface="ＭＳ Ｐゴシック"/>
                <a:cs typeface="Arial"/>
              </a:rPr>
              <a:t> for beslutningen om medlemskab og ejer programmet. Solsikkeprogrammet er en del af DTU’s DE&amp;I-arbejde og DEI-temaet i AHR tovholdere på implementeringsprocessen. </a:t>
            </a:r>
            <a:endParaRPr lang="da-DK" sz="1200" kern="1200" dirty="0">
              <a:solidFill>
                <a:schemeClr val="tx1"/>
              </a:solidFill>
              <a:effectLst/>
              <a:highlight>
                <a:srgbClr val="FFFF00"/>
              </a:highlight>
              <a:latin typeface="Arial"/>
              <a:ea typeface="ＭＳ Ｐゴシック"/>
              <a:cs typeface="Arial"/>
            </a:endParaRPr>
          </a:p>
          <a:p>
            <a:pPr>
              <a:defRPr/>
            </a:pPr>
            <a:endParaRPr lang="da-DK" dirty="0">
              <a:latin typeface="Arial"/>
              <a:ea typeface="ＭＳ Ｐゴシック"/>
              <a:cs typeface="Arial"/>
            </a:endParaRPr>
          </a:p>
          <a:p>
            <a:pPr>
              <a:defRPr/>
            </a:pPr>
            <a:r>
              <a:rPr lang="da-DK" dirty="0">
                <a:latin typeface="Arial"/>
                <a:ea typeface="ＭＳ Ｐゴシック"/>
                <a:cs typeface="Arial"/>
              </a:rPr>
              <a:t>Det tager tid at implementere et tiltag som solsikken. Det ved vi fra bl.a. ITU, hvor de efter 1½ år kan mærke, at det at bruge solsikkesnoren er blevet en naturlig del af studie- og arbejdsmiljøet. Derfor har vi brug for jeres hjælp til dels at informere om solsikkeprogrammet – hvad er det, hvorfor har DTU tilsluttet sig programmet og hvor finder man mere information? Træningsvideoerne, </a:t>
            </a:r>
            <a:r>
              <a:rPr lang="da-DK" dirty="0" err="1">
                <a:latin typeface="Arial"/>
                <a:ea typeface="ＭＳ Ｐゴシック"/>
                <a:cs typeface="Arial"/>
              </a:rPr>
              <a:t>Q&amp;A's</a:t>
            </a:r>
            <a:r>
              <a:rPr lang="da-DK" dirty="0">
                <a:latin typeface="Arial"/>
                <a:ea typeface="ＭＳ Ｐゴシック"/>
                <a:cs typeface="Arial"/>
              </a:rPr>
              <a:t> m.m. er både til at klæde jer på - og jeres ansatte. </a:t>
            </a:r>
            <a:endParaRPr lang="da-DK" dirty="0"/>
          </a:p>
          <a:p>
            <a:pPr marL="0" marR="0" lvl="0" indent="0" algn="l" defTabSz="914400">
              <a:lnSpc>
                <a:spcPct val="100000"/>
              </a:lnSpc>
              <a:spcBef>
                <a:spcPct val="30000"/>
              </a:spcBef>
              <a:spcAft>
                <a:spcPct val="0"/>
              </a:spcAft>
              <a:buClrTx/>
              <a:buSzTx/>
              <a:buFontTx/>
              <a:buNone/>
              <a:tabLst/>
              <a:defRPr/>
            </a:pPr>
            <a:endParaRPr lang="da-DK" sz="1200" kern="1200" dirty="0">
              <a:solidFill>
                <a:schemeClr val="tx1"/>
              </a:solidFill>
              <a:effectLst/>
              <a:latin typeface="Arial" panose="020B0604020202020204" pitchFamily="34" charset="0"/>
              <a:ea typeface="ＭＳ Ｐゴシック" pitchFamily="-80" charset="-128"/>
              <a:cs typeface="Arial"/>
            </a:endParaRPr>
          </a:p>
          <a:p>
            <a:r>
              <a:rPr lang="da-DK" dirty="0">
                <a:latin typeface="Arial"/>
                <a:ea typeface="ＭＳ Ｐゴシック"/>
                <a:cs typeface="Arial"/>
              </a:rPr>
              <a:t>Hjælp os gerne med at være ambassadører for solsikkeprogrammet. Og også meget gerne med at italesætte at solsikken er et symbol på ønsket om en kultur, hvor mangfoldighed er en styrke, at vores miljøer og arbejdsfællesskaber er rummelige og trygge og at DTU er dedikeret til at give alle lige mulighed for at bidrage og skabe værdi.</a:t>
            </a:r>
          </a:p>
          <a:p>
            <a:endParaRPr lang="da-DK" dirty="0">
              <a:solidFill>
                <a:srgbClr val="000000"/>
              </a:solidFill>
              <a:cs typeface="Arial"/>
            </a:endParaRPr>
          </a:p>
          <a:p>
            <a:r>
              <a:rPr lang="da-DK" dirty="0">
                <a:solidFill>
                  <a:srgbClr val="000000"/>
                </a:solidFill>
                <a:latin typeface="Arial"/>
                <a:ea typeface="ＭＳ Ｐゴシック"/>
                <a:cs typeface="Arial"/>
              </a:rPr>
              <a:t>Hvis I har yderligere spørgsmål, brug for information kan man rette henvendelse til DE&amp;I-teamet i AHR på </a:t>
            </a:r>
            <a:r>
              <a:rPr lang="da-DK" dirty="0">
                <a:solidFill>
                  <a:srgbClr val="000000"/>
                </a:solidFill>
                <a:hlinkClick r:id="rId3"/>
              </a:rPr>
              <a:t>hr-de-and-i@dtu.dk</a:t>
            </a:r>
            <a:endParaRPr lang="da-DK" dirty="0">
              <a:latin typeface="Arial"/>
              <a:ea typeface="ＭＳ Ｐゴシック"/>
              <a:cs typeface="Arial"/>
            </a:endParaRPr>
          </a:p>
        </p:txBody>
      </p:sp>
      <p:sp>
        <p:nvSpPr>
          <p:cNvPr id="4" name="Pladsholder til slidenummer 3">
            <a:extLst>
              <a:ext uri="{FF2B5EF4-FFF2-40B4-BE49-F238E27FC236}">
                <a16:creationId xmlns:a16="http://schemas.microsoft.com/office/drawing/2014/main" id="{B8FFC695-5D00-5A35-3BD9-C921E6E6FD57}"/>
              </a:ext>
            </a:extLst>
          </p:cNvPr>
          <p:cNvSpPr>
            <a:spLocks noGrp="1"/>
          </p:cNvSpPr>
          <p:nvPr>
            <p:ph type="sldNum" sz="quarter" idx="5"/>
          </p:nvPr>
        </p:nvSpPr>
        <p:spPr/>
        <p:txBody>
          <a:bodyPr/>
          <a:lstStyle/>
          <a:p>
            <a:fld id="{C734BB09-483B-4C4B-A5A4-C02A22055B01}" type="slidenum">
              <a:rPr lang="da-DK" smtClean="0"/>
              <a:pPr/>
              <a:t>2</a:t>
            </a:fld>
            <a:endParaRPr lang="da-DK"/>
          </a:p>
        </p:txBody>
      </p:sp>
    </p:spTree>
    <p:extLst>
      <p:ext uri="{BB962C8B-B14F-4D97-AF65-F5344CB8AC3E}">
        <p14:creationId xmlns:p14="http://schemas.microsoft.com/office/powerpoint/2010/main" val="121122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Klik for at redigere titeltypografien i masteren</a:t>
            </a:r>
            <a:endParaRPr lang="en-GB" noProof="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a:t>Klik for at redigere undertiteltypografien i masteren</a:t>
            </a:r>
            <a:endParaRPr lang="en-GB" noProof="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tekst/graf/billede</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042A7E53-F3F1-4948-94CD-9DDFDD5E8923}" type="datetime2">
              <a:rPr lang="da-DK" smtClean="0"/>
              <a:t>22. juni 2026</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4" name="TextBox 3">
            <a:extLst>
              <a:ext uri="{FF2B5EF4-FFF2-40B4-BE49-F238E27FC236}">
                <a16:creationId xmlns:a16="http://schemas.microsoft.com/office/drawing/2014/main" id="{8BB91F5D-FCE2-40C2-8D39-1114C71ACCC1}"/>
              </a:ext>
            </a:extLst>
          </p:cNvPr>
          <p:cNvSpPr txBox="1"/>
          <p:nvPr userDrawn="1"/>
        </p:nvSpPr>
        <p:spPr>
          <a:xfrm>
            <a:off x="1" y="-252000"/>
            <a:ext cx="5914255"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a-DK" sz="1000"/>
              <a:t>Få korrekt typografi når du indsætter kopieret tekst: Klik på </a:t>
            </a:r>
            <a:r>
              <a:rPr lang="da-DK" sz="1000" b="1"/>
              <a:t>Ctrl </a:t>
            </a:r>
            <a:r>
              <a:rPr lang="da-DK" sz="1000"/>
              <a:t>og vælg </a:t>
            </a:r>
            <a:r>
              <a:rPr lang="da-DK" sz="1000" b="1"/>
              <a:t>Behold kun tekst</a:t>
            </a:r>
          </a:p>
        </p:txBody>
      </p:sp>
      <p:grpSp>
        <p:nvGrpSpPr>
          <p:cNvPr id="13" name="Gruppe 12">
            <a:extLst>
              <a:ext uri="{FF2B5EF4-FFF2-40B4-BE49-F238E27FC236}">
                <a16:creationId xmlns:a16="http://schemas.microsoft.com/office/drawing/2014/main" id="{26938614-87E8-475B-978F-9E0B85723105}"/>
              </a:ext>
            </a:extLst>
          </p:cNvPr>
          <p:cNvGrpSpPr/>
          <p:nvPr userDrawn="1"/>
        </p:nvGrpSpPr>
        <p:grpSpPr>
          <a:xfrm>
            <a:off x="5659057" y="-503043"/>
            <a:ext cx="1948068" cy="404931"/>
            <a:chOff x="2756535" y="-674310"/>
            <a:chExt cx="2870876" cy="596671"/>
          </a:xfrm>
        </p:grpSpPr>
        <p:pic>
          <p:nvPicPr>
            <p:cNvPr id="14" name="Billede 13">
              <a:extLst>
                <a:ext uri="{FF2B5EF4-FFF2-40B4-BE49-F238E27FC236}">
                  <a16:creationId xmlns:a16="http://schemas.microsoft.com/office/drawing/2014/main" id="{FF51DC63-A15E-4934-912F-462A870C9F4D}"/>
                </a:ext>
              </a:extLst>
            </p:cNvPr>
            <p:cNvPicPr>
              <a:picLocks noChangeAspect="1"/>
            </p:cNvPicPr>
            <p:nvPr/>
          </p:nvPicPr>
          <p:blipFill>
            <a:blip r:embed="rId2"/>
            <a:stretch>
              <a:fillRect/>
            </a:stretch>
          </p:blipFill>
          <p:spPr>
            <a:xfrm>
              <a:off x="2756535" y="-312928"/>
              <a:ext cx="628571" cy="226756"/>
            </a:xfrm>
            <a:prstGeom prst="rect">
              <a:avLst/>
            </a:prstGeom>
          </p:spPr>
        </p:pic>
        <p:pic>
          <p:nvPicPr>
            <p:cNvPr id="16" name="Billede 15">
              <a:extLst>
                <a:ext uri="{FF2B5EF4-FFF2-40B4-BE49-F238E27FC236}">
                  <a16:creationId xmlns:a16="http://schemas.microsoft.com/office/drawing/2014/main" id="{A5F5D89F-6B4B-48F1-B16A-44DD887F3A90}"/>
                </a:ext>
              </a:extLst>
            </p:cNvPr>
            <p:cNvPicPr>
              <a:picLocks noChangeAspect="1"/>
            </p:cNvPicPr>
            <p:nvPr/>
          </p:nvPicPr>
          <p:blipFill>
            <a:blip r:embed="rId3"/>
            <a:stretch>
              <a:fillRect/>
            </a:stretch>
          </p:blipFill>
          <p:spPr>
            <a:xfrm>
              <a:off x="3385106" y="-674310"/>
              <a:ext cx="1419048" cy="590476"/>
            </a:xfrm>
            <a:prstGeom prst="rect">
              <a:avLst/>
            </a:prstGeom>
          </p:spPr>
        </p:pic>
        <p:pic>
          <p:nvPicPr>
            <p:cNvPr id="15" name="Billede 14">
              <a:extLst>
                <a:ext uri="{FF2B5EF4-FFF2-40B4-BE49-F238E27FC236}">
                  <a16:creationId xmlns:a16="http://schemas.microsoft.com/office/drawing/2014/main" id="{6E6167AB-B453-458B-9252-FCED1271D18D}"/>
                </a:ext>
              </a:extLst>
            </p:cNvPr>
            <p:cNvPicPr>
              <a:picLocks noChangeAspect="1"/>
            </p:cNvPicPr>
            <p:nvPr/>
          </p:nvPicPr>
          <p:blipFill>
            <a:blip r:embed="rId4"/>
            <a:stretch>
              <a:fillRect/>
            </a:stretch>
          </p:blipFill>
          <p:spPr>
            <a:xfrm>
              <a:off x="4522648" y="-315735"/>
              <a:ext cx="1104763" cy="238096"/>
            </a:xfrm>
            <a:prstGeom prst="rect">
              <a:avLst/>
            </a:prstGeom>
          </p:spPr>
        </p:pic>
      </p:grpSp>
    </p:spTree>
    <p:extLst>
      <p:ext uri="{BB962C8B-B14F-4D97-AF65-F5344CB8AC3E}">
        <p14:creationId xmlns:p14="http://schemas.microsoft.com/office/powerpoint/2010/main" val="317231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Klik for at redigere titeltypografien i masteren</a:t>
            </a:r>
            <a:endParaRPr lang="en-GB" noProof="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Klik for at redigere undertiteltypografien i masteren</a:t>
            </a:r>
            <a:endParaRPr lang="en-GB" noProof="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Klik for at redigere titeltypografien i masteren</a:t>
            </a:r>
            <a:endParaRPr lang="en-GB"/>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Klik for at redigere titeltypografien i masteren</a:t>
            </a:r>
            <a:endParaRPr lang="en-GB"/>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Klik for at redigere titeltypografien i masteren</a:t>
            </a:r>
            <a:endParaRPr lang="en-GB"/>
          </a:p>
        </p:txBody>
      </p:sp>
      <p:sp>
        <p:nvSpPr>
          <p:cNvPr id="3" name="Content Placeholder 2"/>
          <p:cNvSpPr>
            <a:spLocks noGrp="1"/>
          </p:cNvSpPr>
          <p:nvPr>
            <p:ph idx="1"/>
          </p:nvPr>
        </p:nvSpPr>
        <p:spPr>
          <a:xfrm>
            <a:off x="1774726" y="1706328"/>
            <a:ext cx="6048672"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a:t>Klik for at redigere titeltypografien i masteren</a:t>
            </a:r>
            <a:endParaRPr lang="en-GB"/>
          </a:p>
        </p:txBody>
      </p:sp>
      <p:sp>
        <p:nvSpPr>
          <p:cNvPr id="3" name="Content Placeholder 2"/>
          <p:cNvSpPr>
            <a:spLocks noGrp="1"/>
          </p:cNvSpPr>
          <p:nvPr>
            <p:ph idx="1"/>
          </p:nvPr>
        </p:nvSpPr>
        <p:spPr>
          <a:xfrm>
            <a:off x="4221360" y="1706328"/>
            <a:ext cx="6865740"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a:t>Click the placeholder and paste image via Skyfish icon</a:t>
            </a:r>
          </a:p>
          <a:p>
            <a:endParaRPr lang="en-GB"/>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Klik for at redigere titeltypografien i masteren</a:t>
            </a:r>
            <a:endParaRPr lang="en-GB"/>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4"/>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‹nr.›</a:t>
            </a:fld>
            <a:endParaRPr lang="en-GB"/>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a:t>Klik for at redigere titeltypografien i masteren</a:t>
            </a:r>
            <a:endParaRPr lang="en-GB"/>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 id="2147483678" r:id="rId12"/>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0.xml"/><Relationship Id="rId1" Type="http://schemas.openxmlformats.org/officeDocument/2006/relationships/customXml" Target="../../customXml/item2.xml"/><Relationship Id="rId6" Type="http://schemas.openxmlformats.org/officeDocument/2006/relationships/image" Target="../media/image4.jpeg"/><Relationship Id="rId5" Type="http://schemas.openxmlformats.org/officeDocument/2006/relationships/hyperlink" Target="https://eur01.safelinks.protection.outlook.com/?url=https%3A%2F%2Fhdsunflower.com%2Fdk%2F&amp;data=05%7C02%7Csimcl%40dtu.dk%7Cee85a44b0a69401c630a08deb4d877ae%7Cf251f123c9ce448e927734bb285911d9%7C0%7C0%7C639147038972042786%7CUnknown%7CTWFpbGZsb3d8eyJFbXB0eU1hcGkiOnRydWUsIlYiOiIwLjAuMDAwMCIsIlAiOiJXaW4zMiIsIkFOIjoiTWFpbCIsIldUIjoyfQ%3D%3D%7C0%7C%7C%7C&amp;sdata=rbmY8RBuNHUVF8A1QsbQhjfMBKBbGl41iGwrNa6kTiQ%3D&amp;reserved=0"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mailto:hr-de-and-i@dtu.dk" TargetMode="External"/><Relationship Id="rId2" Type="http://schemas.openxmlformats.org/officeDocument/2006/relationships/customXml" Target="../../customXml/item9.xml"/><Relationship Id="rId1" Type="http://schemas.openxmlformats.org/officeDocument/2006/relationships/customXml" Target="../../customXml/item6.xml"/><Relationship Id="rId6" Type="http://schemas.openxmlformats.org/officeDocument/2006/relationships/hyperlink" Target="https://eur01.safelinks.protection.outlook.com/?url=https%3A%2F%2Fwww.youtube.com%2Fwatch%3Fv%3DQNTlz_w9JAA&amp;data=05%7C02%7Csimcl%40dtu.dk%7C02b4552fe23a49ac1f5a08deb0e52236%7Cf251f123c9ce448e927734bb285911d9%7C0%7C0%7C639142695326804789%7CUnknown%7CTWFpbGZsb3d8eyJFbXB0eU1hcGkiOnRydWUsIlYiOiIwLjAuMDAwMCIsIlAiOiJXaW4zMiIsIkFOIjoiTWFpbCIsIldUIjoyfQ%3D%3D%7C0%7C%7C%7C&amp;sdata=%2BQCyYCz8ykJi%2FF4BevvXaB7VIro%2BB1cg99NYoxUzGXQ%3D&amp;reserved=0" TargetMode="External"/><Relationship Id="rId5" Type="http://schemas.openxmlformats.org/officeDocument/2006/relationships/hyperlink" Target="https://www.inside.dtu.dk/organisation/diversitet-lighed-og-inklusion/dei-initiativer-paa-dtu/solsikkeprogrammet-paa-dtu" TargetMode="External"/><Relationship Id="rId4" Type="http://schemas.openxmlformats.org/officeDocument/2006/relationships/notesSlide" Target="../notesSlides/notesSlide2.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5C2EB-9F5A-D02E-8E4B-6C5E068619E4}"/>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998EED4-EE19-E190-E2FF-5C5EA815F5AE}"/>
              </a:ext>
            </a:extLst>
          </p:cNvPr>
          <p:cNvSpPr>
            <a:spLocks noGrp="1"/>
          </p:cNvSpPr>
          <p:nvPr>
            <p:ph idx="1"/>
          </p:nvPr>
        </p:nvSpPr>
        <p:spPr>
          <a:xfrm>
            <a:off x="251363" y="1148862"/>
            <a:ext cx="5497200" cy="5709138"/>
          </a:xfrm>
        </p:spPr>
        <p:txBody>
          <a:bodyPr/>
          <a:lstStyle/>
          <a:p>
            <a:pPr marL="0" indent="0">
              <a:buNone/>
            </a:pPr>
            <a:r>
              <a:rPr lang="da-DK" sz="2000" b="1" dirty="0">
                <a:solidFill>
                  <a:srgbClr val="990000"/>
                </a:solidFill>
              </a:rPr>
              <a:t>DTU har tilsluttet sig Solsikkeprogrammet</a:t>
            </a:r>
          </a:p>
          <a:p>
            <a:endParaRPr lang="da-DK" sz="1600" dirty="0"/>
          </a:p>
          <a:p>
            <a:r>
              <a:rPr lang="da-DK" sz="1600" dirty="0">
                <a:hlinkClick r:id="rId5"/>
              </a:rPr>
              <a:t>Solsikkeprogrammet</a:t>
            </a:r>
            <a:r>
              <a:rPr lang="da-DK" sz="1600" dirty="0"/>
              <a:t> skaber øget opmærksomhed på usynlige handicap. </a:t>
            </a:r>
          </a:p>
          <a:p>
            <a:endParaRPr lang="da-DK" sz="1600" dirty="0"/>
          </a:p>
          <a:p>
            <a:r>
              <a:rPr lang="da-DK" sz="1600" dirty="0"/>
              <a:t>Solsikken er med til at understrege, at vi på DTU forventer, at alle udviser tålmodighed og hensyn over for kolleger og studiekammerater - med eller uden solsikkesnor. </a:t>
            </a:r>
          </a:p>
          <a:p>
            <a:endParaRPr lang="da-DK" sz="1600" dirty="0"/>
          </a:p>
          <a:p>
            <a:r>
              <a:rPr lang="da-DK" sz="1600" dirty="0"/>
              <a:t>At tilslutte sig solsikkeprogrammet er én af de måder DTU tager ansvar for at styrke inklusion, lighed og tryghed i vores studie- og arbejdsmiljøer. </a:t>
            </a:r>
          </a:p>
          <a:p>
            <a:endParaRPr lang="da-DK" sz="1600" dirty="0"/>
          </a:p>
          <a:p>
            <a:r>
              <a:rPr lang="da-DK" sz="1600" kern="1200" dirty="0">
                <a:latin typeface="Arial" panose="020B0604020202020204" pitchFamily="34" charset="0"/>
                <a:ea typeface="ＭＳ Ｐゴシック" pitchFamily="-80" charset="-128"/>
              </a:rPr>
              <a:t>Medlemskabet af solsikkeprogrammet giver adgang til viden og træningsmaterialer, der kan klæde os bedre på til at møde forskellige behov og bidrage til at skabe inkluderende rammer i praksis. </a:t>
            </a:r>
          </a:p>
          <a:p>
            <a:endParaRPr lang="da-DK" dirty="0"/>
          </a:p>
          <a:p>
            <a:endParaRPr lang="da-DK" dirty="0"/>
          </a:p>
          <a:p>
            <a:endParaRPr lang="da-DK" dirty="0"/>
          </a:p>
          <a:p>
            <a:endParaRPr lang="en-GB" dirty="0"/>
          </a:p>
        </p:txBody>
      </p:sp>
      <p:sp>
        <p:nvSpPr>
          <p:cNvPr id="2" name="Date Placeholder 1">
            <a:extLst>
              <a:ext uri="{FF2B5EF4-FFF2-40B4-BE49-F238E27FC236}">
                <a16:creationId xmlns:a16="http://schemas.microsoft.com/office/drawing/2014/main" id="{35C798A4-7738-ECEA-1664-40A7A1B02EF5}"/>
              </a:ext>
            </a:extLst>
          </p:cNvPr>
          <p:cNvSpPr>
            <a:spLocks noGrp="1"/>
          </p:cNvSpPr>
          <p:nvPr>
            <p:ph type="dt" sz="half" idx="10"/>
          </p:nvPr>
        </p:nvSpPr>
        <p:spPr>
          <a:xfrm>
            <a:off x="252000" y="6541200"/>
            <a:ext cx="1105200" cy="316800"/>
          </a:xfrm>
        </p:spPr>
        <p:txBody>
          <a:bodyPr/>
          <a:lstStyle/>
          <a:p>
            <a:r>
              <a:rPr lang="da-DK"/>
              <a:t>Dato</a:t>
            </a:r>
            <a:endParaRPr lang="en-GB"/>
          </a:p>
        </p:txBody>
      </p:sp>
      <p:sp>
        <p:nvSpPr>
          <p:cNvPr id="3" name="Footer Placeholder 2">
            <a:extLst>
              <a:ext uri="{FF2B5EF4-FFF2-40B4-BE49-F238E27FC236}">
                <a16:creationId xmlns:a16="http://schemas.microsoft.com/office/drawing/2014/main" id="{A4731EBF-5A2D-7373-D93C-10D7E8444839}"/>
              </a:ext>
            </a:extLst>
          </p:cNvPr>
          <p:cNvSpPr>
            <a:spLocks noGrp="1"/>
          </p:cNvSpPr>
          <p:nvPr>
            <p:ph type="ftr" sz="quarter" idx="11"/>
          </p:nvPr>
        </p:nvSpPr>
        <p:spPr>
          <a:xfrm>
            <a:off x="5590800" y="6541200"/>
            <a:ext cx="5497200" cy="316800"/>
          </a:xfrm>
        </p:spPr>
        <p:txBody>
          <a:bodyPr/>
          <a:lstStyle/>
          <a:p>
            <a:r>
              <a:rPr lang="da-DK"/>
              <a:t>Titel</a:t>
            </a:r>
          </a:p>
        </p:txBody>
      </p:sp>
      <p:sp>
        <p:nvSpPr>
          <p:cNvPr id="4" name="Slide Number Placeholder 3">
            <a:extLst>
              <a:ext uri="{FF2B5EF4-FFF2-40B4-BE49-F238E27FC236}">
                <a16:creationId xmlns:a16="http://schemas.microsoft.com/office/drawing/2014/main" id="{F6DBCC07-DC2C-F227-4E7D-6D29E11299A5}"/>
              </a:ext>
            </a:extLst>
          </p:cNvPr>
          <p:cNvSpPr>
            <a:spLocks noGrp="1"/>
          </p:cNvSpPr>
          <p:nvPr>
            <p:ph type="sldNum" sz="quarter" idx="12"/>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da-DK" smtClean="0"/>
              <a:pPr/>
              <a:t>1</a:t>
            </a:fld>
            <a:endParaRPr lang="en-GB"/>
          </a:p>
        </p:txBody>
      </p:sp>
      <p:pic>
        <p:nvPicPr>
          <p:cNvPr id="8" name="Billede 7">
            <a:extLst>
              <a:ext uri="{FF2B5EF4-FFF2-40B4-BE49-F238E27FC236}">
                <a16:creationId xmlns:a16="http://schemas.microsoft.com/office/drawing/2014/main" id="{5FA5B252-CEEF-1241-C619-BB256BDABD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985" y="44624"/>
            <a:ext cx="6305428" cy="6496576"/>
          </a:xfrm>
          <a:prstGeom prst="rect">
            <a:avLst/>
          </a:prstGeom>
        </p:spPr>
      </p:pic>
      <p:sp>
        <p:nvSpPr>
          <p:cNvPr id="5" name="TextBox 4">
            <a:extLst>
              <a:ext uri="{FF2B5EF4-FFF2-40B4-BE49-F238E27FC236}">
                <a16:creationId xmlns:a16="http://schemas.microsoft.com/office/drawing/2014/main" id="{7FE34ABB-DFB4-2CFC-4E41-69001FB15B82}"/>
              </a:ext>
            </a:extLst>
          </p:cNvPr>
          <p:cNvSpPr txBox="1"/>
          <p:nvPr/>
        </p:nvSpPr>
        <p:spPr>
          <a:xfrm>
            <a:off x="1625569" y="292209"/>
            <a:ext cx="2558393" cy="430887"/>
          </a:xfrm>
          <a:prstGeom prst="rect">
            <a:avLst/>
          </a:prstGeom>
          <a:noFill/>
        </p:spPr>
        <p:txBody>
          <a:bodyPr wrap="none" lIns="0" tIns="0" rIns="0" bIns="0" rtlCol="0">
            <a:spAutoFit/>
          </a:bodyPr>
          <a:lstStyle/>
          <a:p>
            <a:pPr algn="l">
              <a:spcBef>
                <a:spcPts val="432"/>
              </a:spcBef>
            </a:pPr>
            <a:r>
              <a:rPr lang="da-DK" sz="2800" b="1" dirty="0">
                <a:latin typeface="+mn-lt"/>
              </a:rPr>
              <a:t>Safety Moment</a:t>
            </a:r>
          </a:p>
        </p:txBody>
      </p:sp>
    </p:spTree>
    <p:custDataLst>
      <p:custData r:id="rId1"/>
      <p:custData r:id="rId2"/>
    </p:custDataLst>
    <p:extLst>
      <p:ext uri="{BB962C8B-B14F-4D97-AF65-F5344CB8AC3E}">
        <p14:creationId xmlns:p14="http://schemas.microsoft.com/office/powerpoint/2010/main" val="265827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BC9D-B01D-C364-9D44-1859877D2E0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C081210-8E7B-17E9-34FF-85B20BB904FB}"/>
              </a:ext>
            </a:extLst>
          </p:cNvPr>
          <p:cNvSpPr>
            <a:spLocks noGrp="1"/>
          </p:cNvSpPr>
          <p:nvPr>
            <p:ph idx="1"/>
          </p:nvPr>
        </p:nvSpPr>
        <p:spPr>
          <a:xfrm>
            <a:off x="5590800" y="1753542"/>
            <a:ext cx="5915650" cy="4553473"/>
          </a:xfrm>
        </p:spPr>
        <p:txBody>
          <a:bodyPr/>
          <a:lstStyle/>
          <a:p>
            <a:pPr marL="0" indent="0">
              <a:buNone/>
            </a:pPr>
            <a:r>
              <a:rPr lang="da-DK" sz="2000" b="1" dirty="0">
                <a:solidFill>
                  <a:srgbClr val="990000"/>
                </a:solidFill>
                <a:cs typeface="Arial"/>
              </a:rPr>
              <a:t>Del budskabet!</a:t>
            </a:r>
            <a:br>
              <a:rPr lang="da-DK" b="1" dirty="0">
                <a:solidFill>
                  <a:srgbClr val="990000"/>
                </a:solidFill>
                <a:cs typeface="Arial"/>
              </a:rPr>
            </a:br>
            <a:endParaRPr lang="da-DK" dirty="0"/>
          </a:p>
          <a:p>
            <a:pPr marL="197485" indent="-197485"/>
            <a:r>
              <a:rPr lang="da-DK" sz="1600" dirty="0">
                <a:cs typeface="Arial"/>
              </a:rPr>
              <a:t>Informér på din universitetsenhed - del og drøft budskabet med ledelse og kollegaer fx via safety moment til møder.</a:t>
            </a:r>
          </a:p>
          <a:p>
            <a:pPr marL="197485" indent="-197485"/>
            <a:endParaRPr lang="da-DK" sz="1600" dirty="0">
              <a:cs typeface="Arial"/>
            </a:endParaRPr>
          </a:p>
          <a:p>
            <a:pPr marL="197485" indent="-197485"/>
            <a:r>
              <a:rPr lang="da-DK" sz="1600" dirty="0">
                <a:cs typeface="Arial"/>
              </a:rPr>
              <a:t>Fra juni vil der kunne afhentes solsikkeprodukter på alle DTU’s lokationer. P</a:t>
            </a:r>
            <a:r>
              <a:rPr lang="da-DK" sz="1600" kern="1200" dirty="0">
                <a:latin typeface="Arial" panose="020B0604020202020204" pitchFamily="34" charset="0"/>
                <a:ea typeface="ＭＳ Ｐゴシック" pitchFamily="-80" charset="-128"/>
              </a:rPr>
              <a:t>å </a:t>
            </a:r>
            <a:r>
              <a:rPr lang="da-DK" sz="1600" kern="1200" dirty="0">
                <a:latin typeface="Arial" panose="020B0604020202020204" pitchFamily="34" charset="0"/>
                <a:ea typeface="ＭＳ Ｐゴシック" pitchFamily="-80" charset="-128"/>
                <a:hlinkClick r:id="rId5"/>
              </a:rPr>
              <a:t>DTU Inside</a:t>
            </a:r>
            <a:r>
              <a:rPr lang="da-DK" sz="1600" kern="1200" dirty="0">
                <a:latin typeface="Arial" panose="020B0604020202020204" pitchFamily="34" charset="0"/>
                <a:ea typeface="ＭＳ Ｐゴシック" pitchFamily="-80" charset="-128"/>
              </a:rPr>
              <a:t> og student.dtu.dk kan du læse mere om præcis hvor og fra hvornår. </a:t>
            </a:r>
            <a:br>
              <a:rPr lang="da-DK" sz="1600" kern="1200" dirty="0">
                <a:latin typeface="Arial" panose="020B0604020202020204" pitchFamily="34" charset="0"/>
                <a:ea typeface="ＭＳ Ｐゴシック" pitchFamily="-80" charset="-128"/>
              </a:rPr>
            </a:br>
            <a:r>
              <a:rPr lang="da-DK" sz="1600" kern="1200" dirty="0">
                <a:latin typeface="Arial" panose="020B0604020202020204" pitchFamily="34" charset="0"/>
                <a:ea typeface="ＭＳ Ｐゴシック" pitchFamily="-80" charset="-128"/>
              </a:rPr>
              <a:t> </a:t>
            </a:r>
          </a:p>
          <a:p>
            <a:pPr marL="197485" indent="-197485"/>
            <a:r>
              <a:rPr lang="da-DK" sz="1600" kern="1200" dirty="0">
                <a:latin typeface="Arial" panose="020B0604020202020204" pitchFamily="34" charset="0"/>
                <a:ea typeface="ＭＳ Ｐゴシック" pitchFamily="-80" charset="-128"/>
              </a:rPr>
              <a:t>Se kort intro-film: </a:t>
            </a:r>
            <a:r>
              <a:rPr lang="da-DK" sz="1600" kern="1200" dirty="0">
                <a:latin typeface="Arial" panose="020B0604020202020204" pitchFamily="34" charset="0"/>
                <a:ea typeface="ＭＳ Ｐゴシック" pitchFamily="-80" charset="-128"/>
                <a:hlinkClick r:id="rId6"/>
              </a:rPr>
              <a:t>Hvad er Solsikkeprogrammet?</a:t>
            </a:r>
            <a:endParaRPr lang="da-DK" sz="1600" dirty="0"/>
          </a:p>
          <a:p>
            <a:pPr marL="197485" indent="-197485"/>
            <a:endParaRPr lang="da-DK" sz="1600" dirty="0">
              <a:cs typeface="Arial"/>
            </a:endParaRPr>
          </a:p>
          <a:p>
            <a:pPr marL="197485" indent="-197485"/>
            <a:r>
              <a:rPr lang="da-DK" sz="1600" dirty="0">
                <a:cs typeface="Arial"/>
              </a:rPr>
              <a:t>Kontakt DE&amp;I-teamet med evt. spørgsmål på mail: </a:t>
            </a:r>
            <a:r>
              <a:rPr lang="da-DK" sz="1600" b="1" dirty="0">
                <a:solidFill>
                  <a:schemeClr val="tx2"/>
                </a:solidFill>
                <a:cs typeface="Arial"/>
                <a:hlinkClick r:id="rId7">
                  <a:extLst>
                    <a:ext uri="{A12FA001-AC4F-418D-AE19-62706E023703}">
                      <ahyp:hlinkClr xmlns:ahyp="http://schemas.microsoft.com/office/drawing/2018/hyperlinkcolor" val="tx"/>
                    </a:ext>
                  </a:extLst>
                </a:hlinkClick>
              </a:rPr>
              <a:t>hr-de-and-i</a:t>
            </a:r>
            <a:r>
              <a:rPr lang="da-DK" sz="1600" b="1" dirty="0">
                <a:solidFill>
                  <a:schemeClr val="tx2"/>
                </a:solidFill>
                <a:ea typeface="+mn-lt"/>
                <a:cs typeface="+mn-lt"/>
                <a:hlinkClick r:id="rId7">
                  <a:extLst>
                    <a:ext uri="{A12FA001-AC4F-418D-AE19-62706E023703}">
                      <ahyp:hlinkClr xmlns:ahyp="http://schemas.microsoft.com/office/drawing/2018/hyperlinkcolor" val="tx"/>
                    </a:ext>
                  </a:extLst>
                </a:hlinkClick>
              </a:rPr>
              <a:t>@dtu.dk</a:t>
            </a:r>
          </a:p>
          <a:p>
            <a:pPr marL="0" indent="0">
              <a:buNone/>
            </a:pPr>
            <a:endParaRPr lang="da-DK" dirty="0">
              <a:cs typeface="Arial"/>
            </a:endParaRPr>
          </a:p>
          <a:p>
            <a:pPr marL="197485" indent="-197485"/>
            <a:endParaRPr lang="da-DK" dirty="0">
              <a:cs typeface="Arial"/>
            </a:endParaRPr>
          </a:p>
          <a:p>
            <a:endParaRPr lang="da-DK" dirty="0">
              <a:cs typeface="Arial"/>
            </a:endParaRPr>
          </a:p>
          <a:p>
            <a:endParaRPr lang="da-DK" dirty="0">
              <a:cs typeface="Arial"/>
            </a:endParaRPr>
          </a:p>
          <a:p>
            <a:endParaRPr lang="da-DK" dirty="0">
              <a:cs typeface="Arial"/>
            </a:endParaRPr>
          </a:p>
          <a:p>
            <a:endParaRPr lang="en-GB" dirty="0">
              <a:cs typeface="Arial"/>
            </a:endParaRPr>
          </a:p>
        </p:txBody>
      </p:sp>
      <p:sp>
        <p:nvSpPr>
          <p:cNvPr id="2" name="Date Placeholder 1">
            <a:extLst>
              <a:ext uri="{FF2B5EF4-FFF2-40B4-BE49-F238E27FC236}">
                <a16:creationId xmlns:a16="http://schemas.microsoft.com/office/drawing/2014/main" id="{2D08EFA6-63D6-7E71-74FE-296BFC146925}"/>
              </a:ext>
            </a:extLst>
          </p:cNvPr>
          <p:cNvSpPr>
            <a:spLocks noGrp="1"/>
          </p:cNvSpPr>
          <p:nvPr>
            <p:ph type="dt" sz="half" idx="10"/>
          </p:nvPr>
        </p:nvSpPr>
        <p:spPr>
          <a:xfrm>
            <a:off x="252000" y="6541200"/>
            <a:ext cx="1105200" cy="316800"/>
          </a:xfrm>
        </p:spPr>
        <p:txBody>
          <a:bodyPr/>
          <a:lstStyle/>
          <a:p>
            <a:r>
              <a:rPr lang="da-DK"/>
              <a:t>Dato</a:t>
            </a:r>
            <a:endParaRPr lang="en-GB"/>
          </a:p>
        </p:txBody>
      </p:sp>
      <p:sp>
        <p:nvSpPr>
          <p:cNvPr id="3" name="Footer Placeholder 2">
            <a:extLst>
              <a:ext uri="{FF2B5EF4-FFF2-40B4-BE49-F238E27FC236}">
                <a16:creationId xmlns:a16="http://schemas.microsoft.com/office/drawing/2014/main" id="{5FF3FBEC-4386-5C3B-868D-26D9C75B1C00}"/>
              </a:ext>
            </a:extLst>
          </p:cNvPr>
          <p:cNvSpPr>
            <a:spLocks noGrp="1"/>
          </p:cNvSpPr>
          <p:nvPr>
            <p:ph type="ftr" sz="quarter" idx="11"/>
          </p:nvPr>
        </p:nvSpPr>
        <p:spPr>
          <a:xfrm>
            <a:off x="5590800" y="6541200"/>
            <a:ext cx="5497200" cy="316800"/>
          </a:xfrm>
        </p:spPr>
        <p:txBody>
          <a:bodyPr/>
          <a:lstStyle/>
          <a:p>
            <a:r>
              <a:rPr lang="da-DK"/>
              <a:t>Titel</a:t>
            </a:r>
          </a:p>
        </p:txBody>
      </p:sp>
      <p:sp>
        <p:nvSpPr>
          <p:cNvPr id="4" name="Slide Number Placeholder 3">
            <a:extLst>
              <a:ext uri="{FF2B5EF4-FFF2-40B4-BE49-F238E27FC236}">
                <a16:creationId xmlns:a16="http://schemas.microsoft.com/office/drawing/2014/main" id="{08BE4828-6341-82C6-44EF-4D00F86DE758}"/>
              </a:ext>
            </a:extLst>
          </p:cNvPr>
          <p:cNvSpPr>
            <a:spLocks noGrp="1"/>
          </p:cNvSpPr>
          <p:nvPr>
            <p:ph type="sldNum" sz="quarter" idx="12"/>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da-DK" smtClean="0"/>
              <a:pPr/>
              <a:t>2</a:t>
            </a:fld>
            <a:endParaRPr lang="en-GB"/>
          </a:p>
        </p:txBody>
      </p:sp>
      <p:pic>
        <p:nvPicPr>
          <p:cNvPr id="5" name="Picture 4" descr="A green background with yellow flowers&#10;&#10;AI-generated content may be incorrect.">
            <a:extLst>
              <a:ext uri="{FF2B5EF4-FFF2-40B4-BE49-F238E27FC236}">
                <a16:creationId xmlns:a16="http://schemas.microsoft.com/office/drawing/2014/main" id="{C581E272-CF33-9805-94CF-235427A1D89D}"/>
              </a:ext>
            </a:extLst>
          </p:cNvPr>
          <p:cNvPicPr>
            <a:picLocks noChangeAspect="1"/>
          </p:cNvPicPr>
          <p:nvPr/>
        </p:nvPicPr>
        <p:blipFill>
          <a:blip r:embed="rId8"/>
          <a:stretch>
            <a:fillRect/>
          </a:stretch>
        </p:blipFill>
        <p:spPr>
          <a:xfrm>
            <a:off x="-2162" y="32310"/>
            <a:ext cx="4913864" cy="6508752"/>
          </a:xfrm>
          <a:prstGeom prst="rect">
            <a:avLst/>
          </a:prstGeom>
        </p:spPr>
      </p:pic>
      <p:pic>
        <p:nvPicPr>
          <p:cNvPr id="6" name="Billede 5">
            <a:extLst>
              <a:ext uri="{FF2B5EF4-FFF2-40B4-BE49-F238E27FC236}">
                <a16:creationId xmlns:a16="http://schemas.microsoft.com/office/drawing/2014/main" id="{9E3E6708-AF96-B48B-10F6-EBF47B417E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7287" y="32310"/>
            <a:ext cx="5184226" cy="1580557"/>
          </a:xfrm>
          <a:prstGeom prst="rect">
            <a:avLst/>
          </a:prstGeom>
        </p:spPr>
      </p:pic>
    </p:spTree>
    <p:custDataLst>
      <p:custData r:id="rId1"/>
      <p:custData r:id="rId2"/>
    </p:custDataLst>
    <p:extLst>
      <p:ext uri="{BB962C8B-B14F-4D97-AF65-F5344CB8AC3E}">
        <p14:creationId xmlns:p14="http://schemas.microsoft.com/office/powerpoint/2010/main" val="1070636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elementsMetadata":[],"documentContentValidatorConfiguration":{"enableDocumentContentValidator":false,"documentContentValidatorVersion":0},"slideId":"636957680393408391","enableDocumentContentUpdater":true,"version":"1.2"}]]></TemplafySlideTemplateConfiguration>
</file>

<file path=customXml/item12.xml><?xml version="1.0" encoding="utf-8"?>
<ct:contentTypeSchema xmlns:ct="http://schemas.microsoft.com/office/2006/metadata/contentType" xmlns:ma="http://schemas.microsoft.com/office/2006/metadata/properties/metaAttributes" ct:_="" ma:_="" ma:contentTypeName="Dokument" ma:contentTypeID="0x010100AEDD2C58C424B74499DE9AAA38D1F837" ma:contentTypeVersion="8" ma:contentTypeDescription="Opret et nyt dokument." ma:contentTypeScope="" ma:versionID="8e86260516ecd7e041ba69b11a781c38">
  <xsd:schema xmlns:xsd="http://www.w3.org/2001/XMLSchema" xmlns:xs="http://www.w3.org/2001/XMLSchema" xmlns:p="http://schemas.microsoft.com/office/2006/metadata/properties" xmlns:ns2="59a1f2c9-9aa0-4700-bb29-973d29195b9e" targetNamespace="http://schemas.microsoft.com/office/2006/metadata/properties" ma:root="true" ma:fieldsID="bf971df9ea73748c3aea175afc515076" ns2:_="">
    <xsd:import namespace="59a1f2c9-9aa0-4700-bb29-973d29195b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1f2c9-9aa0-4700-bb29-973d29195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p:properties xmlns:p="http://schemas.microsoft.com/office/2006/metadata/properties" xmlns:xsi="http://www.w3.org/2001/XMLSchema-instance" xmlns:pc="http://schemas.microsoft.com/office/infopath/2007/PartnerControls">
  <documentManagement/>
</p:properties>
</file>

<file path=customXml/item15.xml><?xml version="1.0" encoding="utf-8"?>
<TemplafySlideFormConfiguration><![CDATA[{"formFields":[],"formDataEntries":[]}]]></TemplafySlideFormConfiguration>
</file>

<file path=customXml/item2.xml><?xml version="1.0" encoding="utf-8"?>
<TemplafySlideTemplateConfiguration><![CDATA[{"elementsMetadata":[],"documentContentValidatorConfiguration":{"enableDocumentContentValidator":false,"documentContentValidatorVersion":0},"slideId":"636957680393408391","enableDocumentContentUpdater":true,"version":"1.2"}]]></TemplafySlideTemplateConfiguration>
</file>

<file path=customXml/item3.xml><?xml version="1.0" encoding="utf-8"?>
<TemplafySlideFormConfiguration><![CDATA[{"formFields":[],"formDataEntries":[]}]]></TemplafySlideFormConfiguration>
</file>

<file path=customXml/item4.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5.xml><?xml version="1.0" encoding="utf-8"?>
<TemplafySlideTemplateConfiguration><![CDATA[{"elementsMetadata":[],"documentContentValidatorConfiguration":{"enableDocumentContentValidator":false,"documentContentValidatorVersion":0},"slideId":"636957680393408391","enableDocumentContentUpdater":true,"version":"1.2"}]]></TemplafySlideTemplateConfiguration>
</file>

<file path=customXml/item6.xml><?xml version="1.0" encoding="utf-8"?>
<TemplafySlideTemplateConfiguration><![CDATA[{"elementsMetadata":[],"documentContentValidatorConfiguration":{"enableDocumentContentValidator":false,"documentContentValidatorVersion":0},"slideId":"636957680393408391","enableDocumentContentUpdater":true,"version":"1.2"}]]></TemplafySlideTemplateConfiguration>
</file>

<file path=customXml/item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F4C08C7F-F953-44DE-ACDE-930692BDDB0F}">
  <ds:schemaRefs/>
</ds:datastoreItem>
</file>

<file path=customXml/itemProps10.xml><?xml version="1.0" encoding="utf-8"?>
<ds:datastoreItem xmlns:ds="http://schemas.openxmlformats.org/officeDocument/2006/customXml" ds:itemID="{EB39855C-9AF8-4F67-A421-471A175C98FE}">
  <ds:schemaRefs/>
</ds:datastoreItem>
</file>

<file path=customXml/itemProps11.xml><?xml version="1.0" encoding="utf-8"?>
<ds:datastoreItem xmlns:ds="http://schemas.openxmlformats.org/officeDocument/2006/customXml" ds:itemID="{72698D6B-A15F-4140-981F-3A74B4C696C9}">
  <ds:schemaRefs/>
</ds:datastoreItem>
</file>

<file path=customXml/itemProps12.xml><?xml version="1.0" encoding="utf-8"?>
<ds:datastoreItem xmlns:ds="http://schemas.openxmlformats.org/officeDocument/2006/customXml" ds:itemID="{4E9665D9-B047-499A-9D14-B9026D0BD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1f2c9-9aa0-4700-bb29-973d29195b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3.xml><?xml version="1.0" encoding="utf-8"?>
<ds:datastoreItem xmlns:ds="http://schemas.openxmlformats.org/officeDocument/2006/customXml" ds:itemID="{C7F1083F-7D60-4D27-AE06-1484DBAB898B}">
  <ds:schemaRefs>
    <ds:schemaRef ds:uri="http://schemas.microsoft.com/sharepoint/v3/contenttype/forms"/>
  </ds:schemaRefs>
</ds:datastoreItem>
</file>

<file path=customXml/itemProps14.xml><?xml version="1.0" encoding="utf-8"?>
<ds:datastoreItem xmlns:ds="http://schemas.openxmlformats.org/officeDocument/2006/customXml" ds:itemID="{AEE32CEA-FCA5-420C-853F-F7FDCCE962D7}">
  <ds:schemaRef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59a1f2c9-9aa0-4700-bb29-973d29195b9e"/>
    <ds:schemaRef ds:uri="http://purl.org/dc/elements/1.1/"/>
  </ds:schemaRefs>
</ds:datastoreItem>
</file>

<file path=customXml/itemProps15.xml><?xml version="1.0" encoding="utf-8"?>
<ds:datastoreItem xmlns:ds="http://schemas.openxmlformats.org/officeDocument/2006/customXml" ds:itemID="{95AA1351-FD68-4453-AF3B-5B005E64AA0F}">
  <ds:schemaRefs/>
</ds:datastoreItem>
</file>

<file path=customXml/itemProps2.xml><?xml version="1.0" encoding="utf-8"?>
<ds:datastoreItem xmlns:ds="http://schemas.openxmlformats.org/officeDocument/2006/customXml" ds:itemID="{8939F09C-6C78-4E6C-A55B-ACC799537F60}">
  <ds:schemaRefs/>
</ds:datastoreItem>
</file>

<file path=customXml/itemProps3.xml><?xml version="1.0" encoding="utf-8"?>
<ds:datastoreItem xmlns:ds="http://schemas.openxmlformats.org/officeDocument/2006/customXml" ds:itemID="{B811F304-F1AE-4B9E-8BF6-B0B8A2475B3D}">
  <ds:schemaRefs/>
</ds:datastoreItem>
</file>

<file path=customXml/itemProps4.xml><?xml version="1.0" encoding="utf-8"?>
<ds:datastoreItem xmlns:ds="http://schemas.openxmlformats.org/officeDocument/2006/customXml" ds:itemID="{05DC2B94-7C1B-4C14-83B0-9CD2A82C27E0}">
  <ds:schemaRefs/>
</ds:datastoreItem>
</file>

<file path=customXml/itemProps5.xml><?xml version="1.0" encoding="utf-8"?>
<ds:datastoreItem xmlns:ds="http://schemas.openxmlformats.org/officeDocument/2006/customXml" ds:itemID="{A8323741-CEB0-446B-A89D-A7FC0C9D41D0}">
  <ds:schemaRefs/>
</ds:datastoreItem>
</file>

<file path=customXml/itemProps6.xml><?xml version="1.0" encoding="utf-8"?>
<ds:datastoreItem xmlns:ds="http://schemas.openxmlformats.org/officeDocument/2006/customXml" ds:itemID="{438DE638-34E9-4058-88B1-31538F72B552}">
  <ds:schemaRefs/>
</ds:datastoreItem>
</file>

<file path=customXml/itemProps7.xml><?xml version="1.0" encoding="utf-8"?>
<ds:datastoreItem xmlns:ds="http://schemas.openxmlformats.org/officeDocument/2006/customXml" ds:itemID="{02E7CCCE-613B-4CED-B813-E473EA1E01B2}">
  <ds:schemaRefs/>
</ds:datastoreItem>
</file>

<file path=customXml/itemProps8.xml><?xml version="1.0" encoding="utf-8"?>
<ds:datastoreItem xmlns:ds="http://schemas.openxmlformats.org/officeDocument/2006/customXml" ds:itemID="{1334258C-C3E7-4029-A615-C886A240FB15}">
  <ds:schemaRefs/>
</ds:datastoreItem>
</file>

<file path=customXml/itemProps9.xml><?xml version="1.0" encoding="utf-8"?>
<ds:datastoreItem xmlns:ds="http://schemas.openxmlformats.org/officeDocument/2006/customXml" ds:itemID="{8ADE6AE4-A525-4595-9603-12B9A596C8AC}">
  <ds:schemaRefs/>
</ds:datastoreItem>
</file>

<file path=docProps/app.xml><?xml version="1.0" encoding="utf-8"?>
<Properties xmlns="http://schemas.openxmlformats.org/officeDocument/2006/extended-properties" xmlns:vt="http://schemas.openxmlformats.org/officeDocument/2006/docPropsVTypes">
  <Template>blank</Template>
  <TotalTime>185</TotalTime>
  <Words>963</Words>
  <Application>Microsoft Office PowerPoint</Application>
  <PresentationFormat>Brugerdefineret</PresentationFormat>
  <Paragraphs>54</Paragraphs>
  <Slides>2</Slides>
  <Notes>2</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vt:i4>
      </vt:variant>
    </vt:vector>
  </HeadingPairs>
  <TitlesOfParts>
    <vt:vector size="5" baseType="lpstr">
      <vt:lpstr>Arial</vt:lpstr>
      <vt:lpstr>Verdana</vt:lpstr>
      <vt:lpstr>Blank</vt:lpstr>
      <vt:lpstr>PowerPoint-præsentation</vt:lpstr>
      <vt:lpstr>PowerPoint-præsentation</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Jacobsen</dc:creator>
  <cp:lastModifiedBy>Leif Leon Warner</cp:lastModifiedBy>
  <cp:revision>18</cp:revision>
  <dcterms:created xsi:type="dcterms:W3CDTF">2024-07-02T12:42:47Z</dcterms:created>
  <dcterms:modified xsi:type="dcterms:W3CDTF">2026-06-22T08:12:21Z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y fmtid="{D5CDD505-2E9C-101B-9397-08002B2CF9AE}" pid="7" name="ContentTypeId">
    <vt:lpwstr>0x010100AEDD2C58C424B74499DE9AAA38D1F837</vt:lpwstr>
  </property>
</Properties>
</file>